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21" r:id="rId3"/>
    <p:sldId id="317"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22" r:id="rId63"/>
    <p:sldId id="320" r:id="rId64"/>
    <p:sldId id="319" r:id="rId65"/>
    <p:sldId id="315" r:id="rId66"/>
    <p:sldId id="316" r:id="rId6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8" d="100"/>
          <a:sy n="98" d="100"/>
        </p:scale>
        <p:origin x="82" y="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4741421"/>
            <a:ext cx="12191746" cy="2116576"/>
          </a:xfrm>
          <a:prstGeom prst="rect">
            <a:avLst/>
          </a:prstGeom>
        </p:spPr>
      </p:pic>
      <p:pic>
        <p:nvPicPr>
          <p:cNvPr id="17" name="bg object 17"/>
          <p:cNvPicPr/>
          <p:nvPr/>
        </p:nvPicPr>
        <p:blipFill>
          <a:blip r:embed="rId3" cstate="print"/>
          <a:stretch>
            <a:fillRect/>
          </a:stretch>
        </p:blipFill>
        <p:spPr>
          <a:xfrm>
            <a:off x="1834133" y="1759013"/>
            <a:ext cx="6211189" cy="4471670"/>
          </a:xfrm>
          <a:prstGeom prst="rect">
            <a:avLst/>
          </a:prstGeom>
        </p:spPr>
      </p:pic>
      <p:sp>
        <p:nvSpPr>
          <p:cNvPr id="2" name="Holder 2"/>
          <p:cNvSpPr>
            <a:spLocks noGrp="1"/>
          </p:cNvSpPr>
          <p:nvPr>
            <p:ph type="ctrTitle"/>
          </p:nvPr>
        </p:nvSpPr>
        <p:spPr>
          <a:xfrm>
            <a:off x="609091" y="185369"/>
            <a:ext cx="10973816" cy="75755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59DD6"/>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59DD6"/>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59DD6"/>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4741421"/>
            <a:ext cx="12191746" cy="2116576"/>
          </a:xfrm>
          <a:prstGeom prst="rect">
            <a:avLst/>
          </a:prstGeom>
        </p:spPr>
      </p:pic>
      <p:sp>
        <p:nvSpPr>
          <p:cNvPr id="2" name="Holder 2"/>
          <p:cNvSpPr>
            <a:spLocks noGrp="1"/>
          </p:cNvSpPr>
          <p:nvPr>
            <p:ph type="title"/>
          </p:nvPr>
        </p:nvSpPr>
        <p:spPr>
          <a:xfrm>
            <a:off x="609091" y="209753"/>
            <a:ext cx="10973816" cy="1068705"/>
          </a:xfrm>
          <a:prstGeom prst="rect">
            <a:avLst/>
          </a:prstGeom>
        </p:spPr>
        <p:txBody>
          <a:bodyPr wrap="square" lIns="0" tIns="0" rIns="0" bIns="0">
            <a:spAutoFit/>
          </a:bodyPr>
          <a:lstStyle>
            <a:lvl1pPr>
              <a:defRPr sz="3600" b="1" i="0">
                <a:solidFill>
                  <a:srgbClr val="359DD6"/>
                </a:solidFill>
                <a:latin typeface="Times New Roman"/>
                <a:cs typeface="Times New Roman"/>
              </a:defRPr>
            </a:lvl1pPr>
          </a:lstStyle>
          <a:p>
            <a:endParaRPr/>
          </a:p>
        </p:txBody>
      </p:sp>
      <p:sp>
        <p:nvSpPr>
          <p:cNvPr id="3" name="Holder 3"/>
          <p:cNvSpPr>
            <a:spLocks noGrp="1"/>
          </p:cNvSpPr>
          <p:nvPr>
            <p:ph type="body" idx="1"/>
          </p:nvPr>
        </p:nvSpPr>
        <p:spPr>
          <a:xfrm>
            <a:off x="3141598" y="1520697"/>
            <a:ext cx="5908802" cy="1703705"/>
          </a:xfrm>
          <a:prstGeom prst="rect">
            <a:avLst/>
          </a:prstGeom>
        </p:spPr>
        <p:txBody>
          <a:bodyPr wrap="square" lIns="0" tIns="0" rIns="0" bIns="0">
            <a:spAutoFit/>
          </a:bodyPr>
          <a:lstStyle>
            <a:lvl1pPr>
              <a:defRPr sz="20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11/25/2024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jpg"/><Relationship Id="rId18" Type="http://schemas.openxmlformats.org/officeDocument/2006/relationships/image" Target="../media/image29.jpg"/><Relationship Id="rId26" Type="http://schemas.openxmlformats.org/officeDocument/2006/relationships/image" Target="../media/image37.png"/><Relationship Id="rId3" Type="http://schemas.openxmlformats.org/officeDocument/2006/relationships/image" Target="../media/image14.jpg"/><Relationship Id="rId21" Type="http://schemas.openxmlformats.org/officeDocument/2006/relationships/image" Target="../media/image32.jpg"/><Relationship Id="rId7" Type="http://schemas.openxmlformats.org/officeDocument/2006/relationships/image" Target="../media/image18.png"/><Relationship Id="rId12" Type="http://schemas.openxmlformats.org/officeDocument/2006/relationships/image" Target="../media/image23.jp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13.jpg"/><Relationship Id="rId16" Type="http://schemas.openxmlformats.org/officeDocument/2006/relationships/image" Target="../media/image27.jpg"/><Relationship Id="rId20" Type="http://schemas.openxmlformats.org/officeDocument/2006/relationships/image" Target="../media/image31.jpg"/><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jpg"/><Relationship Id="rId24" Type="http://schemas.openxmlformats.org/officeDocument/2006/relationships/image" Target="../media/image35.jpg"/><Relationship Id="rId5" Type="http://schemas.openxmlformats.org/officeDocument/2006/relationships/image" Target="../media/image16.jpg"/><Relationship Id="rId15" Type="http://schemas.openxmlformats.org/officeDocument/2006/relationships/image" Target="../media/image26.jpg"/><Relationship Id="rId23" Type="http://schemas.openxmlformats.org/officeDocument/2006/relationships/image" Target="../media/image34.jpg"/><Relationship Id="rId28" Type="http://schemas.openxmlformats.org/officeDocument/2006/relationships/image" Target="../media/image39.jpg"/><Relationship Id="rId10" Type="http://schemas.openxmlformats.org/officeDocument/2006/relationships/image" Target="../media/image21.png"/><Relationship Id="rId19" Type="http://schemas.openxmlformats.org/officeDocument/2006/relationships/image" Target="../media/image30.jpg"/><Relationship Id="rId4" Type="http://schemas.openxmlformats.org/officeDocument/2006/relationships/image" Target="../media/image15.jpg"/><Relationship Id="rId9" Type="http://schemas.openxmlformats.org/officeDocument/2006/relationships/image" Target="../media/image20.jpg"/><Relationship Id="rId14" Type="http://schemas.openxmlformats.org/officeDocument/2006/relationships/image" Target="../media/image25.jpg"/><Relationship Id="rId22" Type="http://schemas.openxmlformats.org/officeDocument/2006/relationships/image" Target="../media/image33.jpg"/><Relationship Id="rId27" Type="http://schemas.openxmlformats.org/officeDocument/2006/relationships/image" Target="../media/image38.jpg"/><Relationship Id="rId30"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13.jpg"/><Relationship Id="rId3" Type="http://schemas.openxmlformats.org/officeDocument/2006/relationships/image" Target="../media/image41.png"/><Relationship Id="rId7" Type="http://schemas.openxmlformats.org/officeDocument/2006/relationships/image" Target="../media/image15.jpg"/><Relationship Id="rId12" Type="http://schemas.openxmlformats.org/officeDocument/2006/relationships/image" Target="../media/image46.jpg"/><Relationship Id="rId2" Type="http://schemas.openxmlformats.org/officeDocument/2006/relationships/image" Target="../media/image20.jp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45.png"/><Relationship Id="rId5" Type="http://schemas.openxmlformats.org/officeDocument/2006/relationships/image" Target="../media/image43.jpg"/><Relationship Id="rId15" Type="http://schemas.openxmlformats.org/officeDocument/2006/relationships/image" Target="../media/image3.png"/><Relationship Id="rId10" Type="http://schemas.openxmlformats.org/officeDocument/2006/relationships/image" Target="../media/image23.jpg"/><Relationship Id="rId4" Type="http://schemas.openxmlformats.org/officeDocument/2006/relationships/image" Target="../media/image42.jpg"/><Relationship Id="rId9" Type="http://schemas.openxmlformats.org/officeDocument/2006/relationships/image" Target="../media/image44.jpg"/><Relationship Id="rId14" Type="http://schemas.openxmlformats.org/officeDocument/2006/relationships/image" Target="../media/image14.jp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image" Target="../media/image5.webp"/><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ncsl.org/research/transportation/autonomous-vehicles-self-driving-vehicles-enacted-legislation.aspx#enacte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0.pn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reuters.com/article/us-tech-ces-autos/automakers-not-silicon-valley-lead-in-driverless-car-patents-study-idUSKBN0UJ1UD20160105" TargetMode="Externa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hyperlink" Target="http://www.herrmanandherrman.com/blog/vehicle-vehicle-communication/"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9.jpg"/><Relationship Id="rId4" Type="http://schemas.openxmlformats.org/officeDocument/2006/relationships/image" Target="../media/image58.jpg"/></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2.jpg"/></Relationships>
</file>

<file path=ppt/slides/_rels/slide4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cnbc.com/2017/06/01/the-7-trillion-promise-of-self-driving-vehicles.html" TargetMode="External"/><Relationship Id="rId2" Type="http://schemas.openxmlformats.org/officeDocument/2006/relationships/hyperlink" Target="http://www.forbes.com/sites/oliviergarret/2017/03/03/10-million-self-driving-cars-will-hit-the-road-by-2020-heres-how-to-profit/#45627b757e50"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www.reuters.com/article/us-usa-autos-autonomous/self-driving-cars-could-generate-billions-in-revenue-u-s-study-idUSKBN0M10UF20150305"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72.jp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nhtsa.gov/" TargetMode="External"/><Relationship Id="rId2" Type="http://schemas.openxmlformats.org/officeDocument/2006/relationships/hyperlink" Target="https://waymo.com/"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ieeexplore.ieee.org/"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nhtsa.gov/" TargetMode="External"/><Relationship Id="rId7" Type="http://schemas.openxmlformats.org/officeDocument/2006/relationships/image" Target="../media/image3.png"/><Relationship Id="rId2" Type="http://schemas.openxmlformats.org/officeDocument/2006/relationships/hyperlink" Target="https://doi.org/10.xxxxxxx" TargetMode="External"/><Relationship Id="rId1" Type="http://schemas.openxmlformats.org/officeDocument/2006/relationships/slideLayout" Target="../slideLayouts/slideLayout2.xml"/><Relationship Id="rId6" Type="http://schemas.openxmlformats.org/officeDocument/2006/relationships/hyperlink" Target="https://ieeexplore.ieee.org/" TargetMode="External"/><Relationship Id="rId5" Type="http://schemas.openxmlformats.org/officeDocument/2006/relationships/hyperlink" Target="https://www.tesla.com/autopilot" TargetMode="External"/><Relationship Id="rId4" Type="http://schemas.openxmlformats.org/officeDocument/2006/relationships/hyperlink" Target="https://waymo.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nhtsa.gov/technology-innovation/automated-vehicles-safety"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E7ED66F-8C55-3AFE-39A6-5BDE7398BD6C}"/>
              </a:ext>
            </a:extLst>
          </p:cNvPr>
          <p:cNvPicPr>
            <a:picLocks noChangeAspect="1"/>
          </p:cNvPicPr>
          <p:nvPr/>
        </p:nvPicPr>
        <p:blipFill>
          <a:blip r:embed="rId2"/>
          <a:stretch>
            <a:fillRect/>
          </a:stretch>
        </p:blipFill>
        <p:spPr>
          <a:xfrm>
            <a:off x="103131" y="91440"/>
            <a:ext cx="1524213" cy="657317"/>
          </a:xfrm>
          <a:prstGeom prst="rect">
            <a:avLst/>
          </a:prstGeom>
        </p:spPr>
      </p:pic>
      <p:sp>
        <p:nvSpPr>
          <p:cNvPr id="22" name="Title 1">
            <a:extLst>
              <a:ext uri="{FF2B5EF4-FFF2-40B4-BE49-F238E27FC236}">
                <a16:creationId xmlns:a16="http://schemas.microsoft.com/office/drawing/2014/main" id="{A8856F68-95DE-27EB-BC59-2557B9E81923}"/>
              </a:ext>
            </a:extLst>
          </p:cNvPr>
          <p:cNvSpPr txBox="1">
            <a:spLocks/>
          </p:cNvSpPr>
          <p:nvPr/>
        </p:nvSpPr>
        <p:spPr>
          <a:xfrm>
            <a:off x="1360933" y="355600"/>
            <a:ext cx="10069068" cy="6502400"/>
          </a:xfrm>
          <a:prstGeom prst="rect">
            <a:avLst/>
          </a:prstGeom>
        </p:spPr>
        <p:txBody>
          <a:bodyPr>
            <a:normAutofit fontScale="90000" lnSpcReduction="10000"/>
          </a:bodyPr>
          <a:lstStyle>
            <a:lvl1pPr>
              <a:defRPr>
                <a:latin typeface="+mj-lt"/>
                <a:ea typeface="+mj-ea"/>
                <a:cs typeface="+mj-cs"/>
              </a:defRPr>
            </a:lvl1pPr>
          </a:lstStyle>
          <a:p>
            <a:r>
              <a:rPr lang="en-US" sz="2000" b="1" kern="0" dirty="0">
                <a:solidFill>
                  <a:sysClr val="windowText" lastClr="000000"/>
                </a:solidFill>
                <a:latin typeface="TimesNewRomanPS"/>
              </a:rPr>
              <a:t>                                               Seminar in Advanced Technologies </a:t>
            </a:r>
            <a:br>
              <a:rPr lang="en-US" sz="2000" kern="0" dirty="0">
                <a:solidFill>
                  <a:sysClr val="windowText" lastClr="000000"/>
                </a:solidFill>
              </a:rPr>
            </a:br>
            <a:r>
              <a:rPr lang="en-US" sz="2000" kern="0" dirty="0">
                <a:solidFill>
                  <a:sysClr val="windowText" lastClr="000000"/>
                </a:solidFill>
              </a:rPr>
              <a:t>                    </a:t>
            </a:r>
            <a:r>
              <a:rPr lang="en-US" sz="2000" kern="0" dirty="0">
                <a:solidFill>
                  <a:sysClr val="windowText" lastClr="000000"/>
                </a:solidFill>
                <a:latin typeface="TimesNewRomanPSMT"/>
              </a:rPr>
              <a:t>(AY: 2024-25, </a:t>
            </a:r>
            <a:r>
              <a:rPr lang="en-US" sz="2000" kern="0" dirty="0" err="1">
                <a:solidFill>
                  <a:sysClr val="windowText" lastClr="000000"/>
                </a:solidFill>
                <a:latin typeface="TimesNewRomanPSMT"/>
              </a:rPr>
              <a:t>B.Tech</a:t>
            </a:r>
            <a:r>
              <a:rPr lang="en-US" sz="2000" kern="0" dirty="0">
                <a:solidFill>
                  <a:sysClr val="windowText" lastClr="000000"/>
                </a:solidFill>
                <a:latin typeface="TimesNewRomanPSMT"/>
              </a:rPr>
              <a:t> 3rd year(CSE-AIML), Sem:3-1, Course: 22PR102CS)</a:t>
            </a:r>
            <a:br>
              <a:rPr lang="en-US" sz="2000" kern="0" dirty="0">
                <a:solidFill>
                  <a:sysClr val="windowText" lastClr="000000"/>
                </a:solidFill>
                <a:latin typeface="TimesNewRomanPSMT"/>
              </a:rPr>
            </a:br>
            <a:r>
              <a:rPr lang="en-US" sz="2000" kern="0" dirty="0">
                <a:solidFill>
                  <a:sysClr val="windowText" lastClr="000000"/>
                </a:solidFill>
                <a:latin typeface="TimesNewRomanPSMT"/>
              </a:rPr>
              <a:t> </a:t>
            </a:r>
            <a:br>
              <a:rPr lang="en-US" sz="2000" kern="0" dirty="0">
                <a:solidFill>
                  <a:sysClr val="windowText" lastClr="000000"/>
                </a:solidFill>
              </a:rPr>
            </a:br>
            <a:r>
              <a:rPr lang="en-US" sz="2000" kern="0" dirty="0">
                <a:solidFill>
                  <a:sysClr val="windowText" lastClr="000000"/>
                </a:solidFill>
              </a:rPr>
              <a:t>                                                            </a:t>
            </a:r>
            <a:r>
              <a:rPr lang="en-US" sz="2000" b="1" kern="0" dirty="0">
                <a:solidFill>
                  <a:sysClr val="windowText" lastClr="000000"/>
                </a:solidFill>
                <a:latin typeface="TimesNewRomanPS"/>
              </a:rPr>
              <a:t>Title of Seminar Subject :</a:t>
            </a:r>
          </a:p>
          <a:p>
            <a:br>
              <a:rPr lang="en-US" sz="2000" b="1" kern="0" dirty="0">
                <a:solidFill>
                  <a:sysClr val="windowText" lastClr="000000"/>
                </a:solidFill>
                <a:latin typeface="TimesNewRomanPS"/>
              </a:rPr>
            </a:br>
            <a:r>
              <a:rPr lang="en-US" sz="2000" b="1" kern="0" dirty="0">
                <a:solidFill>
                  <a:sysClr val="windowText" lastClr="000000"/>
                </a:solidFill>
                <a:latin typeface="TimesNewRomanPS"/>
              </a:rPr>
              <a:t>             </a:t>
            </a:r>
            <a:r>
              <a:rPr lang="en-US" sz="2700" b="1" kern="0" dirty="0">
                <a:solidFill>
                  <a:schemeClr val="tx2">
                    <a:lumMod val="60000"/>
                    <a:lumOff val="40000"/>
                  </a:schemeClr>
                </a:solidFill>
                <a:highlight>
                  <a:srgbClr val="00FFFF"/>
                </a:highlight>
                <a:latin typeface="TimesNewRomanPS"/>
              </a:rPr>
              <a:t>“AI in Autonomous Vehicles: The Future of Self-Driving Cars”</a:t>
            </a:r>
            <a:br>
              <a:rPr lang="en-US" sz="2700" kern="0" dirty="0">
                <a:solidFill>
                  <a:schemeClr val="tx2">
                    <a:lumMod val="60000"/>
                    <a:lumOff val="40000"/>
                  </a:schemeClr>
                </a:solidFill>
                <a:highlight>
                  <a:srgbClr val="00FFFF"/>
                </a:highlight>
              </a:rPr>
            </a:br>
            <a:br>
              <a:rPr lang="en-US" sz="2000" kern="0" dirty="0">
                <a:solidFill>
                  <a:schemeClr val="tx2">
                    <a:lumMod val="60000"/>
                    <a:lumOff val="40000"/>
                  </a:schemeClr>
                </a:solidFill>
                <a:highlight>
                  <a:srgbClr val="00FFFF"/>
                </a:highlight>
              </a:rPr>
            </a:br>
            <a:br>
              <a:rPr lang="en-US" sz="2000" kern="0" dirty="0">
                <a:solidFill>
                  <a:sysClr val="windowText" lastClr="000000"/>
                </a:solidFill>
              </a:rPr>
            </a:br>
            <a:br>
              <a:rPr lang="en-US" sz="2000" kern="0" dirty="0">
                <a:solidFill>
                  <a:sysClr val="windowText" lastClr="000000"/>
                </a:solidFill>
              </a:rPr>
            </a:br>
            <a:br>
              <a:rPr lang="en-US" sz="2000" kern="0" dirty="0">
                <a:solidFill>
                  <a:sysClr val="windowText" lastClr="000000"/>
                </a:solidFill>
              </a:rPr>
            </a:br>
            <a:br>
              <a:rPr lang="en-US" sz="2000" kern="0" dirty="0">
                <a:solidFill>
                  <a:sysClr val="windowText" lastClr="000000"/>
                </a:solidFill>
              </a:rPr>
            </a:br>
            <a:r>
              <a:rPr lang="en-US" sz="2000" kern="0" dirty="0">
                <a:solidFill>
                  <a:sysClr val="windowText" lastClr="000000"/>
                </a:solidFill>
              </a:rPr>
              <a:t>                   </a:t>
            </a:r>
            <a:br>
              <a:rPr lang="en-US" sz="2000" kern="0" dirty="0">
                <a:solidFill>
                  <a:sysClr val="windowText" lastClr="000000"/>
                </a:solidFill>
              </a:rPr>
            </a:br>
            <a:br>
              <a:rPr lang="en-US" sz="2000" kern="0" dirty="0">
                <a:solidFill>
                  <a:sysClr val="windowText" lastClr="000000"/>
                </a:solidFill>
              </a:rPr>
            </a:br>
            <a:r>
              <a:rPr lang="en-US" sz="2000" kern="0" dirty="0">
                <a:solidFill>
                  <a:sysClr val="windowText" lastClr="000000"/>
                </a:solidFill>
              </a:rPr>
              <a:t>              </a:t>
            </a:r>
          </a:p>
          <a:p>
            <a:r>
              <a:rPr lang="en-US" sz="2000" b="1" kern="0" dirty="0">
                <a:solidFill>
                  <a:sysClr val="windowText" lastClr="000000"/>
                </a:solidFill>
                <a:latin typeface="TimesNewRomanPS"/>
              </a:rPr>
              <a:t>            </a:t>
            </a:r>
            <a:r>
              <a:rPr lang="en-US" sz="2900" b="1" kern="0" dirty="0">
                <a:solidFill>
                  <a:sysClr val="windowText" lastClr="000000"/>
                </a:solidFill>
                <a:latin typeface="TimesNewRomanPS"/>
              </a:rPr>
              <a:t>Name of the Candidate (Hall Ticket No. and Batch No.)</a:t>
            </a:r>
            <a:br>
              <a:rPr lang="en-US" sz="2900" b="1" kern="0" dirty="0">
                <a:solidFill>
                  <a:sysClr val="windowText" lastClr="000000"/>
                </a:solidFill>
                <a:latin typeface="TimesNewRomanPS"/>
              </a:rPr>
            </a:br>
            <a:r>
              <a:rPr lang="en-US" sz="2000" b="1" kern="0" dirty="0">
                <a:solidFill>
                  <a:sysClr val="windowText" lastClr="000000"/>
                </a:solidFill>
                <a:latin typeface="TimesNewRomanPS"/>
              </a:rPr>
              <a:t>                            </a:t>
            </a:r>
            <a:br>
              <a:rPr lang="en-US" sz="2000" kern="0" dirty="0">
                <a:solidFill>
                  <a:sysClr val="windowText" lastClr="000000"/>
                </a:solidFill>
                <a:latin typeface="Arial" panose="020B0604020202020204" pitchFamily="34" charset="0"/>
                <a:cs typeface="Arial" panose="020B0604020202020204" pitchFamily="34" charset="0"/>
              </a:rPr>
            </a:br>
            <a:r>
              <a:rPr lang="en-US" sz="2000" kern="0" dirty="0">
                <a:solidFill>
                  <a:sysClr val="windowText" lastClr="000000"/>
                </a:solidFill>
                <a:latin typeface="Arial" panose="020B0604020202020204" pitchFamily="34" charset="0"/>
                <a:cs typeface="Arial" panose="020B0604020202020204" pitchFamily="34" charset="0"/>
              </a:rPr>
              <a:t>                           </a:t>
            </a:r>
            <a:r>
              <a:rPr lang="en-US" sz="2000" b="1" kern="0" dirty="0">
                <a:solidFill>
                  <a:sysClr val="windowText" lastClr="000000"/>
                </a:solidFill>
                <a:highlight>
                  <a:srgbClr val="FFFF00"/>
                </a:highlight>
                <a:latin typeface="Neue Haas Grotesk Text Pro Blac" panose="020B0504020202020204" pitchFamily="34" charset="0"/>
                <a:cs typeface="Arial" panose="020B0604020202020204" pitchFamily="34" charset="0"/>
              </a:rPr>
              <a:t>ELAKANTI </a:t>
            </a:r>
            <a:r>
              <a:rPr lang="en-US" sz="2000" b="1" kern="0">
                <a:solidFill>
                  <a:sysClr val="windowText" lastClr="000000"/>
                </a:solidFill>
                <a:highlight>
                  <a:srgbClr val="FFFF00"/>
                </a:highlight>
                <a:latin typeface="Neue Haas Grotesk Text Pro Blac" panose="020B0504020202020204" pitchFamily="34" charset="0"/>
                <a:cs typeface="Arial" panose="020B0604020202020204" pitchFamily="34" charset="0"/>
              </a:rPr>
              <a:t>AKHIL KUMAR (</a:t>
            </a:r>
            <a:r>
              <a:rPr lang="en-US" sz="2000" b="1" kern="0" dirty="0">
                <a:solidFill>
                  <a:sysClr val="windowText" lastClr="000000"/>
                </a:solidFill>
                <a:highlight>
                  <a:srgbClr val="FFFF00"/>
                </a:highlight>
                <a:latin typeface="Neue Haas Grotesk Text Pro Blac" panose="020B0504020202020204" pitchFamily="34" charset="0"/>
                <a:cs typeface="Arial" panose="020B0604020202020204" pitchFamily="34" charset="0"/>
              </a:rPr>
              <a:t>2203A52149 </a:t>
            </a:r>
            <a:r>
              <a:rPr lang="en-US" sz="2000" b="1" kern="0">
                <a:solidFill>
                  <a:sysClr val="windowText" lastClr="000000"/>
                </a:solidFill>
                <a:highlight>
                  <a:srgbClr val="FFFF00"/>
                </a:highlight>
                <a:latin typeface="Neue Haas Grotesk Text Pro Blac" panose="020B0504020202020204" pitchFamily="34" charset="0"/>
                <a:cs typeface="Arial" panose="020B0604020202020204" pitchFamily="34" charset="0"/>
              </a:rPr>
              <a:t>AND  32</a:t>
            </a:r>
            <a:r>
              <a:rPr lang="en-US" sz="2000" b="1" kern="0" dirty="0">
                <a:solidFill>
                  <a:sysClr val="windowText" lastClr="000000"/>
                </a:solidFill>
                <a:highlight>
                  <a:srgbClr val="FFFF00"/>
                </a:highlight>
                <a:latin typeface="Neue Haas Grotesk Text Pro Blac" panose="020B0504020202020204" pitchFamily="34" charset="0"/>
                <a:cs typeface="Arial" panose="020B0604020202020204" pitchFamily="34" charset="0"/>
              </a:rPr>
              <a:t>)</a:t>
            </a:r>
            <a:br>
              <a:rPr lang="en-US" sz="2000" b="1" kern="0" dirty="0">
                <a:solidFill>
                  <a:sysClr val="windowText" lastClr="000000"/>
                </a:solidFill>
                <a:highlight>
                  <a:srgbClr val="FFFF00"/>
                </a:highlight>
                <a:latin typeface="Neue Haas Grotesk Text Pro Blac" panose="020B0504020202020204" pitchFamily="34" charset="0"/>
                <a:cs typeface="Arial" panose="020B0604020202020204" pitchFamily="34" charset="0"/>
              </a:rPr>
            </a:br>
            <a:r>
              <a:rPr lang="en-US" sz="2000" kern="0" dirty="0">
                <a:solidFill>
                  <a:sysClr val="windowText" lastClr="000000"/>
                </a:solidFill>
                <a:latin typeface="Arial" panose="020B0604020202020204" pitchFamily="34" charset="0"/>
                <a:cs typeface="Arial" panose="020B0604020202020204" pitchFamily="34" charset="0"/>
              </a:rPr>
              <a:t>                         </a:t>
            </a:r>
            <a:br>
              <a:rPr lang="en-US" sz="2000" kern="0" dirty="0">
                <a:solidFill>
                  <a:sysClr val="windowText" lastClr="000000"/>
                </a:solidFill>
                <a:latin typeface="Arial" panose="020B0604020202020204" pitchFamily="34" charset="0"/>
                <a:cs typeface="Arial" panose="020B0604020202020204" pitchFamily="34" charset="0"/>
              </a:rPr>
            </a:br>
            <a:r>
              <a:rPr lang="en-US" sz="2000" kern="0" dirty="0">
                <a:solidFill>
                  <a:sysClr val="windowText" lastClr="000000"/>
                </a:solidFill>
                <a:latin typeface="Arial" panose="020B0604020202020204" pitchFamily="34" charset="0"/>
                <a:cs typeface="Arial" panose="020B0604020202020204" pitchFamily="34" charset="0"/>
              </a:rPr>
              <a:t>                         </a:t>
            </a:r>
          </a:p>
          <a:p>
            <a:r>
              <a:rPr lang="en-US" sz="2000" kern="0" dirty="0">
                <a:solidFill>
                  <a:sysClr val="windowText" lastClr="000000"/>
                </a:solidFill>
              </a:rPr>
              <a:t>                                                             </a:t>
            </a:r>
            <a:r>
              <a:rPr lang="en-US" sz="2000" b="1" kern="0" dirty="0">
                <a:solidFill>
                  <a:sysClr val="windowText" lastClr="000000"/>
                </a:solidFill>
                <a:latin typeface="TimesNewRomanPS"/>
              </a:rPr>
              <a:t>Name of the Seminar Guide </a:t>
            </a:r>
            <a:br>
              <a:rPr lang="en-US" sz="2000" b="1" kern="0" dirty="0">
                <a:solidFill>
                  <a:sysClr val="windowText" lastClr="000000"/>
                </a:solidFill>
                <a:latin typeface="TimesNewRomanPS"/>
              </a:rPr>
            </a:br>
            <a:r>
              <a:rPr lang="en-US" sz="2000" b="1" kern="0" dirty="0">
                <a:solidFill>
                  <a:sysClr val="windowText" lastClr="000000"/>
                </a:solidFill>
                <a:latin typeface="TimesNewRomanPS"/>
              </a:rPr>
              <a:t>                                       </a:t>
            </a:r>
            <a:r>
              <a:rPr lang="en-US" sz="2000" b="1" kern="0" dirty="0" err="1">
                <a:solidFill>
                  <a:sysClr val="windowText" lastClr="000000"/>
                </a:solidFill>
                <a:latin typeface="Arial" panose="020B0604020202020204" pitchFamily="34" charset="0"/>
                <a:cs typeface="Arial" panose="020B0604020202020204" pitchFamily="34" charset="0"/>
              </a:rPr>
              <a:t>Dr.Amit</a:t>
            </a:r>
            <a:r>
              <a:rPr lang="en-US" sz="2000" b="1" kern="0" dirty="0">
                <a:solidFill>
                  <a:sysClr val="windowText" lastClr="000000"/>
                </a:solidFill>
                <a:latin typeface="Arial" panose="020B0604020202020204" pitchFamily="34" charset="0"/>
                <a:cs typeface="Arial" panose="020B0604020202020204" pitchFamily="34" charset="0"/>
              </a:rPr>
              <a:t> Kumar </a:t>
            </a:r>
            <a:r>
              <a:rPr lang="en-US" sz="2000" b="1" kern="0" dirty="0" err="1">
                <a:solidFill>
                  <a:sysClr val="windowText" lastClr="000000"/>
                </a:solidFill>
                <a:latin typeface="Arial" panose="020B0604020202020204" pitchFamily="34" charset="0"/>
                <a:cs typeface="Arial" panose="020B0604020202020204" pitchFamily="34" charset="0"/>
              </a:rPr>
              <a:t>Yadav,Professor,SR</a:t>
            </a:r>
            <a:r>
              <a:rPr lang="en-US" sz="2000" b="1" kern="0" dirty="0">
                <a:solidFill>
                  <a:sysClr val="windowText" lastClr="000000"/>
                </a:solidFill>
                <a:latin typeface="Arial" panose="020B0604020202020204" pitchFamily="34" charset="0"/>
                <a:cs typeface="Arial" panose="020B0604020202020204" pitchFamily="34" charset="0"/>
              </a:rPr>
              <a:t> University</a:t>
            </a:r>
            <a:br>
              <a:rPr lang="en-US" sz="2000" b="1" kern="0" dirty="0">
                <a:solidFill>
                  <a:sysClr val="windowText" lastClr="000000"/>
                </a:solidFill>
                <a:latin typeface="TimesNewRomanPS"/>
              </a:rPr>
            </a:br>
            <a:br>
              <a:rPr lang="en-US" sz="2000" b="1" kern="0" dirty="0">
                <a:solidFill>
                  <a:sysClr val="windowText" lastClr="000000"/>
                </a:solidFill>
                <a:latin typeface="TimesNewRomanPS"/>
              </a:rPr>
            </a:br>
            <a:r>
              <a:rPr lang="en-US" sz="2000" b="1" kern="0" dirty="0">
                <a:solidFill>
                  <a:sysClr val="windowText" lastClr="000000"/>
                </a:solidFill>
                <a:latin typeface="TimesNewRomanPS"/>
              </a:rPr>
              <a:t>                     Department of Computer Science &amp; Artificial Intelligence Engineering </a:t>
            </a:r>
            <a:br>
              <a:rPr lang="en-US" sz="2000" b="1" kern="0" dirty="0">
                <a:solidFill>
                  <a:sysClr val="windowText" lastClr="000000"/>
                </a:solidFill>
                <a:latin typeface="TimesNewRomanPS"/>
              </a:rPr>
            </a:br>
            <a:r>
              <a:rPr lang="en-US" sz="2000" b="1" kern="0" dirty="0">
                <a:solidFill>
                  <a:sysClr val="windowText" lastClr="000000"/>
                </a:solidFill>
                <a:latin typeface="TimesNewRomanPS"/>
              </a:rPr>
              <a:t>                                      School of Engineering, SR University, Warangal</a:t>
            </a:r>
            <a:r>
              <a:rPr lang="en-US" sz="2000" kern="0" dirty="0">
                <a:solidFill>
                  <a:sysClr val="windowText" lastClr="000000"/>
                </a:solidFill>
                <a:latin typeface="TimesNewRomanPS"/>
              </a:rPr>
              <a:t>.</a:t>
            </a:r>
            <a:endParaRPr lang="en-US" sz="2000" kern="0" dirty="0">
              <a:solidFill>
                <a:sysClr val="windowText" lastClr="000000"/>
              </a:solidFill>
            </a:endParaRPr>
          </a:p>
        </p:txBody>
      </p:sp>
      <p:pic>
        <p:nvPicPr>
          <p:cNvPr id="23" name="Picture 22">
            <a:extLst>
              <a:ext uri="{FF2B5EF4-FFF2-40B4-BE49-F238E27FC236}">
                <a16:creationId xmlns:a16="http://schemas.microsoft.com/office/drawing/2014/main" id="{5B0BC680-647D-90AE-2BE5-E93AEAA2AF8B}"/>
              </a:ext>
            </a:extLst>
          </p:cNvPr>
          <p:cNvPicPr>
            <a:picLocks noChangeAspect="1"/>
          </p:cNvPicPr>
          <p:nvPr/>
        </p:nvPicPr>
        <p:blipFill>
          <a:blip r:embed="rId3"/>
          <a:stretch>
            <a:fillRect/>
          </a:stretch>
        </p:blipFill>
        <p:spPr>
          <a:xfrm>
            <a:off x="5181600" y="2236406"/>
            <a:ext cx="1538066" cy="13703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598784"/>
            <a:ext cx="9894695" cy="566822"/>
          </a:xfrm>
          <a:prstGeom prst="rect">
            <a:avLst/>
          </a:prstGeom>
        </p:spPr>
        <p:txBody>
          <a:bodyPr vert="horz" wrap="square" lIns="0" tIns="12700" rIns="0" bIns="0" rtlCol="0">
            <a:spAutoFit/>
          </a:bodyPr>
          <a:lstStyle/>
          <a:p>
            <a:pPr marL="12700">
              <a:lnSpc>
                <a:spcPct val="100000"/>
              </a:lnSpc>
              <a:spcBef>
                <a:spcPts val="100"/>
              </a:spcBef>
            </a:pPr>
            <a:r>
              <a:rPr dirty="0"/>
              <a:t>Key</a:t>
            </a:r>
            <a:r>
              <a:rPr spc="-5" dirty="0"/>
              <a:t> Physical</a:t>
            </a:r>
            <a:r>
              <a:rPr spc="-10" dirty="0"/>
              <a:t> </a:t>
            </a:r>
            <a:r>
              <a:rPr spc="-5" dirty="0"/>
              <a:t>Components </a:t>
            </a:r>
            <a:r>
              <a:rPr spc="-10" dirty="0"/>
              <a:t>of</a:t>
            </a:r>
            <a:r>
              <a:rPr spc="-204" dirty="0"/>
              <a:t> </a:t>
            </a:r>
            <a:r>
              <a:rPr spc="-5" dirty="0"/>
              <a:t>Autonomous</a:t>
            </a:r>
            <a:r>
              <a:rPr spc="-80" dirty="0"/>
              <a:t> </a:t>
            </a:r>
            <a:r>
              <a:rPr spc="-45" dirty="0"/>
              <a:t>Vehicles</a:t>
            </a:r>
          </a:p>
        </p:txBody>
      </p:sp>
      <p:sp>
        <p:nvSpPr>
          <p:cNvPr id="3" name="object 3"/>
          <p:cNvSpPr txBox="1"/>
          <p:nvPr/>
        </p:nvSpPr>
        <p:spPr>
          <a:xfrm>
            <a:off x="1752600" y="1165606"/>
            <a:ext cx="9669906" cy="5780429"/>
          </a:xfrm>
          <a:prstGeom prst="rect">
            <a:avLst/>
          </a:prstGeom>
        </p:spPr>
        <p:txBody>
          <a:bodyPr vert="horz" wrap="square" lIns="0" tIns="47625" rIns="0" bIns="0" rtlCol="0">
            <a:spAutoFit/>
          </a:bodyPr>
          <a:lstStyle/>
          <a:p>
            <a:pPr marL="241300" marR="611505" indent="-229235">
              <a:lnSpc>
                <a:spcPts val="2160"/>
              </a:lnSpc>
              <a:spcBef>
                <a:spcPts val="375"/>
              </a:spcBef>
              <a:buClr>
                <a:srgbClr val="359DD6"/>
              </a:buClr>
              <a:buFont typeface="Arial MT"/>
              <a:buChar char="•"/>
              <a:tabLst>
                <a:tab pos="241300" algn="l"/>
                <a:tab pos="241935" algn="l"/>
              </a:tabLst>
            </a:pPr>
            <a:r>
              <a:rPr sz="2000" b="1" dirty="0">
                <a:latin typeface="Arial"/>
                <a:cs typeface="Arial"/>
              </a:rPr>
              <a:t>Cameras</a:t>
            </a:r>
            <a:r>
              <a:rPr sz="2000" b="1" spc="-30" dirty="0">
                <a:latin typeface="Arial"/>
                <a:cs typeface="Arial"/>
              </a:rPr>
              <a:t> </a:t>
            </a:r>
            <a:r>
              <a:rPr sz="2000" dirty="0">
                <a:latin typeface="Arial MT"/>
                <a:cs typeface="Arial MT"/>
              </a:rPr>
              <a:t>– Provide</a:t>
            </a:r>
            <a:r>
              <a:rPr sz="2000" spc="-15" dirty="0">
                <a:latin typeface="Arial MT"/>
                <a:cs typeface="Arial MT"/>
              </a:rPr>
              <a:t> </a:t>
            </a:r>
            <a:r>
              <a:rPr sz="2000" dirty="0">
                <a:latin typeface="Arial MT"/>
                <a:cs typeface="Arial MT"/>
              </a:rPr>
              <a:t>real-time</a:t>
            </a:r>
            <a:r>
              <a:rPr sz="2000" spc="-35" dirty="0">
                <a:latin typeface="Arial MT"/>
                <a:cs typeface="Arial MT"/>
              </a:rPr>
              <a:t> </a:t>
            </a:r>
            <a:r>
              <a:rPr sz="2000" dirty="0">
                <a:latin typeface="Arial MT"/>
                <a:cs typeface="Arial MT"/>
              </a:rPr>
              <a:t>obstacle</a:t>
            </a:r>
            <a:r>
              <a:rPr sz="2000" spc="-35" dirty="0">
                <a:latin typeface="Arial MT"/>
                <a:cs typeface="Arial MT"/>
              </a:rPr>
              <a:t> </a:t>
            </a:r>
            <a:r>
              <a:rPr sz="2000" dirty="0">
                <a:latin typeface="Arial MT"/>
                <a:cs typeface="Arial MT"/>
              </a:rPr>
              <a:t>detection</a:t>
            </a:r>
            <a:r>
              <a:rPr sz="2000" spc="-25" dirty="0">
                <a:latin typeface="Arial MT"/>
                <a:cs typeface="Arial MT"/>
              </a:rPr>
              <a:t> </a:t>
            </a:r>
            <a:r>
              <a:rPr sz="2000" dirty="0">
                <a:latin typeface="Arial MT"/>
                <a:cs typeface="Arial MT"/>
              </a:rPr>
              <a:t>to</a:t>
            </a:r>
            <a:r>
              <a:rPr sz="2000" spc="-5" dirty="0">
                <a:latin typeface="Arial MT"/>
                <a:cs typeface="Arial MT"/>
              </a:rPr>
              <a:t> </a:t>
            </a:r>
            <a:r>
              <a:rPr sz="2000" dirty="0">
                <a:latin typeface="Arial MT"/>
                <a:cs typeface="Arial MT"/>
              </a:rPr>
              <a:t>facilitate</a:t>
            </a:r>
            <a:r>
              <a:rPr sz="2000" spc="-15" dirty="0">
                <a:latin typeface="Arial MT"/>
                <a:cs typeface="Arial MT"/>
              </a:rPr>
              <a:t> </a:t>
            </a:r>
            <a:r>
              <a:rPr sz="2000" dirty="0">
                <a:latin typeface="Arial MT"/>
                <a:cs typeface="Arial MT"/>
              </a:rPr>
              <a:t>lane</a:t>
            </a:r>
            <a:r>
              <a:rPr sz="2000" spc="-10" dirty="0">
                <a:latin typeface="Arial MT"/>
                <a:cs typeface="Arial MT"/>
              </a:rPr>
              <a:t> </a:t>
            </a:r>
            <a:r>
              <a:rPr sz="2000" dirty="0">
                <a:latin typeface="Arial MT"/>
                <a:cs typeface="Arial MT"/>
              </a:rPr>
              <a:t>departure</a:t>
            </a:r>
            <a:r>
              <a:rPr sz="2000" spc="-3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track </a:t>
            </a:r>
            <a:r>
              <a:rPr sz="2000" spc="-540" dirty="0">
                <a:latin typeface="Arial MT"/>
                <a:cs typeface="Arial MT"/>
              </a:rPr>
              <a:t> </a:t>
            </a:r>
            <a:r>
              <a:rPr sz="2000" dirty="0">
                <a:latin typeface="Arial MT"/>
                <a:cs typeface="Arial MT"/>
              </a:rPr>
              <a:t>roadway</a:t>
            </a:r>
            <a:r>
              <a:rPr sz="2000" spc="-40" dirty="0">
                <a:latin typeface="Arial MT"/>
                <a:cs typeface="Arial MT"/>
              </a:rPr>
              <a:t> </a:t>
            </a:r>
            <a:r>
              <a:rPr sz="2000" dirty="0">
                <a:latin typeface="Arial MT"/>
                <a:cs typeface="Arial MT"/>
              </a:rPr>
              <a:t>information</a:t>
            </a:r>
            <a:r>
              <a:rPr sz="2000" spc="-25" dirty="0">
                <a:latin typeface="Arial MT"/>
                <a:cs typeface="Arial MT"/>
              </a:rPr>
              <a:t> </a:t>
            </a:r>
            <a:r>
              <a:rPr sz="2000" dirty="0">
                <a:latin typeface="Arial MT"/>
                <a:cs typeface="Arial MT"/>
              </a:rPr>
              <a:t>(like</a:t>
            </a:r>
            <a:r>
              <a:rPr sz="2000" spc="-15" dirty="0">
                <a:latin typeface="Arial MT"/>
                <a:cs typeface="Arial MT"/>
              </a:rPr>
              <a:t> </a:t>
            </a:r>
            <a:r>
              <a:rPr sz="2000" dirty="0">
                <a:latin typeface="Arial MT"/>
                <a:cs typeface="Arial MT"/>
              </a:rPr>
              <a:t>road</a:t>
            </a:r>
            <a:r>
              <a:rPr sz="2000" spc="-25" dirty="0">
                <a:latin typeface="Arial MT"/>
                <a:cs typeface="Arial MT"/>
              </a:rPr>
              <a:t> </a:t>
            </a:r>
            <a:r>
              <a:rPr sz="2000" dirty="0">
                <a:latin typeface="Arial MT"/>
                <a:cs typeface="Arial MT"/>
              </a:rPr>
              <a:t>signs).</a:t>
            </a:r>
          </a:p>
          <a:p>
            <a:pPr marL="241300" indent="-229235">
              <a:lnSpc>
                <a:spcPct val="100000"/>
              </a:lnSpc>
              <a:spcBef>
                <a:spcPts val="1325"/>
              </a:spcBef>
              <a:buClr>
                <a:srgbClr val="359DD6"/>
              </a:buClr>
              <a:buFont typeface="Arial MT"/>
              <a:buChar char="•"/>
              <a:tabLst>
                <a:tab pos="241300" algn="l"/>
                <a:tab pos="241935" algn="l"/>
              </a:tabLst>
            </a:pPr>
            <a:r>
              <a:rPr sz="2000" b="1" dirty="0">
                <a:latin typeface="Arial"/>
                <a:cs typeface="Arial"/>
              </a:rPr>
              <a:t>Radar</a:t>
            </a:r>
            <a:r>
              <a:rPr sz="2000" b="1" spc="-15" dirty="0">
                <a:latin typeface="Arial"/>
                <a:cs typeface="Arial"/>
              </a:rPr>
              <a:t> </a:t>
            </a:r>
            <a:r>
              <a:rPr sz="2000" dirty="0">
                <a:latin typeface="Arial MT"/>
                <a:cs typeface="Arial MT"/>
              </a:rPr>
              <a:t>–</a:t>
            </a:r>
            <a:r>
              <a:rPr sz="2000" spc="-15" dirty="0">
                <a:latin typeface="Arial MT"/>
                <a:cs typeface="Arial MT"/>
              </a:rPr>
              <a:t> </a:t>
            </a:r>
            <a:r>
              <a:rPr sz="2000" dirty="0">
                <a:latin typeface="Arial MT"/>
                <a:cs typeface="Arial MT"/>
              </a:rPr>
              <a:t>Radio</a:t>
            </a:r>
            <a:r>
              <a:rPr sz="2000" spc="-5" dirty="0">
                <a:latin typeface="Arial MT"/>
                <a:cs typeface="Arial MT"/>
              </a:rPr>
              <a:t> </a:t>
            </a:r>
            <a:r>
              <a:rPr sz="2000" dirty="0">
                <a:latin typeface="Arial MT"/>
                <a:cs typeface="Arial MT"/>
              </a:rPr>
              <a:t>waves</a:t>
            </a:r>
            <a:r>
              <a:rPr sz="2000" spc="-25" dirty="0">
                <a:latin typeface="Arial MT"/>
                <a:cs typeface="Arial MT"/>
              </a:rPr>
              <a:t> </a:t>
            </a:r>
            <a:r>
              <a:rPr sz="2000" dirty="0">
                <a:latin typeface="Arial MT"/>
                <a:cs typeface="Arial MT"/>
              </a:rPr>
              <a:t>detect</a:t>
            </a:r>
            <a:r>
              <a:rPr sz="2000" spc="-30" dirty="0">
                <a:latin typeface="Arial MT"/>
                <a:cs typeface="Arial MT"/>
              </a:rPr>
              <a:t> </a:t>
            </a:r>
            <a:r>
              <a:rPr sz="2000" dirty="0">
                <a:latin typeface="Arial MT"/>
                <a:cs typeface="Arial MT"/>
              </a:rPr>
              <a:t>short</a:t>
            </a:r>
            <a:r>
              <a:rPr sz="2000" spc="-35" dirty="0">
                <a:latin typeface="Arial MT"/>
                <a:cs typeface="Arial MT"/>
              </a:rPr>
              <a:t> </a:t>
            </a:r>
            <a:r>
              <a:rPr sz="2000" dirty="0">
                <a:latin typeface="Arial MT"/>
                <a:cs typeface="Arial MT"/>
              </a:rPr>
              <a:t>&amp;</a:t>
            </a:r>
            <a:r>
              <a:rPr sz="2000" spc="-10" dirty="0">
                <a:latin typeface="Arial MT"/>
                <a:cs typeface="Arial MT"/>
              </a:rPr>
              <a:t> </a:t>
            </a:r>
            <a:r>
              <a:rPr sz="2000" dirty="0">
                <a:latin typeface="Arial MT"/>
                <a:cs typeface="Arial MT"/>
              </a:rPr>
              <a:t>long-range</a:t>
            </a:r>
            <a:r>
              <a:rPr sz="2000" spc="-30" dirty="0">
                <a:latin typeface="Arial MT"/>
                <a:cs typeface="Arial MT"/>
              </a:rPr>
              <a:t> </a:t>
            </a:r>
            <a:r>
              <a:rPr sz="2000" dirty="0">
                <a:latin typeface="Arial MT"/>
                <a:cs typeface="Arial MT"/>
              </a:rPr>
              <a:t>depth.</a:t>
            </a:r>
          </a:p>
          <a:p>
            <a:pPr marL="241300" marR="266065" indent="-229235">
              <a:lnSpc>
                <a:spcPts val="2160"/>
              </a:lnSpc>
              <a:spcBef>
                <a:spcPts val="1639"/>
              </a:spcBef>
              <a:buClr>
                <a:srgbClr val="359DD6"/>
              </a:buClr>
              <a:buFont typeface="Arial MT"/>
              <a:buChar char="•"/>
              <a:tabLst>
                <a:tab pos="241300" algn="l"/>
                <a:tab pos="241935" algn="l"/>
              </a:tabLst>
            </a:pPr>
            <a:r>
              <a:rPr sz="2000" b="1" dirty="0">
                <a:latin typeface="Arial"/>
                <a:cs typeface="Arial"/>
              </a:rPr>
              <a:t>LIDAR</a:t>
            </a:r>
            <a:r>
              <a:rPr sz="2000" b="1" spc="-15" dirty="0">
                <a:latin typeface="Arial"/>
                <a:cs typeface="Arial"/>
              </a:rPr>
              <a:t> </a:t>
            </a:r>
            <a:r>
              <a:rPr sz="2000" dirty="0">
                <a:latin typeface="Arial MT"/>
                <a:cs typeface="Arial MT"/>
              </a:rPr>
              <a:t>– Measures</a:t>
            </a:r>
            <a:r>
              <a:rPr sz="2000" spc="-40" dirty="0">
                <a:latin typeface="Arial MT"/>
                <a:cs typeface="Arial MT"/>
              </a:rPr>
              <a:t> </a:t>
            </a:r>
            <a:r>
              <a:rPr sz="2000" dirty="0">
                <a:latin typeface="Arial MT"/>
                <a:cs typeface="Arial MT"/>
              </a:rPr>
              <a:t>distance</a:t>
            </a:r>
            <a:r>
              <a:rPr sz="2000" spc="-20" dirty="0">
                <a:latin typeface="Arial MT"/>
                <a:cs typeface="Arial MT"/>
              </a:rPr>
              <a:t> </a:t>
            </a:r>
            <a:r>
              <a:rPr sz="2000" dirty="0">
                <a:latin typeface="Arial MT"/>
                <a:cs typeface="Arial MT"/>
              </a:rPr>
              <a:t>by</a:t>
            </a:r>
            <a:r>
              <a:rPr sz="2000" spc="-20" dirty="0">
                <a:latin typeface="Arial MT"/>
                <a:cs typeface="Arial MT"/>
              </a:rPr>
              <a:t> </a:t>
            </a:r>
            <a:r>
              <a:rPr sz="2000" dirty="0">
                <a:latin typeface="Arial MT"/>
                <a:cs typeface="Arial MT"/>
              </a:rPr>
              <a:t>illuminating</a:t>
            </a:r>
            <a:r>
              <a:rPr sz="2000" spc="10" dirty="0">
                <a:latin typeface="Arial MT"/>
                <a:cs typeface="Arial MT"/>
              </a:rPr>
              <a:t> </a:t>
            </a:r>
            <a:r>
              <a:rPr sz="2000" dirty="0">
                <a:latin typeface="Arial MT"/>
                <a:cs typeface="Arial MT"/>
              </a:rPr>
              <a:t>target</a:t>
            </a:r>
            <a:r>
              <a:rPr sz="2000" spc="-25" dirty="0">
                <a:latin typeface="Arial MT"/>
                <a:cs typeface="Arial MT"/>
              </a:rPr>
              <a:t> </a:t>
            </a:r>
            <a:r>
              <a:rPr sz="2000" dirty="0">
                <a:latin typeface="Arial MT"/>
                <a:cs typeface="Arial MT"/>
              </a:rPr>
              <a:t>with</a:t>
            </a:r>
            <a:r>
              <a:rPr sz="2000" spc="-25" dirty="0">
                <a:latin typeface="Arial MT"/>
                <a:cs typeface="Arial MT"/>
              </a:rPr>
              <a:t> </a:t>
            </a:r>
            <a:r>
              <a:rPr sz="2000" dirty="0">
                <a:latin typeface="Arial MT"/>
                <a:cs typeface="Arial MT"/>
              </a:rPr>
              <a:t>pulsed</a:t>
            </a:r>
            <a:r>
              <a:rPr sz="2000" spc="-10" dirty="0">
                <a:latin typeface="Arial MT"/>
                <a:cs typeface="Arial MT"/>
              </a:rPr>
              <a:t> </a:t>
            </a:r>
            <a:r>
              <a:rPr sz="2000" dirty="0">
                <a:latin typeface="Arial MT"/>
                <a:cs typeface="Arial MT"/>
              </a:rPr>
              <a:t>laser</a:t>
            </a:r>
            <a:r>
              <a:rPr sz="2000" spc="-20" dirty="0">
                <a:latin typeface="Arial MT"/>
                <a:cs typeface="Arial MT"/>
              </a:rPr>
              <a:t> </a:t>
            </a:r>
            <a:r>
              <a:rPr sz="2000" dirty="0">
                <a:latin typeface="Arial MT"/>
                <a:cs typeface="Arial MT"/>
              </a:rPr>
              <a:t>light</a:t>
            </a:r>
            <a:r>
              <a:rPr sz="2000" spc="-5" dirty="0">
                <a:latin typeface="Arial MT"/>
                <a:cs typeface="Arial MT"/>
              </a:rPr>
              <a:t> </a:t>
            </a:r>
            <a:r>
              <a:rPr sz="2000" dirty="0">
                <a:latin typeface="Arial MT"/>
                <a:cs typeface="Arial MT"/>
              </a:rPr>
              <a:t>and</a:t>
            </a:r>
            <a:r>
              <a:rPr sz="2000" spc="20" dirty="0">
                <a:latin typeface="Arial MT"/>
                <a:cs typeface="Arial MT"/>
              </a:rPr>
              <a:t> </a:t>
            </a:r>
            <a:r>
              <a:rPr sz="2000" dirty="0">
                <a:latin typeface="Arial MT"/>
                <a:cs typeface="Arial MT"/>
              </a:rPr>
              <a:t>measuring </a:t>
            </a:r>
            <a:r>
              <a:rPr sz="2000" spc="-540" dirty="0">
                <a:latin typeface="Arial MT"/>
                <a:cs typeface="Arial MT"/>
              </a:rPr>
              <a:t> </a:t>
            </a:r>
            <a:r>
              <a:rPr sz="2000" dirty="0">
                <a:latin typeface="Arial MT"/>
                <a:cs typeface="Arial MT"/>
              </a:rPr>
              <a:t>reflected</a:t>
            </a:r>
            <a:r>
              <a:rPr sz="2000" spc="-40" dirty="0">
                <a:latin typeface="Arial MT"/>
                <a:cs typeface="Arial MT"/>
              </a:rPr>
              <a:t> </a:t>
            </a:r>
            <a:r>
              <a:rPr sz="2000" dirty="0">
                <a:latin typeface="Arial MT"/>
                <a:cs typeface="Arial MT"/>
              </a:rPr>
              <a:t>pulses</a:t>
            </a:r>
            <a:r>
              <a:rPr sz="2000" spc="-15" dirty="0">
                <a:latin typeface="Arial MT"/>
                <a:cs typeface="Arial MT"/>
              </a:rPr>
              <a:t> </a:t>
            </a:r>
            <a:r>
              <a:rPr sz="2000" dirty="0">
                <a:latin typeface="Arial MT"/>
                <a:cs typeface="Arial MT"/>
              </a:rPr>
              <a:t>with</a:t>
            </a:r>
            <a:r>
              <a:rPr sz="2000" spc="-20" dirty="0">
                <a:latin typeface="Arial MT"/>
                <a:cs typeface="Arial MT"/>
              </a:rPr>
              <a:t> </a:t>
            </a:r>
            <a:r>
              <a:rPr sz="2000" dirty="0">
                <a:latin typeface="Arial MT"/>
                <a:cs typeface="Arial MT"/>
              </a:rPr>
              <a:t>sensors</a:t>
            </a:r>
            <a:r>
              <a:rPr sz="2000" spc="-40"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create</a:t>
            </a:r>
            <a:r>
              <a:rPr sz="2000" spc="-40" dirty="0">
                <a:latin typeface="Arial MT"/>
                <a:cs typeface="Arial MT"/>
              </a:rPr>
              <a:t> </a:t>
            </a:r>
            <a:r>
              <a:rPr sz="2000" dirty="0">
                <a:latin typeface="Arial MT"/>
                <a:cs typeface="Arial MT"/>
              </a:rPr>
              <a:t>3-D</a:t>
            </a:r>
            <a:r>
              <a:rPr sz="2000" spc="-15" dirty="0">
                <a:latin typeface="Arial MT"/>
                <a:cs typeface="Arial MT"/>
              </a:rPr>
              <a:t> </a:t>
            </a:r>
            <a:r>
              <a:rPr sz="2000" dirty="0">
                <a:latin typeface="Arial MT"/>
                <a:cs typeface="Arial MT"/>
              </a:rPr>
              <a:t>map</a:t>
            </a:r>
            <a:r>
              <a:rPr sz="2000" spc="-25"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area.</a:t>
            </a:r>
          </a:p>
          <a:p>
            <a:pPr marL="241300" marR="5080" indent="-229235">
              <a:lnSpc>
                <a:spcPts val="2160"/>
              </a:lnSpc>
              <a:spcBef>
                <a:spcPts val="1600"/>
              </a:spcBef>
              <a:buClr>
                <a:srgbClr val="359DD6"/>
              </a:buClr>
              <a:buFont typeface="Arial MT"/>
              <a:buChar char="•"/>
              <a:tabLst>
                <a:tab pos="241300" algn="l"/>
                <a:tab pos="241935" algn="l"/>
                <a:tab pos="6039485" algn="l"/>
              </a:tabLst>
            </a:pPr>
            <a:r>
              <a:rPr sz="2000" b="1" dirty="0">
                <a:latin typeface="Arial"/>
                <a:cs typeface="Arial"/>
              </a:rPr>
              <a:t>GPS</a:t>
            </a:r>
            <a:r>
              <a:rPr sz="2000" b="1" spc="-10" dirty="0">
                <a:latin typeface="Arial"/>
                <a:cs typeface="Arial"/>
              </a:rPr>
              <a:t> </a:t>
            </a:r>
            <a:r>
              <a:rPr sz="2000" dirty="0">
                <a:latin typeface="Arial MT"/>
                <a:cs typeface="Arial MT"/>
              </a:rPr>
              <a:t>–</a:t>
            </a:r>
            <a:r>
              <a:rPr sz="2000" spc="-50" dirty="0">
                <a:latin typeface="Arial MT"/>
                <a:cs typeface="Arial MT"/>
              </a:rPr>
              <a:t> </a:t>
            </a:r>
            <a:r>
              <a:rPr sz="2000" spc="-5" dirty="0">
                <a:latin typeface="Arial MT"/>
                <a:cs typeface="Arial MT"/>
              </a:rPr>
              <a:t>Triangulates</a:t>
            </a:r>
            <a:r>
              <a:rPr sz="2000" spc="-15" dirty="0">
                <a:latin typeface="Arial MT"/>
                <a:cs typeface="Arial MT"/>
              </a:rPr>
              <a:t> </a:t>
            </a:r>
            <a:r>
              <a:rPr sz="2000" dirty="0">
                <a:latin typeface="Arial MT"/>
                <a:cs typeface="Arial MT"/>
              </a:rPr>
              <a:t>position</a:t>
            </a:r>
            <a:r>
              <a:rPr sz="2000" spc="-10"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car</a:t>
            </a:r>
            <a:r>
              <a:rPr sz="2000" spc="-20" dirty="0">
                <a:latin typeface="Arial MT"/>
                <a:cs typeface="Arial MT"/>
              </a:rPr>
              <a:t> </a:t>
            </a:r>
            <a:r>
              <a:rPr sz="2000" dirty="0">
                <a:latin typeface="Arial MT"/>
                <a:cs typeface="Arial MT"/>
              </a:rPr>
              <a:t>using</a:t>
            </a:r>
            <a:r>
              <a:rPr sz="2000" spc="-5" dirty="0">
                <a:latin typeface="Arial MT"/>
                <a:cs typeface="Arial MT"/>
              </a:rPr>
              <a:t> </a:t>
            </a:r>
            <a:r>
              <a:rPr sz="2000" dirty="0">
                <a:latin typeface="Arial MT"/>
                <a:cs typeface="Arial MT"/>
              </a:rPr>
              <a:t>satellites.	Current</a:t>
            </a:r>
            <a:r>
              <a:rPr sz="2000" spc="-65" dirty="0">
                <a:latin typeface="Arial MT"/>
                <a:cs typeface="Arial MT"/>
              </a:rPr>
              <a:t> </a:t>
            </a:r>
            <a:r>
              <a:rPr sz="2000" dirty="0">
                <a:latin typeface="Arial MT"/>
                <a:cs typeface="Arial MT"/>
              </a:rPr>
              <a:t>GPS</a:t>
            </a:r>
            <a:r>
              <a:rPr sz="2000" spc="-10" dirty="0">
                <a:latin typeface="Arial MT"/>
                <a:cs typeface="Arial MT"/>
              </a:rPr>
              <a:t> </a:t>
            </a:r>
            <a:r>
              <a:rPr sz="2000" dirty="0">
                <a:latin typeface="Arial MT"/>
                <a:cs typeface="Arial MT"/>
              </a:rPr>
              <a:t>technology</a:t>
            </a:r>
            <a:r>
              <a:rPr sz="2000" spc="-40"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limited</a:t>
            </a:r>
            <a:r>
              <a:rPr sz="2000" spc="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a </a:t>
            </a:r>
            <a:r>
              <a:rPr sz="2000" spc="-540" dirty="0">
                <a:latin typeface="Arial MT"/>
                <a:cs typeface="Arial MT"/>
              </a:rPr>
              <a:t> </a:t>
            </a:r>
            <a:r>
              <a:rPr sz="2000" dirty="0">
                <a:latin typeface="Arial MT"/>
                <a:cs typeface="Arial MT"/>
              </a:rPr>
              <a:t>certain</a:t>
            </a:r>
            <a:r>
              <a:rPr sz="2000" spc="-30" dirty="0">
                <a:latin typeface="Arial MT"/>
                <a:cs typeface="Arial MT"/>
              </a:rPr>
              <a:t> </a:t>
            </a:r>
            <a:r>
              <a:rPr sz="2000" dirty="0">
                <a:latin typeface="Arial MT"/>
                <a:cs typeface="Arial MT"/>
              </a:rPr>
              <a:t>distance.</a:t>
            </a:r>
            <a:r>
              <a:rPr sz="2000" spc="395" dirty="0">
                <a:latin typeface="Arial MT"/>
                <a:cs typeface="Arial MT"/>
              </a:rPr>
              <a:t> </a:t>
            </a:r>
            <a:r>
              <a:rPr sz="2000" dirty="0">
                <a:latin typeface="Arial MT"/>
                <a:cs typeface="Arial MT"/>
              </a:rPr>
              <a:t>Advanced</a:t>
            </a:r>
            <a:r>
              <a:rPr sz="2000" spc="-25" dirty="0">
                <a:latin typeface="Arial MT"/>
                <a:cs typeface="Arial MT"/>
              </a:rPr>
              <a:t> </a:t>
            </a:r>
            <a:r>
              <a:rPr sz="2000" dirty="0">
                <a:latin typeface="Arial MT"/>
                <a:cs typeface="Arial MT"/>
              </a:rPr>
              <a:t>GPS</a:t>
            </a:r>
            <a:r>
              <a:rPr sz="2000" spc="-5" dirty="0">
                <a:latin typeface="Arial MT"/>
                <a:cs typeface="Arial MT"/>
              </a:rPr>
              <a:t> </a:t>
            </a:r>
            <a:r>
              <a:rPr sz="2000" dirty="0">
                <a:latin typeface="Arial MT"/>
                <a:cs typeface="Arial MT"/>
              </a:rPr>
              <a:t>is in development.</a:t>
            </a:r>
          </a:p>
          <a:p>
            <a:pPr marL="241300" indent="-229235">
              <a:lnSpc>
                <a:spcPts val="2280"/>
              </a:lnSpc>
              <a:spcBef>
                <a:spcPts val="1325"/>
              </a:spcBef>
              <a:buClr>
                <a:srgbClr val="359DD6"/>
              </a:buClr>
              <a:buFont typeface="Arial MT"/>
              <a:buChar char="•"/>
              <a:tabLst>
                <a:tab pos="241300" algn="l"/>
                <a:tab pos="241935" algn="l"/>
              </a:tabLst>
            </a:pPr>
            <a:r>
              <a:rPr sz="2000" b="1" dirty="0">
                <a:latin typeface="Arial"/>
                <a:cs typeface="Arial"/>
              </a:rPr>
              <a:t>Ultrasonic</a:t>
            </a:r>
            <a:r>
              <a:rPr sz="2000" b="1" spc="-40" dirty="0">
                <a:latin typeface="Arial"/>
                <a:cs typeface="Arial"/>
              </a:rPr>
              <a:t> </a:t>
            </a:r>
            <a:r>
              <a:rPr sz="2000" b="1" dirty="0">
                <a:latin typeface="Arial"/>
                <a:cs typeface="Arial"/>
              </a:rPr>
              <a:t>Sensors</a:t>
            </a:r>
            <a:r>
              <a:rPr sz="2000" b="1" spc="-5" dirty="0">
                <a:latin typeface="Arial"/>
                <a:cs typeface="Arial"/>
              </a:rPr>
              <a:t> </a:t>
            </a:r>
            <a:r>
              <a:rPr sz="2000" dirty="0">
                <a:latin typeface="Arial MT"/>
                <a:cs typeface="Arial MT"/>
              </a:rPr>
              <a:t>–</a:t>
            </a:r>
            <a:r>
              <a:rPr sz="2000" spc="-10" dirty="0">
                <a:latin typeface="Arial MT"/>
                <a:cs typeface="Arial MT"/>
              </a:rPr>
              <a:t> </a:t>
            </a:r>
            <a:r>
              <a:rPr sz="2000" dirty="0">
                <a:latin typeface="Arial MT"/>
                <a:cs typeface="Arial MT"/>
              </a:rPr>
              <a:t>Uses</a:t>
            </a:r>
            <a:r>
              <a:rPr sz="2000" spc="-20" dirty="0">
                <a:latin typeface="Arial MT"/>
                <a:cs typeface="Arial MT"/>
              </a:rPr>
              <a:t> </a:t>
            </a:r>
            <a:r>
              <a:rPr sz="2000" dirty="0">
                <a:latin typeface="Arial MT"/>
                <a:cs typeface="Arial MT"/>
              </a:rPr>
              <a:t>high-frequency</a:t>
            </a:r>
            <a:r>
              <a:rPr sz="2000" spc="-45" dirty="0">
                <a:latin typeface="Arial MT"/>
                <a:cs typeface="Arial MT"/>
              </a:rPr>
              <a:t> </a:t>
            </a:r>
            <a:r>
              <a:rPr sz="2000" dirty="0">
                <a:latin typeface="Arial MT"/>
                <a:cs typeface="Arial MT"/>
              </a:rPr>
              <a:t>sound</a:t>
            </a:r>
            <a:r>
              <a:rPr sz="2000" spc="-20" dirty="0">
                <a:latin typeface="Arial MT"/>
                <a:cs typeface="Arial MT"/>
              </a:rPr>
              <a:t> </a:t>
            </a:r>
            <a:r>
              <a:rPr sz="2000" dirty="0">
                <a:latin typeface="Arial MT"/>
                <a:cs typeface="Arial MT"/>
              </a:rPr>
              <a:t>waves</a:t>
            </a:r>
            <a:r>
              <a:rPr sz="2000" spc="-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bounce-back</a:t>
            </a:r>
            <a:r>
              <a:rPr sz="2000" spc="-35"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calculate</a:t>
            </a:r>
          </a:p>
          <a:p>
            <a:pPr marL="241300">
              <a:lnSpc>
                <a:spcPts val="2280"/>
              </a:lnSpc>
              <a:tabLst>
                <a:tab pos="1397000" algn="l"/>
              </a:tabLst>
            </a:pPr>
            <a:r>
              <a:rPr sz="2000" dirty="0">
                <a:latin typeface="Arial MT"/>
                <a:cs typeface="Arial MT"/>
              </a:rPr>
              <a:t>distance.	Best</a:t>
            </a:r>
            <a:r>
              <a:rPr sz="2000" spc="-20" dirty="0">
                <a:latin typeface="Arial MT"/>
                <a:cs typeface="Arial MT"/>
              </a:rPr>
              <a:t> </a:t>
            </a:r>
            <a:r>
              <a:rPr sz="2000" dirty="0">
                <a:latin typeface="Arial MT"/>
                <a:cs typeface="Arial MT"/>
              </a:rPr>
              <a:t>in</a:t>
            </a:r>
            <a:r>
              <a:rPr sz="2000" spc="-20" dirty="0">
                <a:latin typeface="Arial MT"/>
                <a:cs typeface="Arial MT"/>
              </a:rPr>
              <a:t> </a:t>
            </a:r>
            <a:r>
              <a:rPr sz="2000" dirty="0">
                <a:latin typeface="Arial MT"/>
                <a:cs typeface="Arial MT"/>
              </a:rPr>
              <a:t>close</a:t>
            </a:r>
            <a:r>
              <a:rPr sz="2000" spc="-45" dirty="0">
                <a:latin typeface="Arial MT"/>
                <a:cs typeface="Arial MT"/>
              </a:rPr>
              <a:t> </a:t>
            </a:r>
            <a:r>
              <a:rPr sz="2000" dirty="0">
                <a:latin typeface="Arial MT"/>
                <a:cs typeface="Arial MT"/>
              </a:rPr>
              <a:t>range.</a:t>
            </a:r>
          </a:p>
          <a:p>
            <a:pPr marL="241300" marR="1374140" indent="-229235">
              <a:lnSpc>
                <a:spcPts val="2160"/>
              </a:lnSpc>
              <a:spcBef>
                <a:spcPts val="1640"/>
              </a:spcBef>
              <a:buClr>
                <a:srgbClr val="359DD6"/>
              </a:buClr>
              <a:buFont typeface="Arial MT"/>
              <a:buChar char="•"/>
              <a:tabLst>
                <a:tab pos="241300" algn="l"/>
                <a:tab pos="241935" algn="l"/>
              </a:tabLst>
            </a:pPr>
            <a:r>
              <a:rPr sz="2000" b="1" dirty="0">
                <a:latin typeface="Arial"/>
                <a:cs typeface="Arial"/>
              </a:rPr>
              <a:t>Central</a:t>
            </a:r>
            <a:r>
              <a:rPr sz="2000" b="1" spc="-35" dirty="0">
                <a:latin typeface="Arial"/>
                <a:cs typeface="Arial"/>
              </a:rPr>
              <a:t> </a:t>
            </a:r>
            <a:r>
              <a:rPr sz="2000" b="1" dirty="0">
                <a:latin typeface="Arial"/>
                <a:cs typeface="Arial"/>
              </a:rPr>
              <a:t>Computer</a:t>
            </a:r>
            <a:r>
              <a:rPr sz="2000" b="1" spc="-25" dirty="0">
                <a:latin typeface="Arial"/>
                <a:cs typeface="Arial"/>
              </a:rPr>
              <a:t> </a:t>
            </a:r>
            <a:r>
              <a:rPr sz="2000" dirty="0">
                <a:latin typeface="Arial MT"/>
                <a:cs typeface="Arial MT"/>
              </a:rPr>
              <a:t>– “Brain”</a:t>
            </a:r>
            <a:r>
              <a:rPr sz="2000" spc="-25" dirty="0">
                <a:latin typeface="Arial MT"/>
                <a:cs typeface="Arial MT"/>
              </a:rPr>
              <a:t> </a:t>
            </a:r>
            <a:r>
              <a:rPr sz="2000" spc="-5" dirty="0">
                <a:latin typeface="Arial MT"/>
                <a:cs typeface="Arial MT"/>
              </a:rPr>
              <a:t>of</a:t>
            </a:r>
            <a:r>
              <a:rPr sz="2000" spc="-1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vehicle.</a:t>
            </a:r>
            <a:r>
              <a:rPr sz="2000" spc="-15" dirty="0">
                <a:latin typeface="Arial MT"/>
                <a:cs typeface="Arial MT"/>
              </a:rPr>
              <a:t> </a:t>
            </a:r>
            <a:r>
              <a:rPr sz="2000" dirty="0">
                <a:latin typeface="Arial MT"/>
                <a:cs typeface="Arial MT"/>
              </a:rPr>
              <a:t>Receives</a:t>
            </a:r>
            <a:r>
              <a:rPr sz="2000" spc="-15" dirty="0">
                <a:latin typeface="Arial MT"/>
                <a:cs typeface="Arial MT"/>
              </a:rPr>
              <a:t> </a:t>
            </a:r>
            <a:r>
              <a:rPr sz="2000" dirty="0">
                <a:latin typeface="Arial MT"/>
                <a:cs typeface="Arial MT"/>
              </a:rPr>
              <a:t>information</a:t>
            </a:r>
            <a:r>
              <a:rPr sz="2000" spc="-20" dirty="0">
                <a:latin typeface="Arial MT"/>
                <a:cs typeface="Arial MT"/>
              </a:rPr>
              <a:t> </a:t>
            </a:r>
            <a:r>
              <a:rPr sz="2000" dirty="0">
                <a:latin typeface="Arial MT"/>
                <a:cs typeface="Arial MT"/>
              </a:rPr>
              <a:t>from</a:t>
            </a:r>
            <a:r>
              <a:rPr sz="2000" spc="-20" dirty="0">
                <a:latin typeface="Arial MT"/>
                <a:cs typeface="Arial MT"/>
              </a:rPr>
              <a:t> </a:t>
            </a:r>
            <a:r>
              <a:rPr sz="2000" dirty="0">
                <a:latin typeface="Arial MT"/>
                <a:cs typeface="Arial MT"/>
              </a:rPr>
              <a:t>various </a:t>
            </a:r>
            <a:r>
              <a:rPr sz="2000" spc="-540" dirty="0">
                <a:latin typeface="Arial MT"/>
                <a:cs typeface="Arial MT"/>
              </a:rPr>
              <a:t> </a:t>
            </a:r>
            <a:r>
              <a:rPr sz="2000" dirty="0">
                <a:latin typeface="Arial MT"/>
                <a:cs typeface="Arial MT"/>
              </a:rPr>
              <a:t>components</a:t>
            </a:r>
            <a:r>
              <a:rPr sz="2000" spc="-5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helps</a:t>
            </a:r>
            <a:r>
              <a:rPr sz="2000" spc="-10" dirty="0">
                <a:latin typeface="Arial MT"/>
                <a:cs typeface="Arial MT"/>
              </a:rPr>
              <a:t> </a:t>
            </a:r>
            <a:r>
              <a:rPr sz="2000" dirty="0">
                <a:latin typeface="Arial MT"/>
                <a:cs typeface="Arial MT"/>
              </a:rPr>
              <a:t>direct</a:t>
            </a:r>
            <a:r>
              <a:rPr sz="2000" spc="-30" dirty="0">
                <a:latin typeface="Arial MT"/>
                <a:cs typeface="Arial MT"/>
              </a:rPr>
              <a:t> </a:t>
            </a:r>
            <a:r>
              <a:rPr sz="2000" dirty="0">
                <a:latin typeface="Arial MT"/>
                <a:cs typeface="Arial MT"/>
              </a:rPr>
              <a:t>vehicle overall.</a:t>
            </a:r>
          </a:p>
          <a:p>
            <a:pPr marL="241300" marR="269240" indent="-229235">
              <a:lnSpc>
                <a:spcPts val="2160"/>
              </a:lnSpc>
              <a:spcBef>
                <a:spcPts val="1595"/>
              </a:spcBef>
              <a:buClr>
                <a:srgbClr val="359DD6"/>
              </a:buClr>
              <a:buFont typeface="Arial MT"/>
              <a:buChar char="•"/>
              <a:tabLst>
                <a:tab pos="241300" algn="l"/>
                <a:tab pos="241935" algn="l"/>
              </a:tabLst>
            </a:pPr>
            <a:r>
              <a:rPr sz="2000" b="1" spc="5" dirty="0">
                <a:latin typeface="Arial"/>
                <a:cs typeface="Arial"/>
              </a:rPr>
              <a:t>DRSC </a:t>
            </a:r>
            <a:r>
              <a:rPr sz="2000" b="1" dirty="0">
                <a:latin typeface="Arial"/>
                <a:cs typeface="Arial"/>
              </a:rPr>
              <a:t>- Based </a:t>
            </a:r>
            <a:r>
              <a:rPr sz="2000" b="1" spc="-5" dirty="0">
                <a:latin typeface="Arial"/>
                <a:cs typeface="Arial"/>
              </a:rPr>
              <a:t>Receiver </a:t>
            </a:r>
            <a:r>
              <a:rPr sz="2000" dirty="0">
                <a:latin typeface="Arial MT"/>
                <a:cs typeface="Arial MT"/>
              </a:rPr>
              <a:t>– Communications device permitting vehicle to communicate </a:t>
            </a:r>
            <a:r>
              <a:rPr sz="2000" spc="5" dirty="0">
                <a:latin typeface="Arial MT"/>
                <a:cs typeface="Arial MT"/>
              </a:rPr>
              <a:t> </a:t>
            </a:r>
            <a:r>
              <a:rPr sz="2000" dirty="0">
                <a:latin typeface="Arial MT"/>
                <a:cs typeface="Arial MT"/>
              </a:rPr>
              <a:t>with</a:t>
            </a:r>
            <a:r>
              <a:rPr sz="2000" spc="-5" dirty="0">
                <a:latin typeface="Arial MT"/>
                <a:cs typeface="Arial MT"/>
              </a:rPr>
              <a:t> </a:t>
            </a:r>
            <a:r>
              <a:rPr sz="2000" dirty="0">
                <a:latin typeface="Arial MT"/>
                <a:cs typeface="Arial MT"/>
              </a:rPr>
              <a:t>other</a:t>
            </a:r>
            <a:r>
              <a:rPr sz="2000" spc="-20" dirty="0">
                <a:latin typeface="Arial MT"/>
                <a:cs typeface="Arial MT"/>
              </a:rPr>
              <a:t> </a:t>
            </a:r>
            <a:r>
              <a:rPr sz="2000" dirty="0">
                <a:latin typeface="Arial MT"/>
                <a:cs typeface="Arial MT"/>
              </a:rPr>
              <a:t>vehicles</a:t>
            </a:r>
            <a:r>
              <a:rPr sz="2000" spc="-5" dirty="0">
                <a:latin typeface="Arial MT"/>
                <a:cs typeface="Arial MT"/>
              </a:rPr>
              <a:t> </a:t>
            </a:r>
            <a:r>
              <a:rPr sz="2000" dirty="0">
                <a:latin typeface="Arial MT"/>
                <a:cs typeface="Arial MT"/>
              </a:rPr>
              <a:t>(V2V)</a:t>
            </a:r>
            <a:r>
              <a:rPr sz="2000" spc="-10" dirty="0">
                <a:latin typeface="Arial MT"/>
                <a:cs typeface="Arial MT"/>
              </a:rPr>
              <a:t> </a:t>
            </a:r>
            <a:r>
              <a:rPr sz="2000" dirty="0">
                <a:latin typeface="Arial MT"/>
                <a:cs typeface="Arial MT"/>
              </a:rPr>
              <a:t>using</a:t>
            </a:r>
            <a:r>
              <a:rPr sz="2000" spc="-20" dirty="0">
                <a:latin typeface="Arial MT"/>
                <a:cs typeface="Arial MT"/>
              </a:rPr>
              <a:t> </a:t>
            </a:r>
            <a:r>
              <a:rPr sz="2000" spc="5" dirty="0">
                <a:latin typeface="Arial MT"/>
                <a:cs typeface="Arial MT"/>
              </a:rPr>
              <a:t>DSRC,</a:t>
            </a:r>
            <a:r>
              <a:rPr sz="2000" spc="-5"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wireless</a:t>
            </a:r>
            <a:r>
              <a:rPr sz="2000" spc="-30" dirty="0">
                <a:latin typeface="Arial MT"/>
                <a:cs typeface="Arial MT"/>
              </a:rPr>
              <a:t> </a:t>
            </a:r>
            <a:r>
              <a:rPr sz="2000" dirty="0">
                <a:latin typeface="Arial MT"/>
                <a:cs typeface="Arial MT"/>
              </a:rPr>
              <a:t>communication</a:t>
            </a:r>
            <a:r>
              <a:rPr sz="2000" spc="-40" dirty="0">
                <a:latin typeface="Arial MT"/>
                <a:cs typeface="Arial MT"/>
              </a:rPr>
              <a:t> </a:t>
            </a:r>
            <a:r>
              <a:rPr sz="2000" dirty="0">
                <a:latin typeface="Arial MT"/>
                <a:cs typeface="Arial MT"/>
              </a:rPr>
              <a:t>standard</a:t>
            </a:r>
            <a:r>
              <a:rPr sz="2000" spc="-35" dirty="0">
                <a:latin typeface="Arial MT"/>
                <a:cs typeface="Arial MT"/>
              </a:rPr>
              <a:t> </a:t>
            </a:r>
            <a:r>
              <a:rPr sz="2000" dirty="0">
                <a:latin typeface="Arial MT"/>
                <a:cs typeface="Arial MT"/>
              </a:rPr>
              <a:t>that</a:t>
            </a:r>
            <a:r>
              <a:rPr sz="2000" spc="-25" dirty="0">
                <a:latin typeface="Arial MT"/>
                <a:cs typeface="Arial MT"/>
              </a:rPr>
              <a:t> </a:t>
            </a:r>
            <a:r>
              <a:rPr sz="2000" dirty="0">
                <a:latin typeface="Arial MT"/>
                <a:cs typeface="Arial MT"/>
              </a:rPr>
              <a:t>enables </a:t>
            </a:r>
            <a:r>
              <a:rPr sz="2000" spc="-540" dirty="0">
                <a:latin typeface="Arial MT"/>
                <a:cs typeface="Arial MT"/>
              </a:rPr>
              <a:t> </a:t>
            </a:r>
            <a:r>
              <a:rPr sz="2000" dirty="0">
                <a:latin typeface="Arial MT"/>
                <a:cs typeface="Arial MT"/>
              </a:rPr>
              <a:t>reliable</a:t>
            </a:r>
            <a:r>
              <a:rPr sz="2000" spc="-15" dirty="0">
                <a:latin typeface="Arial MT"/>
                <a:cs typeface="Arial MT"/>
              </a:rPr>
              <a:t> </a:t>
            </a:r>
            <a:r>
              <a:rPr sz="2000" dirty="0">
                <a:latin typeface="Arial MT"/>
                <a:cs typeface="Arial MT"/>
              </a:rPr>
              <a:t>data</a:t>
            </a:r>
            <a:r>
              <a:rPr sz="2000" spc="-10" dirty="0">
                <a:latin typeface="Arial MT"/>
                <a:cs typeface="Arial MT"/>
              </a:rPr>
              <a:t> </a:t>
            </a:r>
            <a:r>
              <a:rPr sz="2000" dirty="0">
                <a:latin typeface="Arial MT"/>
                <a:cs typeface="Arial MT"/>
              </a:rPr>
              <a:t>transmission</a:t>
            </a:r>
            <a:r>
              <a:rPr sz="2000" spc="-50"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active safety</a:t>
            </a:r>
            <a:r>
              <a:rPr sz="2000" spc="-35" dirty="0">
                <a:latin typeface="Arial MT"/>
                <a:cs typeface="Arial MT"/>
              </a:rPr>
              <a:t> </a:t>
            </a:r>
            <a:r>
              <a:rPr sz="2000" dirty="0">
                <a:latin typeface="Arial MT"/>
                <a:cs typeface="Arial MT"/>
              </a:rPr>
              <a:t>applications.</a:t>
            </a:r>
            <a:r>
              <a:rPr sz="2000" spc="-25" dirty="0">
                <a:latin typeface="Arial MT"/>
                <a:cs typeface="Arial MT"/>
              </a:rPr>
              <a:t> </a:t>
            </a:r>
            <a:r>
              <a:rPr sz="2000" dirty="0">
                <a:latin typeface="Arial MT"/>
                <a:cs typeface="Arial MT"/>
              </a:rPr>
              <a:t>NHTSA</a:t>
            </a:r>
            <a:r>
              <a:rPr sz="2000" spc="-95" dirty="0">
                <a:latin typeface="Arial MT"/>
                <a:cs typeface="Arial MT"/>
              </a:rPr>
              <a:t> </a:t>
            </a:r>
            <a:r>
              <a:rPr sz="2000" dirty="0">
                <a:latin typeface="Arial MT"/>
                <a:cs typeface="Arial MT"/>
              </a:rPr>
              <a:t>has</a:t>
            </a:r>
            <a:r>
              <a:rPr sz="2000" spc="-25" dirty="0">
                <a:latin typeface="Arial MT"/>
                <a:cs typeface="Arial MT"/>
              </a:rPr>
              <a:t> </a:t>
            </a:r>
            <a:r>
              <a:rPr sz="2000" dirty="0">
                <a:latin typeface="Arial MT"/>
                <a:cs typeface="Arial MT"/>
              </a:rPr>
              <a:t>promoted</a:t>
            </a:r>
            <a:r>
              <a:rPr sz="2000" spc="-3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use</a:t>
            </a:r>
            <a:r>
              <a:rPr sz="2000" spc="-10" dirty="0">
                <a:latin typeface="Arial MT"/>
                <a:cs typeface="Arial MT"/>
              </a:rPr>
              <a:t> </a:t>
            </a:r>
            <a:r>
              <a:rPr sz="2000" dirty="0">
                <a:latin typeface="Arial MT"/>
                <a:cs typeface="Arial MT"/>
              </a:rPr>
              <a:t>of </a:t>
            </a:r>
            <a:r>
              <a:rPr sz="2000" spc="-545" dirty="0">
                <a:latin typeface="Arial MT"/>
                <a:cs typeface="Arial MT"/>
              </a:rPr>
              <a:t> </a:t>
            </a:r>
            <a:r>
              <a:rPr sz="2000" spc="5" dirty="0">
                <a:latin typeface="Arial MT"/>
                <a:cs typeface="Arial MT"/>
              </a:rPr>
              <a:t>DSRC.</a:t>
            </a:r>
            <a:endParaRPr sz="2000" dirty="0">
              <a:latin typeface="Arial MT"/>
              <a:cs typeface="Arial MT"/>
            </a:endParaRPr>
          </a:p>
        </p:txBody>
      </p:sp>
      <p:pic>
        <p:nvPicPr>
          <p:cNvPr id="4" name="Picture 3">
            <a:extLst>
              <a:ext uri="{FF2B5EF4-FFF2-40B4-BE49-F238E27FC236}">
                <a16:creationId xmlns:a16="http://schemas.microsoft.com/office/drawing/2014/main" id="{D60F7F03-BF88-CB19-CD1B-A07063E3EF25}"/>
              </a:ext>
            </a:extLst>
          </p:cNvPr>
          <p:cNvPicPr>
            <a:picLocks noChangeAspect="1"/>
          </p:cNvPicPr>
          <p:nvPr/>
        </p:nvPicPr>
        <p:blipFill>
          <a:blip r:embed="rId2"/>
          <a:stretch>
            <a:fillRect/>
          </a:stretch>
        </p:blipFill>
        <p:spPr>
          <a:xfrm>
            <a:off x="103131" y="91440"/>
            <a:ext cx="1524213" cy="657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5978" y="447675"/>
            <a:ext cx="10938001" cy="567463"/>
          </a:xfrm>
          <a:prstGeom prst="rect">
            <a:avLst/>
          </a:prstGeom>
        </p:spPr>
        <p:txBody>
          <a:bodyPr vert="horz" wrap="square" lIns="0" tIns="13335" rIns="0" bIns="0" rtlCol="0">
            <a:spAutoFit/>
          </a:bodyPr>
          <a:lstStyle/>
          <a:p>
            <a:pPr marL="12700">
              <a:lnSpc>
                <a:spcPct val="100000"/>
              </a:lnSpc>
              <a:spcBef>
                <a:spcPts val="105"/>
              </a:spcBef>
            </a:pPr>
            <a:r>
              <a:rPr lang="en-US" spc="-5" dirty="0"/>
              <a:t>    </a:t>
            </a:r>
            <a:r>
              <a:rPr spc="-5" dirty="0"/>
              <a:t>Companies</a:t>
            </a:r>
            <a:r>
              <a:rPr spc="-30" dirty="0"/>
              <a:t> </a:t>
            </a:r>
            <a:r>
              <a:rPr spc="-5" dirty="0"/>
              <a:t>Investing</a:t>
            </a:r>
            <a:r>
              <a:rPr spc="-30" dirty="0"/>
              <a:t> </a:t>
            </a:r>
            <a:r>
              <a:rPr dirty="0"/>
              <a:t>in</a:t>
            </a:r>
            <a:r>
              <a:rPr spc="-235" dirty="0"/>
              <a:t> </a:t>
            </a:r>
            <a:r>
              <a:rPr spc="-5" dirty="0"/>
              <a:t>Autonomous</a:t>
            </a:r>
            <a:r>
              <a:rPr spc="-105" dirty="0"/>
              <a:t> </a:t>
            </a:r>
            <a:r>
              <a:rPr spc="-50" dirty="0"/>
              <a:t>Vehicles</a:t>
            </a:r>
            <a:endParaRPr dirty="0"/>
          </a:p>
        </p:txBody>
      </p:sp>
      <p:sp>
        <p:nvSpPr>
          <p:cNvPr id="3" name="object 3"/>
          <p:cNvSpPr txBox="1"/>
          <p:nvPr/>
        </p:nvSpPr>
        <p:spPr>
          <a:xfrm>
            <a:off x="4922011" y="3090494"/>
            <a:ext cx="2458720" cy="1489075"/>
          </a:xfrm>
          <a:prstGeom prst="rect">
            <a:avLst/>
          </a:prstGeom>
        </p:spPr>
        <p:txBody>
          <a:bodyPr vert="horz" wrap="square" lIns="0" tIns="12700" rIns="0" bIns="0" rtlCol="0">
            <a:spAutoFit/>
          </a:bodyPr>
          <a:lstStyle/>
          <a:p>
            <a:pPr marL="12700">
              <a:lnSpc>
                <a:spcPct val="100000"/>
              </a:lnSpc>
              <a:spcBef>
                <a:spcPts val="100"/>
              </a:spcBef>
            </a:pPr>
            <a:r>
              <a:rPr sz="9600" dirty="0">
                <a:solidFill>
                  <a:srgbClr val="A4A4A4"/>
                </a:solidFill>
                <a:latin typeface="Arial Black"/>
                <a:cs typeface="Arial Black"/>
              </a:rPr>
              <a:t>44+</a:t>
            </a:r>
            <a:endParaRPr sz="9600">
              <a:latin typeface="Arial Black"/>
              <a:cs typeface="Arial Black"/>
            </a:endParaRPr>
          </a:p>
        </p:txBody>
      </p:sp>
      <p:pic>
        <p:nvPicPr>
          <p:cNvPr id="4" name="object 4"/>
          <p:cNvPicPr/>
          <p:nvPr/>
        </p:nvPicPr>
        <p:blipFill>
          <a:blip r:embed="rId2" cstate="print"/>
          <a:stretch>
            <a:fillRect/>
          </a:stretch>
        </p:blipFill>
        <p:spPr>
          <a:xfrm>
            <a:off x="10847275" y="3523186"/>
            <a:ext cx="801027" cy="543304"/>
          </a:xfrm>
          <a:prstGeom prst="rect">
            <a:avLst/>
          </a:prstGeom>
        </p:spPr>
      </p:pic>
      <p:pic>
        <p:nvPicPr>
          <p:cNvPr id="5" name="object 5"/>
          <p:cNvPicPr/>
          <p:nvPr/>
        </p:nvPicPr>
        <p:blipFill>
          <a:blip r:embed="rId3" cstate="print"/>
          <a:stretch>
            <a:fillRect/>
          </a:stretch>
        </p:blipFill>
        <p:spPr>
          <a:xfrm>
            <a:off x="971692" y="3913179"/>
            <a:ext cx="1149299" cy="473646"/>
          </a:xfrm>
          <a:prstGeom prst="rect">
            <a:avLst/>
          </a:prstGeom>
        </p:spPr>
      </p:pic>
      <p:pic>
        <p:nvPicPr>
          <p:cNvPr id="6" name="object 6"/>
          <p:cNvPicPr/>
          <p:nvPr/>
        </p:nvPicPr>
        <p:blipFill>
          <a:blip r:embed="rId4" cstate="print"/>
          <a:stretch>
            <a:fillRect/>
          </a:stretch>
        </p:blipFill>
        <p:spPr>
          <a:xfrm>
            <a:off x="6523608" y="4629861"/>
            <a:ext cx="1400048" cy="571169"/>
          </a:xfrm>
          <a:prstGeom prst="rect">
            <a:avLst/>
          </a:prstGeom>
        </p:spPr>
      </p:pic>
      <p:pic>
        <p:nvPicPr>
          <p:cNvPr id="7" name="object 7"/>
          <p:cNvPicPr/>
          <p:nvPr/>
        </p:nvPicPr>
        <p:blipFill>
          <a:blip r:embed="rId5" cstate="print"/>
          <a:stretch>
            <a:fillRect/>
          </a:stretch>
        </p:blipFill>
        <p:spPr>
          <a:xfrm>
            <a:off x="9206356" y="5713996"/>
            <a:ext cx="647788" cy="640816"/>
          </a:xfrm>
          <a:prstGeom prst="rect">
            <a:avLst/>
          </a:prstGeom>
        </p:spPr>
      </p:pic>
      <p:pic>
        <p:nvPicPr>
          <p:cNvPr id="8" name="object 8"/>
          <p:cNvPicPr/>
          <p:nvPr/>
        </p:nvPicPr>
        <p:blipFill>
          <a:blip r:embed="rId6" cstate="print"/>
          <a:stretch>
            <a:fillRect/>
          </a:stretch>
        </p:blipFill>
        <p:spPr>
          <a:xfrm>
            <a:off x="4242434" y="5823216"/>
            <a:ext cx="682612" cy="557237"/>
          </a:xfrm>
          <a:prstGeom prst="rect">
            <a:avLst/>
          </a:prstGeom>
        </p:spPr>
      </p:pic>
      <p:pic>
        <p:nvPicPr>
          <p:cNvPr id="9" name="object 9"/>
          <p:cNvPicPr/>
          <p:nvPr/>
        </p:nvPicPr>
        <p:blipFill>
          <a:blip r:embed="rId7" cstate="print"/>
          <a:stretch>
            <a:fillRect/>
          </a:stretch>
        </p:blipFill>
        <p:spPr>
          <a:xfrm>
            <a:off x="2459852" y="3661957"/>
            <a:ext cx="696543" cy="933370"/>
          </a:xfrm>
          <a:prstGeom prst="rect">
            <a:avLst/>
          </a:prstGeom>
        </p:spPr>
      </p:pic>
      <p:pic>
        <p:nvPicPr>
          <p:cNvPr id="10" name="object 10"/>
          <p:cNvPicPr/>
          <p:nvPr/>
        </p:nvPicPr>
        <p:blipFill>
          <a:blip r:embed="rId8" cstate="print"/>
          <a:stretch>
            <a:fillRect/>
          </a:stretch>
        </p:blipFill>
        <p:spPr>
          <a:xfrm>
            <a:off x="3807967" y="2380825"/>
            <a:ext cx="724408" cy="619921"/>
          </a:xfrm>
          <a:prstGeom prst="rect">
            <a:avLst/>
          </a:prstGeom>
        </p:spPr>
      </p:pic>
      <p:pic>
        <p:nvPicPr>
          <p:cNvPr id="11" name="object 11"/>
          <p:cNvPicPr/>
          <p:nvPr/>
        </p:nvPicPr>
        <p:blipFill>
          <a:blip r:embed="rId9" cstate="print"/>
          <a:stretch>
            <a:fillRect/>
          </a:stretch>
        </p:blipFill>
        <p:spPr>
          <a:xfrm>
            <a:off x="2753372" y="2700712"/>
            <a:ext cx="646476" cy="646468"/>
          </a:xfrm>
          <a:prstGeom prst="rect">
            <a:avLst/>
          </a:prstGeom>
        </p:spPr>
      </p:pic>
      <p:pic>
        <p:nvPicPr>
          <p:cNvPr id="12" name="object 12"/>
          <p:cNvPicPr/>
          <p:nvPr/>
        </p:nvPicPr>
        <p:blipFill>
          <a:blip r:embed="rId10" cstate="print"/>
          <a:stretch>
            <a:fillRect/>
          </a:stretch>
        </p:blipFill>
        <p:spPr>
          <a:xfrm>
            <a:off x="6514718" y="5592102"/>
            <a:ext cx="2131441" cy="884605"/>
          </a:xfrm>
          <a:prstGeom prst="rect">
            <a:avLst/>
          </a:prstGeom>
        </p:spPr>
      </p:pic>
      <p:pic>
        <p:nvPicPr>
          <p:cNvPr id="13" name="object 13"/>
          <p:cNvPicPr/>
          <p:nvPr/>
        </p:nvPicPr>
        <p:blipFill>
          <a:blip r:embed="rId11" cstate="print"/>
          <a:stretch>
            <a:fillRect/>
          </a:stretch>
        </p:blipFill>
        <p:spPr>
          <a:xfrm>
            <a:off x="5112892" y="2454224"/>
            <a:ext cx="1037843" cy="703503"/>
          </a:xfrm>
          <a:prstGeom prst="rect">
            <a:avLst/>
          </a:prstGeom>
        </p:spPr>
      </p:pic>
      <p:pic>
        <p:nvPicPr>
          <p:cNvPr id="14" name="object 14"/>
          <p:cNvPicPr/>
          <p:nvPr/>
        </p:nvPicPr>
        <p:blipFill>
          <a:blip r:embed="rId12" cstate="print"/>
          <a:stretch>
            <a:fillRect/>
          </a:stretch>
        </p:blipFill>
        <p:spPr>
          <a:xfrm>
            <a:off x="9528175" y="4132859"/>
            <a:ext cx="1093571" cy="640816"/>
          </a:xfrm>
          <a:prstGeom prst="rect">
            <a:avLst/>
          </a:prstGeom>
        </p:spPr>
      </p:pic>
      <p:pic>
        <p:nvPicPr>
          <p:cNvPr id="15" name="object 15"/>
          <p:cNvPicPr/>
          <p:nvPr/>
        </p:nvPicPr>
        <p:blipFill>
          <a:blip r:embed="rId13" cstate="print"/>
          <a:stretch>
            <a:fillRect/>
          </a:stretch>
        </p:blipFill>
        <p:spPr>
          <a:xfrm>
            <a:off x="10327893" y="5822022"/>
            <a:ext cx="587628" cy="532790"/>
          </a:xfrm>
          <a:prstGeom prst="rect">
            <a:avLst/>
          </a:prstGeom>
        </p:spPr>
      </p:pic>
      <p:pic>
        <p:nvPicPr>
          <p:cNvPr id="16" name="object 16"/>
          <p:cNvPicPr/>
          <p:nvPr/>
        </p:nvPicPr>
        <p:blipFill>
          <a:blip r:embed="rId14" cstate="print"/>
          <a:stretch>
            <a:fillRect/>
          </a:stretch>
        </p:blipFill>
        <p:spPr>
          <a:xfrm>
            <a:off x="1389223" y="2422943"/>
            <a:ext cx="1100543" cy="174137"/>
          </a:xfrm>
          <a:prstGeom prst="rect">
            <a:avLst/>
          </a:prstGeom>
        </p:spPr>
      </p:pic>
      <p:pic>
        <p:nvPicPr>
          <p:cNvPr id="17" name="object 17"/>
          <p:cNvPicPr/>
          <p:nvPr/>
        </p:nvPicPr>
        <p:blipFill>
          <a:blip r:embed="rId15" cstate="print"/>
          <a:stretch>
            <a:fillRect/>
          </a:stretch>
        </p:blipFill>
        <p:spPr>
          <a:xfrm>
            <a:off x="7427458" y="3062683"/>
            <a:ext cx="397029" cy="229859"/>
          </a:xfrm>
          <a:prstGeom prst="rect">
            <a:avLst/>
          </a:prstGeom>
        </p:spPr>
      </p:pic>
      <p:pic>
        <p:nvPicPr>
          <p:cNvPr id="18" name="object 18"/>
          <p:cNvPicPr/>
          <p:nvPr/>
        </p:nvPicPr>
        <p:blipFill>
          <a:blip r:embed="rId16" cstate="print"/>
          <a:stretch>
            <a:fillRect/>
          </a:stretch>
        </p:blipFill>
        <p:spPr>
          <a:xfrm>
            <a:off x="6514718" y="2617647"/>
            <a:ext cx="599033" cy="424891"/>
          </a:xfrm>
          <a:prstGeom prst="rect">
            <a:avLst/>
          </a:prstGeom>
        </p:spPr>
      </p:pic>
      <p:pic>
        <p:nvPicPr>
          <p:cNvPr id="19" name="object 19"/>
          <p:cNvPicPr/>
          <p:nvPr/>
        </p:nvPicPr>
        <p:blipFill>
          <a:blip r:embed="rId17" cstate="print"/>
          <a:stretch>
            <a:fillRect/>
          </a:stretch>
        </p:blipFill>
        <p:spPr>
          <a:xfrm>
            <a:off x="9717672" y="3129573"/>
            <a:ext cx="714601" cy="723763"/>
          </a:xfrm>
          <a:prstGeom prst="rect">
            <a:avLst/>
          </a:prstGeom>
        </p:spPr>
      </p:pic>
      <p:pic>
        <p:nvPicPr>
          <p:cNvPr id="20" name="object 20"/>
          <p:cNvPicPr/>
          <p:nvPr/>
        </p:nvPicPr>
        <p:blipFill>
          <a:blip r:embed="rId18" cstate="print"/>
          <a:stretch>
            <a:fillRect/>
          </a:stretch>
        </p:blipFill>
        <p:spPr>
          <a:xfrm>
            <a:off x="1582166" y="5669534"/>
            <a:ext cx="1657731" cy="696544"/>
          </a:xfrm>
          <a:prstGeom prst="rect">
            <a:avLst/>
          </a:prstGeom>
        </p:spPr>
      </p:pic>
      <p:pic>
        <p:nvPicPr>
          <p:cNvPr id="21" name="object 21"/>
          <p:cNvPicPr/>
          <p:nvPr/>
        </p:nvPicPr>
        <p:blipFill>
          <a:blip r:embed="rId19" cstate="print"/>
          <a:stretch>
            <a:fillRect/>
          </a:stretch>
        </p:blipFill>
        <p:spPr>
          <a:xfrm>
            <a:off x="3867804" y="3556894"/>
            <a:ext cx="710479" cy="842815"/>
          </a:xfrm>
          <a:prstGeom prst="rect">
            <a:avLst/>
          </a:prstGeom>
        </p:spPr>
      </p:pic>
      <p:pic>
        <p:nvPicPr>
          <p:cNvPr id="22" name="object 22"/>
          <p:cNvPicPr/>
          <p:nvPr/>
        </p:nvPicPr>
        <p:blipFill>
          <a:blip r:embed="rId20" cstate="print"/>
          <a:stretch>
            <a:fillRect/>
          </a:stretch>
        </p:blipFill>
        <p:spPr>
          <a:xfrm>
            <a:off x="8001889" y="2561107"/>
            <a:ext cx="717435" cy="724636"/>
          </a:xfrm>
          <a:prstGeom prst="rect">
            <a:avLst/>
          </a:prstGeom>
        </p:spPr>
      </p:pic>
      <p:pic>
        <p:nvPicPr>
          <p:cNvPr id="23" name="object 23"/>
          <p:cNvPicPr/>
          <p:nvPr/>
        </p:nvPicPr>
        <p:blipFill>
          <a:blip r:embed="rId21" cstate="print"/>
          <a:stretch>
            <a:fillRect/>
          </a:stretch>
        </p:blipFill>
        <p:spPr>
          <a:xfrm>
            <a:off x="9775414" y="2561208"/>
            <a:ext cx="1720450" cy="327377"/>
          </a:xfrm>
          <a:prstGeom prst="rect">
            <a:avLst/>
          </a:prstGeom>
        </p:spPr>
      </p:pic>
      <p:pic>
        <p:nvPicPr>
          <p:cNvPr id="24" name="object 24"/>
          <p:cNvPicPr/>
          <p:nvPr/>
        </p:nvPicPr>
        <p:blipFill>
          <a:blip r:embed="rId22" cstate="print"/>
          <a:stretch>
            <a:fillRect/>
          </a:stretch>
        </p:blipFill>
        <p:spPr>
          <a:xfrm>
            <a:off x="8873664" y="3365327"/>
            <a:ext cx="544310" cy="536642"/>
          </a:xfrm>
          <a:prstGeom prst="rect">
            <a:avLst/>
          </a:prstGeom>
        </p:spPr>
      </p:pic>
      <p:pic>
        <p:nvPicPr>
          <p:cNvPr id="25" name="object 25"/>
          <p:cNvPicPr/>
          <p:nvPr/>
        </p:nvPicPr>
        <p:blipFill>
          <a:blip r:embed="rId23" cstate="print"/>
          <a:stretch>
            <a:fillRect/>
          </a:stretch>
        </p:blipFill>
        <p:spPr>
          <a:xfrm>
            <a:off x="8392414" y="4851133"/>
            <a:ext cx="759231" cy="675652"/>
          </a:xfrm>
          <a:prstGeom prst="rect">
            <a:avLst/>
          </a:prstGeom>
        </p:spPr>
      </p:pic>
      <p:pic>
        <p:nvPicPr>
          <p:cNvPr id="26" name="object 26"/>
          <p:cNvPicPr/>
          <p:nvPr/>
        </p:nvPicPr>
        <p:blipFill>
          <a:blip r:embed="rId24" cstate="print"/>
          <a:stretch>
            <a:fillRect/>
          </a:stretch>
        </p:blipFill>
        <p:spPr>
          <a:xfrm>
            <a:off x="8286818" y="4065955"/>
            <a:ext cx="968192" cy="605993"/>
          </a:xfrm>
          <a:prstGeom prst="rect">
            <a:avLst/>
          </a:prstGeom>
        </p:spPr>
      </p:pic>
      <p:pic>
        <p:nvPicPr>
          <p:cNvPr id="27" name="object 27"/>
          <p:cNvPicPr/>
          <p:nvPr/>
        </p:nvPicPr>
        <p:blipFill>
          <a:blip r:embed="rId25" cstate="print"/>
          <a:stretch>
            <a:fillRect/>
          </a:stretch>
        </p:blipFill>
        <p:spPr>
          <a:xfrm>
            <a:off x="10205211" y="5163972"/>
            <a:ext cx="968197" cy="278612"/>
          </a:xfrm>
          <a:prstGeom prst="rect">
            <a:avLst/>
          </a:prstGeom>
        </p:spPr>
      </p:pic>
      <p:pic>
        <p:nvPicPr>
          <p:cNvPr id="28" name="object 28"/>
          <p:cNvPicPr/>
          <p:nvPr/>
        </p:nvPicPr>
        <p:blipFill>
          <a:blip r:embed="rId26" cstate="print"/>
          <a:stretch>
            <a:fillRect/>
          </a:stretch>
        </p:blipFill>
        <p:spPr>
          <a:xfrm>
            <a:off x="2162810" y="5021834"/>
            <a:ext cx="1425702" cy="475233"/>
          </a:xfrm>
          <a:prstGeom prst="rect">
            <a:avLst/>
          </a:prstGeom>
        </p:spPr>
      </p:pic>
      <p:pic>
        <p:nvPicPr>
          <p:cNvPr id="29" name="object 29"/>
          <p:cNvPicPr/>
          <p:nvPr/>
        </p:nvPicPr>
        <p:blipFill>
          <a:blip r:embed="rId27" cstate="print"/>
          <a:stretch>
            <a:fillRect/>
          </a:stretch>
        </p:blipFill>
        <p:spPr>
          <a:xfrm>
            <a:off x="3776598" y="4648200"/>
            <a:ext cx="1692655" cy="996061"/>
          </a:xfrm>
          <a:prstGeom prst="rect">
            <a:avLst/>
          </a:prstGeom>
        </p:spPr>
      </p:pic>
      <p:pic>
        <p:nvPicPr>
          <p:cNvPr id="30" name="object 30"/>
          <p:cNvPicPr/>
          <p:nvPr/>
        </p:nvPicPr>
        <p:blipFill>
          <a:blip r:embed="rId28" cstate="print"/>
          <a:stretch>
            <a:fillRect/>
          </a:stretch>
        </p:blipFill>
        <p:spPr>
          <a:xfrm>
            <a:off x="5679059" y="5017947"/>
            <a:ext cx="556755" cy="574154"/>
          </a:xfrm>
          <a:prstGeom prst="rect">
            <a:avLst/>
          </a:prstGeom>
        </p:spPr>
      </p:pic>
      <p:pic>
        <p:nvPicPr>
          <p:cNvPr id="31" name="object 31"/>
          <p:cNvPicPr/>
          <p:nvPr/>
        </p:nvPicPr>
        <p:blipFill>
          <a:blip r:embed="rId29" cstate="print"/>
          <a:stretch>
            <a:fillRect/>
          </a:stretch>
        </p:blipFill>
        <p:spPr>
          <a:xfrm>
            <a:off x="1571370" y="3038481"/>
            <a:ext cx="747532" cy="235850"/>
          </a:xfrm>
          <a:prstGeom prst="rect">
            <a:avLst/>
          </a:prstGeom>
        </p:spPr>
      </p:pic>
      <p:sp>
        <p:nvSpPr>
          <p:cNvPr id="32" name="object 32"/>
          <p:cNvSpPr txBox="1"/>
          <p:nvPr/>
        </p:nvSpPr>
        <p:spPr>
          <a:xfrm>
            <a:off x="1582166" y="1271143"/>
            <a:ext cx="9318370" cy="898323"/>
          </a:xfrm>
          <a:prstGeom prst="rect">
            <a:avLst/>
          </a:prstGeom>
        </p:spPr>
        <p:txBody>
          <a:bodyPr vert="horz" wrap="square" lIns="0" tIns="13335" rIns="0" bIns="0" rtlCol="0">
            <a:spAutoFit/>
          </a:bodyPr>
          <a:lstStyle/>
          <a:p>
            <a:pPr marL="12700">
              <a:lnSpc>
                <a:spcPts val="2280"/>
              </a:lnSpc>
              <a:spcBef>
                <a:spcPts val="105"/>
              </a:spcBef>
            </a:pPr>
            <a:r>
              <a:rPr sz="2000" spc="-15" dirty="0">
                <a:latin typeface="Arial MT"/>
                <a:cs typeface="Arial MT"/>
              </a:rPr>
              <a:t>Vehicles </a:t>
            </a:r>
            <a:r>
              <a:rPr sz="2000" dirty="0">
                <a:latin typeface="Arial MT"/>
                <a:cs typeface="Arial MT"/>
              </a:rPr>
              <a:t>operating</a:t>
            </a:r>
            <a:r>
              <a:rPr sz="2000" spc="-25" dirty="0">
                <a:latin typeface="Arial MT"/>
                <a:cs typeface="Arial MT"/>
              </a:rPr>
              <a:t> </a:t>
            </a:r>
            <a:r>
              <a:rPr sz="2000" dirty="0">
                <a:latin typeface="Arial MT"/>
                <a:cs typeface="Arial MT"/>
              </a:rPr>
              <a:t>in</a:t>
            </a:r>
            <a:r>
              <a:rPr sz="2000" spc="5" dirty="0">
                <a:latin typeface="Arial MT"/>
                <a:cs typeface="Arial MT"/>
              </a:rPr>
              <a:t> </a:t>
            </a:r>
            <a:r>
              <a:rPr sz="2000" spc="-5" dirty="0">
                <a:latin typeface="Arial MT"/>
                <a:cs typeface="Arial MT"/>
              </a:rPr>
              <a:t>SAE</a:t>
            </a:r>
            <a:r>
              <a:rPr sz="2000" spc="5" dirty="0">
                <a:latin typeface="Arial MT"/>
                <a:cs typeface="Arial MT"/>
              </a:rPr>
              <a:t> </a:t>
            </a:r>
            <a:r>
              <a:rPr sz="2000" dirty="0">
                <a:latin typeface="Arial MT"/>
                <a:cs typeface="Arial MT"/>
              </a:rPr>
              <a:t>levels</a:t>
            </a:r>
            <a:r>
              <a:rPr sz="2000" spc="5"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automation</a:t>
            </a:r>
            <a:r>
              <a:rPr sz="2000" spc="-30" dirty="0">
                <a:latin typeface="Arial MT"/>
                <a:cs typeface="Arial MT"/>
              </a:rPr>
              <a:t> </a:t>
            </a:r>
            <a:r>
              <a:rPr sz="2000" dirty="0">
                <a:latin typeface="Arial MT"/>
                <a:cs typeface="Arial MT"/>
              </a:rPr>
              <a:t>1-3</a:t>
            </a:r>
            <a:r>
              <a:rPr sz="2000" spc="-25" dirty="0">
                <a:latin typeface="Arial MT"/>
                <a:cs typeface="Arial MT"/>
              </a:rPr>
              <a:t> </a:t>
            </a:r>
            <a:r>
              <a:rPr sz="2000" dirty="0">
                <a:latin typeface="Arial MT"/>
                <a:cs typeface="Arial MT"/>
              </a:rPr>
              <a:t>are</a:t>
            </a:r>
            <a:r>
              <a:rPr sz="2000" spc="-10" dirty="0">
                <a:latin typeface="Arial MT"/>
                <a:cs typeface="Arial MT"/>
              </a:rPr>
              <a:t> </a:t>
            </a:r>
            <a:r>
              <a:rPr sz="2000" dirty="0">
                <a:latin typeface="Arial MT"/>
                <a:cs typeface="Arial MT"/>
              </a:rPr>
              <a:t>already</a:t>
            </a:r>
            <a:r>
              <a:rPr sz="2000" spc="-30" dirty="0">
                <a:latin typeface="Arial MT"/>
                <a:cs typeface="Arial MT"/>
              </a:rPr>
              <a:t> </a:t>
            </a:r>
            <a:r>
              <a:rPr sz="2000" dirty="0">
                <a:latin typeface="Arial MT"/>
                <a:cs typeface="Arial MT"/>
              </a:rPr>
              <a:t>in</a:t>
            </a:r>
            <a:r>
              <a:rPr sz="2000" spc="10" dirty="0">
                <a:latin typeface="Arial MT"/>
                <a:cs typeface="Arial MT"/>
              </a:rPr>
              <a:t> </a:t>
            </a:r>
            <a:r>
              <a:rPr sz="2000" dirty="0">
                <a:latin typeface="Arial MT"/>
                <a:cs typeface="Arial MT"/>
              </a:rPr>
              <a:t>commercial</a:t>
            </a:r>
            <a:r>
              <a:rPr sz="2000" spc="-40" dirty="0">
                <a:latin typeface="Arial MT"/>
                <a:cs typeface="Arial MT"/>
              </a:rPr>
              <a:t> </a:t>
            </a:r>
            <a:r>
              <a:rPr sz="2000" dirty="0">
                <a:latin typeface="Arial MT"/>
                <a:cs typeface="Arial MT"/>
              </a:rPr>
              <a:t>use</a:t>
            </a:r>
            <a:r>
              <a:rPr sz="2000" spc="-10" dirty="0">
                <a:latin typeface="Arial MT"/>
                <a:cs typeface="Arial MT"/>
              </a:rPr>
              <a:t> </a:t>
            </a:r>
            <a:r>
              <a:rPr sz="2000" dirty="0">
                <a:latin typeface="Arial MT"/>
                <a:cs typeface="Arial MT"/>
              </a:rPr>
              <a:t>and</a:t>
            </a:r>
            <a:r>
              <a:rPr lang="en-US" sz="2000" dirty="0">
                <a:latin typeface="Arial MT"/>
                <a:cs typeface="Arial MT"/>
              </a:rPr>
              <a:t> </a:t>
            </a:r>
            <a:r>
              <a:rPr sz="2000" dirty="0">
                <a:latin typeface="Arial MT"/>
                <a:cs typeface="Arial MT"/>
              </a:rPr>
              <a:t>many</a:t>
            </a:r>
            <a:r>
              <a:rPr sz="2000" spc="-25" dirty="0">
                <a:latin typeface="Arial MT"/>
                <a:cs typeface="Arial MT"/>
              </a:rPr>
              <a:t> </a:t>
            </a:r>
            <a:r>
              <a:rPr sz="2000" dirty="0">
                <a:latin typeface="Arial MT"/>
                <a:cs typeface="Arial MT"/>
              </a:rPr>
              <a:t>companies</a:t>
            </a:r>
            <a:r>
              <a:rPr sz="2000" spc="-30" dirty="0">
                <a:latin typeface="Arial MT"/>
                <a:cs typeface="Arial MT"/>
              </a:rPr>
              <a:t> </a:t>
            </a:r>
            <a:r>
              <a:rPr sz="2000" dirty="0">
                <a:latin typeface="Arial MT"/>
                <a:cs typeface="Arial MT"/>
              </a:rPr>
              <a:t>are</a:t>
            </a:r>
            <a:r>
              <a:rPr sz="2000" spc="-5" dirty="0">
                <a:latin typeface="Arial MT"/>
                <a:cs typeface="Arial MT"/>
              </a:rPr>
              <a:t> </a:t>
            </a:r>
            <a:r>
              <a:rPr sz="2000" dirty="0">
                <a:latin typeface="Arial MT"/>
                <a:cs typeface="Arial MT"/>
              </a:rPr>
              <a:t>investing</a:t>
            </a:r>
            <a:r>
              <a:rPr sz="2000" spc="-15" dirty="0">
                <a:latin typeface="Arial MT"/>
                <a:cs typeface="Arial MT"/>
              </a:rPr>
              <a:t> </a:t>
            </a:r>
            <a:r>
              <a:rPr sz="2000" dirty="0">
                <a:latin typeface="Arial MT"/>
                <a:cs typeface="Arial MT"/>
              </a:rPr>
              <a:t>further</a:t>
            </a:r>
            <a:r>
              <a:rPr sz="2000" spc="-30" dirty="0">
                <a:latin typeface="Arial MT"/>
                <a:cs typeface="Arial MT"/>
              </a:rPr>
              <a:t> </a:t>
            </a:r>
            <a:r>
              <a:rPr sz="2000" dirty="0">
                <a:latin typeface="Arial MT"/>
                <a:cs typeface="Arial MT"/>
              </a:rPr>
              <a:t>in developing</a:t>
            </a:r>
            <a:r>
              <a:rPr sz="2000" spc="-15" dirty="0">
                <a:latin typeface="Arial MT"/>
                <a:cs typeface="Arial MT"/>
              </a:rPr>
              <a:t> </a:t>
            </a:r>
            <a:r>
              <a:rPr sz="2000" dirty="0">
                <a:latin typeface="Arial MT"/>
                <a:cs typeface="Arial MT"/>
              </a:rPr>
              <a:t>highly</a:t>
            </a:r>
            <a:r>
              <a:rPr sz="2000" spc="-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fully automated</a:t>
            </a:r>
            <a:r>
              <a:rPr sz="2000" spc="-35" dirty="0">
                <a:latin typeface="Arial MT"/>
                <a:cs typeface="Arial MT"/>
              </a:rPr>
              <a:t> </a:t>
            </a:r>
            <a:r>
              <a:rPr sz="2000" dirty="0">
                <a:latin typeface="Arial MT"/>
                <a:cs typeface="Arial MT"/>
              </a:rPr>
              <a:t>vehicles</a:t>
            </a:r>
          </a:p>
        </p:txBody>
      </p:sp>
      <p:pic>
        <p:nvPicPr>
          <p:cNvPr id="33" name="Picture 32">
            <a:extLst>
              <a:ext uri="{FF2B5EF4-FFF2-40B4-BE49-F238E27FC236}">
                <a16:creationId xmlns:a16="http://schemas.microsoft.com/office/drawing/2014/main" id="{5DC876DB-8657-8072-304A-C585D5888A66}"/>
              </a:ext>
            </a:extLst>
          </p:cNvPr>
          <p:cNvPicPr>
            <a:picLocks noChangeAspect="1"/>
          </p:cNvPicPr>
          <p:nvPr/>
        </p:nvPicPr>
        <p:blipFill>
          <a:blip r:embed="rId30"/>
          <a:stretch>
            <a:fillRect/>
          </a:stretch>
        </p:blipFill>
        <p:spPr>
          <a:xfrm>
            <a:off x="103131" y="91440"/>
            <a:ext cx="1524213" cy="6573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6388" y="280263"/>
            <a:ext cx="5864225" cy="757555"/>
          </a:xfrm>
          <a:prstGeom prst="rect">
            <a:avLst/>
          </a:prstGeom>
        </p:spPr>
        <p:txBody>
          <a:bodyPr vert="horz" wrap="square" lIns="0" tIns="12700" rIns="0" bIns="0" rtlCol="0">
            <a:spAutoFit/>
          </a:bodyPr>
          <a:lstStyle/>
          <a:p>
            <a:pPr marL="12700">
              <a:lnSpc>
                <a:spcPct val="100000"/>
              </a:lnSpc>
              <a:spcBef>
                <a:spcPts val="100"/>
              </a:spcBef>
            </a:pPr>
            <a:r>
              <a:rPr sz="4800" spc="-5" dirty="0"/>
              <a:t>Strategic</a:t>
            </a:r>
            <a:r>
              <a:rPr sz="4800" spc="-55" dirty="0"/>
              <a:t> </a:t>
            </a:r>
            <a:r>
              <a:rPr sz="4800" spc="-5" dirty="0"/>
              <a:t>Partnerships</a:t>
            </a:r>
            <a:endParaRPr sz="4800"/>
          </a:p>
        </p:txBody>
      </p:sp>
      <p:pic>
        <p:nvPicPr>
          <p:cNvPr id="3" name="object 3"/>
          <p:cNvPicPr/>
          <p:nvPr/>
        </p:nvPicPr>
        <p:blipFill>
          <a:blip r:embed="rId2" cstate="print"/>
          <a:stretch>
            <a:fillRect/>
          </a:stretch>
        </p:blipFill>
        <p:spPr>
          <a:xfrm>
            <a:off x="8769715" y="2232780"/>
            <a:ext cx="928993" cy="928992"/>
          </a:xfrm>
          <a:prstGeom prst="rect">
            <a:avLst/>
          </a:prstGeom>
        </p:spPr>
      </p:pic>
      <p:pic>
        <p:nvPicPr>
          <p:cNvPr id="4" name="object 4"/>
          <p:cNvPicPr/>
          <p:nvPr/>
        </p:nvPicPr>
        <p:blipFill>
          <a:blip r:embed="rId3" cstate="print"/>
          <a:stretch>
            <a:fillRect/>
          </a:stretch>
        </p:blipFill>
        <p:spPr>
          <a:xfrm>
            <a:off x="7826661" y="1607359"/>
            <a:ext cx="679795" cy="683966"/>
          </a:xfrm>
          <a:prstGeom prst="rect">
            <a:avLst/>
          </a:prstGeom>
        </p:spPr>
      </p:pic>
      <p:pic>
        <p:nvPicPr>
          <p:cNvPr id="5" name="object 5"/>
          <p:cNvPicPr/>
          <p:nvPr/>
        </p:nvPicPr>
        <p:blipFill>
          <a:blip r:embed="rId4" cstate="print"/>
          <a:stretch>
            <a:fillRect/>
          </a:stretch>
        </p:blipFill>
        <p:spPr>
          <a:xfrm>
            <a:off x="8405406" y="3612941"/>
            <a:ext cx="1650415" cy="550130"/>
          </a:xfrm>
          <a:prstGeom prst="rect">
            <a:avLst/>
          </a:prstGeom>
        </p:spPr>
      </p:pic>
      <p:grpSp>
        <p:nvGrpSpPr>
          <p:cNvPr id="6" name="object 6"/>
          <p:cNvGrpSpPr/>
          <p:nvPr/>
        </p:nvGrpSpPr>
        <p:grpSpPr>
          <a:xfrm>
            <a:off x="9735184" y="1551970"/>
            <a:ext cx="662305" cy="1151890"/>
            <a:chOff x="9735184" y="1551970"/>
            <a:chExt cx="662305" cy="1151890"/>
          </a:xfrm>
        </p:grpSpPr>
        <p:pic>
          <p:nvPicPr>
            <p:cNvPr id="7" name="object 7"/>
            <p:cNvPicPr/>
            <p:nvPr/>
          </p:nvPicPr>
          <p:blipFill>
            <a:blip r:embed="rId5" cstate="print"/>
            <a:stretch>
              <a:fillRect/>
            </a:stretch>
          </p:blipFill>
          <p:spPr>
            <a:xfrm>
              <a:off x="9748511" y="1551970"/>
              <a:ext cx="648829" cy="662782"/>
            </a:xfrm>
            <a:prstGeom prst="rect">
              <a:avLst/>
            </a:prstGeom>
          </p:spPr>
        </p:pic>
        <p:sp>
          <p:nvSpPr>
            <p:cNvPr id="8" name="object 8"/>
            <p:cNvSpPr/>
            <p:nvPr/>
          </p:nvSpPr>
          <p:spPr>
            <a:xfrm>
              <a:off x="9741534" y="2214753"/>
              <a:ext cx="335280" cy="482600"/>
            </a:xfrm>
            <a:custGeom>
              <a:avLst/>
              <a:gdLst/>
              <a:ahLst/>
              <a:cxnLst/>
              <a:rect l="l" t="t" r="r" b="b"/>
              <a:pathLst>
                <a:path w="335279" h="482600">
                  <a:moveTo>
                    <a:pt x="0" y="482600"/>
                  </a:moveTo>
                  <a:lnTo>
                    <a:pt x="334899" y="0"/>
                  </a:lnTo>
                </a:path>
              </a:pathLst>
            </a:custGeom>
            <a:ln w="12700">
              <a:solidFill>
                <a:srgbClr val="000000"/>
              </a:solidFill>
            </a:ln>
          </p:spPr>
          <p:txBody>
            <a:bodyPr wrap="square" lIns="0" tIns="0" rIns="0" bIns="0" rtlCol="0"/>
            <a:lstStyle/>
            <a:p>
              <a:endParaRPr/>
            </a:p>
          </p:txBody>
        </p:sp>
      </p:grpSp>
      <p:sp>
        <p:nvSpPr>
          <p:cNvPr id="9" name="object 9"/>
          <p:cNvSpPr/>
          <p:nvPr/>
        </p:nvSpPr>
        <p:spPr>
          <a:xfrm>
            <a:off x="8164448" y="2341372"/>
            <a:ext cx="555625" cy="356235"/>
          </a:xfrm>
          <a:custGeom>
            <a:avLst/>
            <a:gdLst/>
            <a:ahLst/>
            <a:cxnLst/>
            <a:rect l="l" t="t" r="r" b="b"/>
            <a:pathLst>
              <a:path w="555625" h="356235">
                <a:moveTo>
                  <a:pt x="0" y="0"/>
                </a:moveTo>
                <a:lnTo>
                  <a:pt x="555244" y="355980"/>
                </a:lnTo>
              </a:path>
            </a:pathLst>
          </a:custGeom>
          <a:ln w="12700">
            <a:solidFill>
              <a:srgbClr val="000000"/>
            </a:solidFill>
          </a:ln>
        </p:spPr>
        <p:txBody>
          <a:bodyPr wrap="square" lIns="0" tIns="0" rIns="0" bIns="0" rtlCol="0"/>
          <a:lstStyle/>
          <a:p>
            <a:endParaRPr/>
          </a:p>
        </p:txBody>
      </p:sp>
      <p:sp>
        <p:nvSpPr>
          <p:cNvPr id="10" name="object 10"/>
          <p:cNvSpPr/>
          <p:nvPr/>
        </p:nvSpPr>
        <p:spPr>
          <a:xfrm>
            <a:off x="9230614" y="3218942"/>
            <a:ext cx="0" cy="282575"/>
          </a:xfrm>
          <a:custGeom>
            <a:avLst/>
            <a:gdLst/>
            <a:ahLst/>
            <a:cxnLst/>
            <a:rect l="l" t="t" r="r" b="b"/>
            <a:pathLst>
              <a:path h="282575">
                <a:moveTo>
                  <a:pt x="0" y="282575"/>
                </a:moveTo>
                <a:lnTo>
                  <a:pt x="0" y="0"/>
                </a:lnTo>
              </a:path>
            </a:pathLst>
          </a:custGeom>
          <a:ln w="12700">
            <a:solidFill>
              <a:srgbClr val="000000"/>
            </a:solidFill>
          </a:ln>
        </p:spPr>
        <p:txBody>
          <a:bodyPr wrap="square" lIns="0" tIns="0" rIns="0" bIns="0" rtlCol="0"/>
          <a:lstStyle/>
          <a:p>
            <a:endParaRPr/>
          </a:p>
        </p:txBody>
      </p:sp>
      <p:grpSp>
        <p:nvGrpSpPr>
          <p:cNvPr id="11" name="object 11"/>
          <p:cNvGrpSpPr/>
          <p:nvPr/>
        </p:nvGrpSpPr>
        <p:grpSpPr>
          <a:xfrm>
            <a:off x="1658620" y="4848821"/>
            <a:ext cx="3324225" cy="1623060"/>
            <a:chOff x="1658620" y="4848821"/>
            <a:chExt cx="3324225" cy="1623060"/>
          </a:xfrm>
        </p:grpSpPr>
        <p:pic>
          <p:nvPicPr>
            <p:cNvPr id="12" name="object 12"/>
            <p:cNvPicPr/>
            <p:nvPr/>
          </p:nvPicPr>
          <p:blipFill>
            <a:blip r:embed="rId6" cstate="print"/>
            <a:stretch>
              <a:fillRect/>
            </a:stretch>
          </p:blipFill>
          <p:spPr>
            <a:xfrm>
              <a:off x="3106420" y="5709323"/>
              <a:ext cx="933450" cy="762000"/>
            </a:xfrm>
            <a:prstGeom prst="rect">
              <a:avLst/>
            </a:prstGeom>
          </p:spPr>
        </p:pic>
        <p:pic>
          <p:nvPicPr>
            <p:cNvPr id="13" name="object 13"/>
            <p:cNvPicPr/>
            <p:nvPr/>
          </p:nvPicPr>
          <p:blipFill>
            <a:blip r:embed="rId7" cstate="print"/>
            <a:stretch>
              <a:fillRect/>
            </a:stretch>
          </p:blipFill>
          <p:spPr>
            <a:xfrm>
              <a:off x="1658620" y="4958943"/>
              <a:ext cx="1914525" cy="781049"/>
            </a:xfrm>
            <a:prstGeom prst="rect">
              <a:avLst/>
            </a:prstGeom>
          </p:spPr>
        </p:pic>
        <p:sp>
          <p:nvSpPr>
            <p:cNvPr id="14" name="object 14"/>
            <p:cNvSpPr/>
            <p:nvPr/>
          </p:nvSpPr>
          <p:spPr>
            <a:xfrm>
              <a:off x="2615946" y="5739993"/>
              <a:ext cx="490855" cy="350520"/>
            </a:xfrm>
            <a:custGeom>
              <a:avLst/>
              <a:gdLst/>
              <a:ahLst/>
              <a:cxnLst/>
              <a:rect l="l" t="t" r="r" b="b"/>
              <a:pathLst>
                <a:path w="490855" h="350520">
                  <a:moveTo>
                    <a:pt x="0" y="0"/>
                  </a:moveTo>
                  <a:lnTo>
                    <a:pt x="490474" y="350329"/>
                  </a:lnTo>
                </a:path>
              </a:pathLst>
            </a:custGeom>
            <a:ln w="12700">
              <a:solidFill>
                <a:srgbClr val="000000"/>
              </a:solidFill>
            </a:ln>
          </p:spPr>
          <p:txBody>
            <a:bodyPr wrap="square" lIns="0" tIns="0" rIns="0" bIns="0" rtlCol="0"/>
            <a:lstStyle/>
            <a:p>
              <a:endParaRPr/>
            </a:p>
          </p:txBody>
        </p:sp>
        <p:pic>
          <p:nvPicPr>
            <p:cNvPr id="15" name="object 15"/>
            <p:cNvPicPr/>
            <p:nvPr/>
          </p:nvPicPr>
          <p:blipFill>
            <a:blip r:embed="rId8" cstate="print"/>
            <a:stretch>
              <a:fillRect/>
            </a:stretch>
          </p:blipFill>
          <p:spPr>
            <a:xfrm>
              <a:off x="4097020" y="4848821"/>
              <a:ext cx="885825" cy="876300"/>
            </a:xfrm>
            <a:prstGeom prst="rect">
              <a:avLst/>
            </a:prstGeom>
          </p:spPr>
        </p:pic>
        <p:sp>
          <p:nvSpPr>
            <p:cNvPr id="16" name="object 16"/>
            <p:cNvSpPr/>
            <p:nvPr/>
          </p:nvSpPr>
          <p:spPr>
            <a:xfrm>
              <a:off x="4039870" y="5725121"/>
              <a:ext cx="500380" cy="365760"/>
            </a:xfrm>
            <a:custGeom>
              <a:avLst/>
              <a:gdLst/>
              <a:ahLst/>
              <a:cxnLst/>
              <a:rect l="l" t="t" r="r" b="b"/>
              <a:pathLst>
                <a:path w="500379" h="365760">
                  <a:moveTo>
                    <a:pt x="500125" y="0"/>
                  </a:moveTo>
                  <a:lnTo>
                    <a:pt x="0" y="365201"/>
                  </a:lnTo>
                </a:path>
              </a:pathLst>
            </a:custGeom>
            <a:ln w="12700">
              <a:solidFill>
                <a:srgbClr val="000000"/>
              </a:solidFill>
            </a:ln>
          </p:spPr>
          <p:txBody>
            <a:bodyPr wrap="square" lIns="0" tIns="0" rIns="0" bIns="0" rtlCol="0"/>
            <a:lstStyle/>
            <a:p>
              <a:endParaRPr/>
            </a:p>
          </p:txBody>
        </p:sp>
      </p:grpSp>
      <p:pic>
        <p:nvPicPr>
          <p:cNvPr id="17" name="object 17"/>
          <p:cNvPicPr/>
          <p:nvPr/>
        </p:nvPicPr>
        <p:blipFill>
          <a:blip r:embed="rId9" cstate="print"/>
          <a:stretch>
            <a:fillRect/>
          </a:stretch>
        </p:blipFill>
        <p:spPr>
          <a:xfrm>
            <a:off x="6468733" y="1580114"/>
            <a:ext cx="610710" cy="610705"/>
          </a:xfrm>
          <a:prstGeom prst="rect">
            <a:avLst/>
          </a:prstGeom>
        </p:spPr>
      </p:pic>
      <p:sp>
        <p:nvSpPr>
          <p:cNvPr id="18" name="object 18"/>
          <p:cNvSpPr/>
          <p:nvPr/>
        </p:nvSpPr>
        <p:spPr>
          <a:xfrm>
            <a:off x="7186676" y="1869313"/>
            <a:ext cx="569595" cy="63500"/>
          </a:xfrm>
          <a:custGeom>
            <a:avLst/>
            <a:gdLst/>
            <a:ahLst/>
            <a:cxnLst/>
            <a:rect l="l" t="t" r="r" b="b"/>
            <a:pathLst>
              <a:path w="569595" h="63500">
                <a:moveTo>
                  <a:pt x="0" y="0"/>
                </a:moveTo>
                <a:lnTo>
                  <a:pt x="569087" y="63373"/>
                </a:lnTo>
              </a:path>
            </a:pathLst>
          </a:custGeom>
          <a:ln w="12700">
            <a:solidFill>
              <a:srgbClr val="000000"/>
            </a:solidFill>
          </a:ln>
        </p:spPr>
        <p:txBody>
          <a:bodyPr wrap="square" lIns="0" tIns="0" rIns="0" bIns="0" rtlCol="0"/>
          <a:lstStyle/>
          <a:p>
            <a:endParaRPr/>
          </a:p>
        </p:txBody>
      </p:sp>
      <p:grpSp>
        <p:nvGrpSpPr>
          <p:cNvPr id="19" name="object 19"/>
          <p:cNvGrpSpPr/>
          <p:nvPr/>
        </p:nvGrpSpPr>
        <p:grpSpPr>
          <a:xfrm>
            <a:off x="6383020" y="5031422"/>
            <a:ext cx="4036060" cy="876300"/>
            <a:chOff x="6383020" y="5031422"/>
            <a:chExt cx="4036060" cy="876300"/>
          </a:xfrm>
        </p:grpSpPr>
        <p:pic>
          <p:nvPicPr>
            <p:cNvPr id="20" name="object 20"/>
            <p:cNvPicPr/>
            <p:nvPr/>
          </p:nvPicPr>
          <p:blipFill>
            <a:blip r:embed="rId10" cstate="print"/>
            <a:stretch>
              <a:fillRect/>
            </a:stretch>
          </p:blipFill>
          <p:spPr>
            <a:xfrm>
              <a:off x="6383020" y="5031422"/>
              <a:ext cx="1495425" cy="876299"/>
            </a:xfrm>
            <a:prstGeom prst="rect">
              <a:avLst/>
            </a:prstGeom>
          </p:spPr>
        </p:pic>
        <p:pic>
          <p:nvPicPr>
            <p:cNvPr id="21" name="object 21"/>
            <p:cNvPicPr/>
            <p:nvPr/>
          </p:nvPicPr>
          <p:blipFill>
            <a:blip r:embed="rId11" cstate="print"/>
            <a:stretch>
              <a:fillRect/>
            </a:stretch>
          </p:blipFill>
          <p:spPr>
            <a:xfrm>
              <a:off x="8647302" y="5142598"/>
              <a:ext cx="1771396" cy="653961"/>
            </a:xfrm>
            <a:prstGeom prst="rect">
              <a:avLst/>
            </a:prstGeom>
          </p:spPr>
        </p:pic>
        <p:sp>
          <p:nvSpPr>
            <p:cNvPr id="22" name="object 22"/>
            <p:cNvSpPr/>
            <p:nvPr/>
          </p:nvSpPr>
          <p:spPr>
            <a:xfrm>
              <a:off x="7878445" y="5469635"/>
              <a:ext cx="768985" cy="0"/>
            </a:xfrm>
            <a:custGeom>
              <a:avLst/>
              <a:gdLst/>
              <a:ahLst/>
              <a:cxnLst/>
              <a:rect l="l" t="t" r="r" b="b"/>
              <a:pathLst>
                <a:path w="768984">
                  <a:moveTo>
                    <a:pt x="0" y="0"/>
                  </a:moveTo>
                  <a:lnTo>
                    <a:pt x="768857" y="0"/>
                  </a:lnTo>
                </a:path>
              </a:pathLst>
            </a:custGeom>
            <a:ln w="12700">
              <a:solidFill>
                <a:srgbClr val="000000"/>
              </a:solidFill>
            </a:ln>
          </p:spPr>
          <p:txBody>
            <a:bodyPr wrap="square" lIns="0" tIns="0" rIns="0" bIns="0" rtlCol="0"/>
            <a:lstStyle/>
            <a:p>
              <a:endParaRPr/>
            </a:p>
          </p:txBody>
        </p:sp>
      </p:grpSp>
      <p:pic>
        <p:nvPicPr>
          <p:cNvPr id="23" name="object 23"/>
          <p:cNvPicPr/>
          <p:nvPr/>
        </p:nvPicPr>
        <p:blipFill>
          <a:blip r:embed="rId12" cstate="print"/>
          <a:stretch>
            <a:fillRect/>
          </a:stretch>
        </p:blipFill>
        <p:spPr>
          <a:xfrm>
            <a:off x="2114550" y="2171700"/>
            <a:ext cx="742950" cy="723900"/>
          </a:xfrm>
          <a:prstGeom prst="rect">
            <a:avLst/>
          </a:prstGeom>
        </p:spPr>
      </p:pic>
      <p:grpSp>
        <p:nvGrpSpPr>
          <p:cNvPr id="24" name="object 24"/>
          <p:cNvGrpSpPr/>
          <p:nvPr/>
        </p:nvGrpSpPr>
        <p:grpSpPr>
          <a:xfrm>
            <a:off x="3001645" y="1433702"/>
            <a:ext cx="1987550" cy="742950"/>
            <a:chOff x="3001645" y="1433702"/>
            <a:chExt cx="1987550" cy="742950"/>
          </a:xfrm>
        </p:grpSpPr>
        <p:pic>
          <p:nvPicPr>
            <p:cNvPr id="25" name="object 25"/>
            <p:cNvPicPr/>
            <p:nvPr/>
          </p:nvPicPr>
          <p:blipFill>
            <a:blip r:embed="rId13" cstate="print"/>
            <a:stretch>
              <a:fillRect/>
            </a:stretch>
          </p:blipFill>
          <p:spPr>
            <a:xfrm>
              <a:off x="3001645" y="1433702"/>
              <a:ext cx="1095375" cy="742950"/>
            </a:xfrm>
            <a:prstGeom prst="rect">
              <a:avLst/>
            </a:prstGeom>
          </p:spPr>
        </p:pic>
        <p:sp>
          <p:nvSpPr>
            <p:cNvPr id="26" name="object 26"/>
            <p:cNvSpPr/>
            <p:nvPr/>
          </p:nvSpPr>
          <p:spPr>
            <a:xfrm>
              <a:off x="4135120" y="1800352"/>
              <a:ext cx="847725" cy="185420"/>
            </a:xfrm>
            <a:custGeom>
              <a:avLst/>
              <a:gdLst/>
              <a:ahLst/>
              <a:cxnLst/>
              <a:rect l="l" t="t" r="r" b="b"/>
              <a:pathLst>
                <a:path w="847725" h="185419">
                  <a:moveTo>
                    <a:pt x="0" y="0"/>
                  </a:moveTo>
                  <a:lnTo>
                    <a:pt x="847725" y="185165"/>
                  </a:lnTo>
                </a:path>
              </a:pathLst>
            </a:custGeom>
            <a:ln w="12700">
              <a:solidFill>
                <a:srgbClr val="000000"/>
              </a:solidFill>
            </a:ln>
          </p:spPr>
          <p:txBody>
            <a:bodyPr wrap="square" lIns="0" tIns="0" rIns="0" bIns="0" rtlCol="0"/>
            <a:lstStyle/>
            <a:p>
              <a:endParaRPr/>
            </a:p>
          </p:txBody>
        </p:sp>
      </p:grpSp>
      <p:pic>
        <p:nvPicPr>
          <p:cNvPr id="27" name="object 27"/>
          <p:cNvPicPr/>
          <p:nvPr/>
        </p:nvPicPr>
        <p:blipFill>
          <a:blip r:embed="rId14" cstate="print"/>
          <a:stretch>
            <a:fillRect/>
          </a:stretch>
        </p:blipFill>
        <p:spPr>
          <a:xfrm>
            <a:off x="4201795" y="2118867"/>
            <a:ext cx="1571625" cy="647700"/>
          </a:xfrm>
          <a:prstGeom prst="rect">
            <a:avLst/>
          </a:prstGeom>
        </p:spPr>
      </p:pic>
      <p:sp>
        <p:nvSpPr>
          <p:cNvPr id="28" name="object 28"/>
          <p:cNvSpPr/>
          <p:nvPr/>
        </p:nvSpPr>
        <p:spPr>
          <a:xfrm>
            <a:off x="2481326" y="1800351"/>
            <a:ext cx="434975" cy="257175"/>
          </a:xfrm>
          <a:custGeom>
            <a:avLst/>
            <a:gdLst/>
            <a:ahLst/>
            <a:cxnLst/>
            <a:rect l="l" t="t" r="r" b="b"/>
            <a:pathLst>
              <a:path w="434975" h="257175">
                <a:moveTo>
                  <a:pt x="0" y="257048"/>
                </a:moveTo>
                <a:lnTo>
                  <a:pt x="434594" y="0"/>
                </a:lnTo>
              </a:path>
            </a:pathLst>
          </a:custGeom>
          <a:ln w="12700">
            <a:solidFill>
              <a:srgbClr val="000000"/>
            </a:solidFill>
          </a:ln>
        </p:spPr>
        <p:txBody>
          <a:bodyPr wrap="square" lIns="0" tIns="0" rIns="0" bIns="0" rtlCol="0"/>
          <a:lstStyle/>
          <a:p>
            <a:endParaRPr/>
          </a:p>
        </p:txBody>
      </p:sp>
      <p:pic>
        <p:nvPicPr>
          <p:cNvPr id="29" name="Picture 28">
            <a:extLst>
              <a:ext uri="{FF2B5EF4-FFF2-40B4-BE49-F238E27FC236}">
                <a16:creationId xmlns:a16="http://schemas.microsoft.com/office/drawing/2014/main" id="{FE4B4249-99B8-E97F-65E4-E0DC47BBB75A}"/>
              </a:ext>
            </a:extLst>
          </p:cNvPr>
          <p:cNvPicPr>
            <a:picLocks noChangeAspect="1"/>
          </p:cNvPicPr>
          <p:nvPr/>
        </p:nvPicPr>
        <p:blipFill>
          <a:blip r:embed="rId15"/>
          <a:stretch>
            <a:fillRect/>
          </a:stretch>
        </p:blipFill>
        <p:spPr>
          <a:xfrm>
            <a:off x="103131" y="91440"/>
            <a:ext cx="1524213" cy="65731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177058"/>
            <a:ext cx="5628005" cy="757555"/>
          </a:xfrm>
          <a:prstGeom prst="rect">
            <a:avLst/>
          </a:prstGeom>
        </p:spPr>
        <p:txBody>
          <a:bodyPr vert="horz" wrap="square" lIns="0" tIns="12700" rIns="0" bIns="0" rtlCol="0">
            <a:spAutoFit/>
          </a:bodyPr>
          <a:lstStyle/>
          <a:p>
            <a:pPr marL="12700">
              <a:lnSpc>
                <a:spcPct val="100000"/>
              </a:lnSpc>
              <a:spcBef>
                <a:spcPts val="100"/>
              </a:spcBef>
            </a:pPr>
            <a:r>
              <a:rPr sz="4800" spc="-5" dirty="0"/>
              <a:t>Recent</a:t>
            </a:r>
            <a:r>
              <a:rPr sz="4800" spc="-80" dirty="0"/>
              <a:t> </a:t>
            </a:r>
            <a:r>
              <a:rPr sz="4800" spc="-5" dirty="0"/>
              <a:t>Developments</a:t>
            </a:r>
            <a:endParaRPr sz="4800" dirty="0"/>
          </a:p>
        </p:txBody>
      </p:sp>
      <p:sp>
        <p:nvSpPr>
          <p:cNvPr id="3" name="object 3"/>
          <p:cNvSpPr txBox="1"/>
          <p:nvPr/>
        </p:nvSpPr>
        <p:spPr>
          <a:xfrm>
            <a:off x="1066291" y="1271143"/>
            <a:ext cx="9791700" cy="4660265"/>
          </a:xfrm>
          <a:prstGeom prst="rect">
            <a:avLst/>
          </a:prstGeom>
        </p:spPr>
        <p:txBody>
          <a:bodyPr vert="horz" wrap="square" lIns="0" tIns="47625" rIns="0" bIns="0" rtlCol="0">
            <a:spAutoFit/>
          </a:bodyPr>
          <a:lstStyle/>
          <a:p>
            <a:pPr marL="241300" marR="824230" indent="-229235">
              <a:lnSpc>
                <a:spcPts val="2160"/>
              </a:lnSpc>
              <a:spcBef>
                <a:spcPts val="375"/>
              </a:spcBef>
              <a:buClr>
                <a:srgbClr val="359DD6"/>
              </a:buClr>
              <a:buChar char="•"/>
              <a:tabLst>
                <a:tab pos="241300" algn="l"/>
                <a:tab pos="241935" algn="l"/>
              </a:tabLst>
            </a:pPr>
            <a:r>
              <a:rPr sz="2000" dirty="0">
                <a:latin typeface="Arial MT"/>
                <a:cs typeface="Arial MT"/>
              </a:rPr>
              <a:t>January 2017 – Keolis and </a:t>
            </a:r>
            <a:r>
              <a:rPr sz="2000" spc="-50" dirty="0">
                <a:latin typeface="Arial MT"/>
                <a:cs typeface="Arial MT"/>
              </a:rPr>
              <a:t>NAVYA, </a:t>
            </a:r>
            <a:r>
              <a:rPr sz="2000" dirty="0">
                <a:latin typeface="Arial MT"/>
                <a:cs typeface="Arial MT"/>
              </a:rPr>
              <a:t>in partnership with the city of Las </a:t>
            </a:r>
            <a:r>
              <a:rPr sz="2000" spc="-20" dirty="0">
                <a:latin typeface="Arial MT"/>
                <a:cs typeface="Arial MT"/>
              </a:rPr>
              <a:t>Vegas, </a:t>
            </a:r>
            <a:r>
              <a:rPr sz="2000" spc="-15" dirty="0">
                <a:latin typeface="Arial MT"/>
                <a:cs typeface="Arial MT"/>
              </a:rPr>
              <a:t> </a:t>
            </a:r>
            <a:r>
              <a:rPr sz="2000" dirty="0">
                <a:latin typeface="Arial MT"/>
                <a:cs typeface="Arial MT"/>
              </a:rPr>
              <a:t>launched</a:t>
            </a:r>
            <a:r>
              <a:rPr sz="2000" spc="-2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first</a:t>
            </a:r>
            <a:r>
              <a:rPr sz="2000" spc="-20" dirty="0">
                <a:latin typeface="Arial MT"/>
                <a:cs typeface="Arial MT"/>
              </a:rPr>
              <a:t> </a:t>
            </a:r>
            <a:r>
              <a:rPr sz="2000" dirty="0">
                <a:latin typeface="Arial MT"/>
                <a:cs typeface="Arial MT"/>
              </a:rPr>
              <a:t>autonomous,</a:t>
            </a:r>
            <a:r>
              <a:rPr sz="2000" spc="-45" dirty="0">
                <a:latin typeface="Arial MT"/>
                <a:cs typeface="Arial MT"/>
              </a:rPr>
              <a:t> </a:t>
            </a:r>
            <a:r>
              <a:rPr sz="2000" dirty="0">
                <a:latin typeface="Arial MT"/>
                <a:cs typeface="Arial MT"/>
              </a:rPr>
              <a:t>fully</a:t>
            </a:r>
            <a:r>
              <a:rPr sz="2000" spc="-5" dirty="0">
                <a:latin typeface="Arial MT"/>
                <a:cs typeface="Arial MT"/>
              </a:rPr>
              <a:t> </a:t>
            </a:r>
            <a:r>
              <a:rPr sz="2000" dirty="0">
                <a:latin typeface="Arial MT"/>
                <a:cs typeface="Arial MT"/>
              </a:rPr>
              <a:t>electric</a:t>
            </a:r>
            <a:r>
              <a:rPr sz="2000" spc="-20" dirty="0">
                <a:latin typeface="Arial MT"/>
                <a:cs typeface="Arial MT"/>
              </a:rPr>
              <a:t> </a:t>
            </a:r>
            <a:r>
              <a:rPr sz="2000" dirty="0">
                <a:latin typeface="Arial MT"/>
                <a:cs typeface="Arial MT"/>
              </a:rPr>
              <a:t>shuttle</a:t>
            </a:r>
            <a:r>
              <a:rPr sz="2000" spc="-2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be deployed</a:t>
            </a:r>
            <a:r>
              <a:rPr sz="2000" spc="-10" dirty="0">
                <a:latin typeface="Arial MT"/>
                <a:cs typeface="Arial MT"/>
              </a:rPr>
              <a:t> </a:t>
            </a:r>
            <a:r>
              <a:rPr sz="2000" dirty="0">
                <a:latin typeface="Arial MT"/>
                <a:cs typeface="Arial MT"/>
              </a:rPr>
              <a:t>on</a:t>
            </a:r>
            <a:r>
              <a:rPr sz="2000" spc="-15"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public </a:t>
            </a:r>
            <a:r>
              <a:rPr sz="2000" spc="-540" dirty="0">
                <a:latin typeface="Arial MT"/>
                <a:cs typeface="Arial MT"/>
              </a:rPr>
              <a:t> </a:t>
            </a:r>
            <a:r>
              <a:rPr sz="2000" dirty="0">
                <a:latin typeface="Arial MT"/>
                <a:cs typeface="Arial MT"/>
              </a:rPr>
              <a:t>roadway</a:t>
            </a:r>
            <a:r>
              <a:rPr sz="2000" spc="-40" dirty="0">
                <a:latin typeface="Arial MT"/>
                <a:cs typeface="Arial MT"/>
              </a:rPr>
              <a:t> </a:t>
            </a:r>
            <a:r>
              <a:rPr sz="2000" dirty="0">
                <a:latin typeface="Arial MT"/>
                <a:cs typeface="Arial MT"/>
              </a:rPr>
              <a:t>in </a:t>
            </a:r>
            <a:r>
              <a:rPr sz="2000" spc="-5" dirty="0">
                <a:latin typeface="Arial MT"/>
                <a:cs typeface="Arial MT"/>
              </a:rPr>
              <a:t>the</a:t>
            </a:r>
            <a:r>
              <a:rPr sz="2000" spc="-15" dirty="0">
                <a:latin typeface="Arial MT"/>
                <a:cs typeface="Arial MT"/>
              </a:rPr>
              <a:t> </a:t>
            </a:r>
            <a:r>
              <a:rPr sz="2000" dirty="0">
                <a:latin typeface="Arial MT"/>
                <a:cs typeface="Arial MT"/>
              </a:rPr>
              <a:t>United</a:t>
            </a:r>
            <a:r>
              <a:rPr sz="2000" spc="-20" dirty="0">
                <a:latin typeface="Arial MT"/>
                <a:cs typeface="Arial MT"/>
              </a:rPr>
              <a:t> </a:t>
            </a:r>
            <a:r>
              <a:rPr sz="2000" dirty="0">
                <a:latin typeface="Arial MT"/>
                <a:cs typeface="Arial MT"/>
              </a:rPr>
              <a:t>States.</a:t>
            </a:r>
            <a:endParaRPr sz="2000">
              <a:latin typeface="Arial MT"/>
              <a:cs typeface="Arial MT"/>
            </a:endParaRPr>
          </a:p>
          <a:p>
            <a:pPr>
              <a:lnSpc>
                <a:spcPct val="100000"/>
              </a:lnSpc>
              <a:buClr>
                <a:srgbClr val="359DD6"/>
              </a:buClr>
              <a:buFont typeface="Arial MT"/>
              <a:buChar char="•"/>
            </a:pPr>
            <a:endParaRPr sz="2200">
              <a:latin typeface="Arial MT"/>
              <a:cs typeface="Arial MT"/>
            </a:endParaRPr>
          </a:p>
          <a:p>
            <a:pPr marL="241300" marR="5080" indent="-229235">
              <a:lnSpc>
                <a:spcPct val="90100"/>
              </a:lnSpc>
              <a:spcBef>
                <a:spcPts val="1600"/>
              </a:spcBef>
              <a:buClr>
                <a:srgbClr val="359DD6"/>
              </a:buClr>
              <a:buChar char="•"/>
              <a:tabLst>
                <a:tab pos="241300" algn="l"/>
                <a:tab pos="241935" algn="l"/>
              </a:tabLst>
            </a:pPr>
            <a:r>
              <a:rPr sz="2000" dirty="0">
                <a:latin typeface="Arial MT"/>
                <a:cs typeface="Arial MT"/>
              </a:rPr>
              <a:t>January</a:t>
            </a:r>
            <a:r>
              <a:rPr sz="2000" spc="-35" dirty="0">
                <a:latin typeface="Arial MT"/>
                <a:cs typeface="Arial MT"/>
              </a:rPr>
              <a:t> </a:t>
            </a:r>
            <a:r>
              <a:rPr sz="2000" dirty="0">
                <a:latin typeface="Arial MT"/>
                <a:cs typeface="Arial MT"/>
              </a:rPr>
              <a:t>2018</a:t>
            </a:r>
            <a:r>
              <a:rPr sz="2000" spc="-20" dirty="0">
                <a:latin typeface="Arial MT"/>
                <a:cs typeface="Arial MT"/>
              </a:rPr>
              <a:t> </a:t>
            </a:r>
            <a:r>
              <a:rPr sz="2000" dirty="0">
                <a:latin typeface="Arial MT"/>
                <a:cs typeface="Arial MT"/>
              </a:rPr>
              <a:t>–</a:t>
            </a:r>
            <a:r>
              <a:rPr sz="2000" spc="-35" dirty="0">
                <a:latin typeface="Arial MT"/>
                <a:cs typeface="Arial MT"/>
              </a:rPr>
              <a:t> </a:t>
            </a:r>
            <a:r>
              <a:rPr sz="2000" spc="-40" dirty="0">
                <a:latin typeface="Arial MT"/>
                <a:cs typeface="Arial MT"/>
              </a:rPr>
              <a:t>Toyota</a:t>
            </a:r>
            <a:r>
              <a:rPr sz="2000" spc="-20" dirty="0">
                <a:latin typeface="Arial MT"/>
                <a:cs typeface="Arial MT"/>
              </a:rPr>
              <a:t> </a:t>
            </a:r>
            <a:r>
              <a:rPr sz="2000" dirty="0">
                <a:latin typeface="Arial MT"/>
                <a:cs typeface="Arial MT"/>
              </a:rPr>
              <a:t>announces</a:t>
            </a:r>
            <a:r>
              <a:rPr sz="2000" spc="-45" dirty="0">
                <a:latin typeface="Arial MT"/>
                <a:cs typeface="Arial MT"/>
              </a:rPr>
              <a:t> </a:t>
            </a:r>
            <a:r>
              <a:rPr sz="2000" dirty="0">
                <a:latin typeface="Arial MT"/>
                <a:cs typeface="Arial MT"/>
              </a:rPr>
              <a:t>“e-Palette”</a:t>
            </a:r>
            <a:r>
              <a:rPr sz="2000" spc="-40" dirty="0">
                <a:latin typeface="Arial MT"/>
                <a:cs typeface="Arial MT"/>
              </a:rPr>
              <a:t> </a:t>
            </a:r>
            <a:r>
              <a:rPr sz="2000" dirty="0">
                <a:latin typeface="Arial MT"/>
                <a:cs typeface="Arial MT"/>
              </a:rPr>
              <a:t>concept</a:t>
            </a:r>
            <a:r>
              <a:rPr sz="2000" spc="-40" dirty="0">
                <a:latin typeface="Arial MT"/>
                <a:cs typeface="Arial MT"/>
              </a:rPr>
              <a:t> </a:t>
            </a:r>
            <a:r>
              <a:rPr sz="2000" dirty="0">
                <a:latin typeface="Arial MT"/>
                <a:cs typeface="Arial MT"/>
              </a:rPr>
              <a:t>vehicle which</a:t>
            </a:r>
            <a:r>
              <a:rPr sz="2000" spc="-10" dirty="0">
                <a:latin typeface="Arial MT"/>
                <a:cs typeface="Arial MT"/>
              </a:rPr>
              <a:t> </a:t>
            </a:r>
            <a:r>
              <a:rPr sz="2000" spc="-5" dirty="0">
                <a:latin typeface="Arial MT"/>
                <a:cs typeface="Arial MT"/>
              </a:rPr>
              <a:t>is</a:t>
            </a:r>
            <a:r>
              <a:rPr sz="2000" dirty="0">
                <a:latin typeface="Arial MT"/>
                <a:cs typeface="Arial MT"/>
              </a:rPr>
              <a:t> a</a:t>
            </a:r>
            <a:r>
              <a:rPr sz="2000" spc="5" dirty="0">
                <a:latin typeface="Arial MT"/>
                <a:cs typeface="Arial MT"/>
              </a:rPr>
              <a:t> </a:t>
            </a:r>
            <a:r>
              <a:rPr sz="2000" spc="-5" dirty="0">
                <a:latin typeface="Arial MT"/>
                <a:cs typeface="Arial MT"/>
              </a:rPr>
              <a:t>fully</a:t>
            </a:r>
            <a:r>
              <a:rPr sz="2000" dirty="0">
                <a:latin typeface="Arial MT"/>
                <a:cs typeface="Arial MT"/>
              </a:rPr>
              <a:t> electric </a:t>
            </a:r>
            <a:r>
              <a:rPr sz="2000" spc="-540" dirty="0">
                <a:latin typeface="Arial MT"/>
                <a:cs typeface="Arial MT"/>
              </a:rPr>
              <a:t> </a:t>
            </a:r>
            <a:r>
              <a:rPr sz="2000" dirty="0">
                <a:latin typeface="Arial MT"/>
                <a:cs typeface="Arial MT"/>
              </a:rPr>
              <a:t>autonomous vehicle that can be customized by a partner for applications such as </a:t>
            </a:r>
            <a:r>
              <a:rPr sz="2000" spc="5" dirty="0">
                <a:latin typeface="Arial MT"/>
                <a:cs typeface="Arial MT"/>
              </a:rPr>
              <a:t> </a:t>
            </a:r>
            <a:r>
              <a:rPr sz="2000" dirty="0">
                <a:latin typeface="Arial MT"/>
                <a:cs typeface="Arial MT"/>
              </a:rPr>
              <a:t>food</a:t>
            </a:r>
            <a:r>
              <a:rPr sz="2000" spc="-15" dirty="0">
                <a:latin typeface="Arial MT"/>
                <a:cs typeface="Arial MT"/>
              </a:rPr>
              <a:t> </a:t>
            </a:r>
            <a:r>
              <a:rPr sz="2000" dirty="0">
                <a:latin typeface="Arial MT"/>
                <a:cs typeface="Arial MT"/>
              </a:rPr>
              <a:t>deliveries</a:t>
            </a:r>
            <a:r>
              <a:rPr sz="2000" spc="-10" dirty="0">
                <a:latin typeface="Arial MT"/>
                <a:cs typeface="Arial MT"/>
              </a:rPr>
              <a:t> </a:t>
            </a:r>
            <a:r>
              <a:rPr sz="2000" dirty="0">
                <a:latin typeface="Arial MT"/>
                <a:cs typeface="Arial MT"/>
              </a:rPr>
              <a:t>(Pizza</a:t>
            </a:r>
            <a:r>
              <a:rPr sz="2000" spc="-20" dirty="0">
                <a:latin typeface="Arial MT"/>
                <a:cs typeface="Arial MT"/>
              </a:rPr>
              <a:t> </a:t>
            </a:r>
            <a:r>
              <a:rPr sz="2000" dirty="0">
                <a:latin typeface="Arial MT"/>
                <a:cs typeface="Arial MT"/>
              </a:rPr>
              <a:t>Hut),</a:t>
            </a:r>
            <a:r>
              <a:rPr sz="2000" spc="-35" dirty="0">
                <a:latin typeface="Arial MT"/>
                <a:cs typeface="Arial MT"/>
              </a:rPr>
              <a:t> </a:t>
            </a:r>
            <a:r>
              <a:rPr sz="2000" dirty="0">
                <a:latin typeface="Arial MT"/>
                <a:cs typeface="Arial MT"/>
              </a:rPr>
              <a:t>ride-sharing</a:t>
            </a:r>
            <a:r>
              <a:rPr sz="2000" spc="-35" dirty="0">
                <a:latin typeface="Arial MT"/>
                <a:cs typeface="Arial MT"/>
              </a:rPr>
              <a:t> </a:t>
            </a:r>
            <a:r>
              <a:rPr sz="2000" dirty="0">
                <a:latin typeface="Arial MT"/>
                <a:cs typeface="Arial MT"/>
              </a:rPr>
              <a:t>(Uber),</a:t>
            </a:r>
            <a:r>
              <a:rPr sz="2000" spc="-45" dirty="0">
                <a:latin typeface="Arial MT"/>
                <a:cs typeface="Arial MT"/>
              </a:rPr>
              <a:t> </a:t>
            </a:r>
            <a:r>
              <a:rPr sz="2000" dirty="0">
                <a:latin typeface="Arial MT"/>
                <a:cs typeface="Arial MT"/>
              </a:rPr>
              <a:t>or</a:t>
            </a:r>
            <a:r>
              <a:rPr sz="2000" spc="-15" dirty="0">
                <a:latin typeface="Arial MT"/>
                <a:cs typeface="Arial MT"/>
              </a:rPr>
              <a:t> </a:t>
            </a:r>
            <a:r>
              <a:rPr sz="2000" dirty="0">
                <a:latin typeface="Arial MT"/>
                <a:cs typeface="Arial MT"/>
              </a:rPr>
              <a:t>store</a:t>
            </a:r>
            <a:r>
              <a:rPr sz="2000" spc="-35" dirty="0">
                <a:latin typeface="Arial MT"/>
                <a:cs typeface="Arial MT"/>
              </a:rPr>
              <a:t> </a:t>
            </a:r>
            <a:r>
              <a:rPr sz="2000" dirty="0">
                <a:latin typeface="Arial MT"/>
                <a:cs typeface="Arial MT"/>
              </a:rPr>
              <a:t>fronts</a:t>
            </a:r>
            <a:r>
              <a:rPr sz="2000" spc="-25" dirty="0">
                <a:latin typeface="Arial MT"/>
                <a:cs typeface="Arial MT"/>
              </a:rPr>
              <a:t> </a:t>
            </a:r>
            <a:r>
              <a:rPr sz="2000" dirty="0">
                <a:latin typeface="Arial MT"/>
                <a:cs typeface="Arial MT"/>
              </a:rPr>
              <a:t>(Amazon).</a:t>
            </a:r>
            <a:endParaRPr sz="2000">
              <a:latin typeface="Arial MT"/>
              <a:cs typeface="Arial MT"/>
            </a:endParaRPr>
          </a:p>
          <a:p>
            <a:pPr>
              <a:lnSpc>
                <a:spcPct val="100000"/>
              </a:lnSpc>
              <a:buClr>
                <a:srgbClr val="359DD6"/>
              </a:buClr>
              <a:buFont typeface="Arial MT"/>
              <a:buChar char="•"/>
            </a:pPr>
            <a:endParaRPr sz="2200">
              <a:latin typeface="Arial MT"/>
              <a:cs typeface="Arial MT"/>
            </a:endParaRPr>
          </a:p>
          <a:p>
            <a:pPr marL="241300" marR="637540" indent="-229235">
              <a:lnSpc>
                <a:spcPts val="2160"/>
              </a:lnSpc>
              <a:spcBef>
                <a:spcPts val="1655"/>
              </a:spcBef>
              <a:buClr>
                <a:srgbClr val="359DD6"/>
              </a:buClr>
              <a:buChar char="•"/>
              <a:tabLst>
                <a:tab pos="241300" algn="l"/>
                <a:tab pos="241935" algn="l"/>
              </a:tabLst>
            </a:pPr>
            <a:r>
              <a:rPr sz="2000" dirty="0">
                <a:latin typeface="Arial MT"/>
                <a:cs typeface="Arial MT"/>
              </a:rPr>
              <a:t>January</a:t>
            </a:r>
            <a:r>
              <a:rPr sz="2000" spc="-35" dirty="0">
                <a:latin typeface="Arial MT"/>
                <a:cs typeface="Arial MT"/>
              </a:rPr>
              <a:t> </a:t>
            </a:r>
            <a:r>
              <a:rPr sz="2000" dirty="0">
                <a:latin typeface="Arial MT"/>
                <a:cs typeface="Arial MT"/>
              </a:rPr>
              <a:t>2018</a:t>
            </a:r>
            <a:r>
              <a:rPr sz="2000" spc="-15" dirty="0">
                <a:latin typeface="Arial MT"/>
                <a:cs typeface="Arial MT"/>
              </a:rPr>
              <a:t> </a:t>
            </a:r>
            <a:r>
              <a:rPr sz="2000" dirty="0">
                <a:latin typeface="Arial MT"/>
                <a:cs typeface="Arial MT"/>
              </a:rPr>
              <a:t>– </a:t>
            </a:r>
            <a:r>
              <a:rPr sz="2000" spc="-25" dirty="0">
                <a:latin typeface="Arial MT"/>
                <a:cs typeface="Arial MT"/>
              </a:rPr>
              <a:t>Udelv,</a:t>
            </a:r>
            <a:r>
              <a:rPr sz="2000" spc="-20" dirty="0">
                <a:latin typeface="Arial MT"/>
                <a:cs typeface="Arial MT"/>
              </a:rPr>
              <a:t> </a:t>
            </a:r>
            <a:r>
              <a:rPr sz="2000" dirty="0">
                <a:latin typeface="Arial MT"/>
                <a:cs typeface="Arial MT"/>
              </a:rPr>
              <a:t>a Bay</a:t>
            </a:r>
            <a:r>
              <a:rPr sz="2000" spc="-120" dirty="0">
                <a:latin typeface="Arial MT"/>
                <a:cs typeface="Arial MT"/>
              </a:rPr>
              <a:t> </a:t>
            </a:r>
            <a:r>
              <a:rPr sz="2000" dirty="0">
                <a:latin typeface="Arial MT"/>
                <a:cs typeface="Arial MT"/>
              </a:rPr>
              <a:t>Area</a:t>
            </a:r>
            <a:r>
              <a:rPr sz="2000" spc="-10" dirty="0">
                <a:latin typeface="Arial MT"/>
                <a:cs typeface="Arial MT"/>
              </a:rPr>
              <a:t> </a:t>
            </a:r>
            <a:r>
              <a:rPr sz="2000" dirty="0">
                <a:latin typeface="Arial MT"/>
                <a:cs typeface="Arial MT"/>
              </a:rPr>
              <a:t>tech</a:t>
            </a:r>
            <a:r>
              <a:rPr sz="2000" spc="-25" dirty="0">
                <a:latin typeface="Arial MT"/>
                <a:cs typeface="Arial MT"/>
              </a:rPr>
              <a:t> </a:t>
            </a:r>
            <a:r>
              <a:rPr sz="2000" spc="-20" dirty="0">
                <a:latin typeface="Arial MT"/>
                <a:cs typeface="Arial MT"/>
              </a:rPr>
              <a:t>company,</a:t>
            </a:r>
            <a:r>
              <a:rPr sz="2000" spc="-40" dirty="0">
                <a:latin typeface="Arial MT"/>
                <a:cs typeface="Arial MT"/>
              </a:rPr>
              <a:t> </a:t>
            </a:r>
            <a:r>
              <a:rPr sz="2000" dirty="0">
                <a:latin typeface="Arial MT"/>
                <a:cs typeface="Arial MT"/>
              </a:rPr>
              <a:t>completed</a:t>
            </a:r>
            <a:r>
              <a:rPr sz="2000" spc="-2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first</a:t>
            </a:r>
            <a:r>
              <a:rPr sz="2000" spc="-20" dirty="0">
                <a:latin typeface="Arial MT"/>
                <a:cs typeface="Arial MT"/>
              </a:rPr>
              <a:t> </a:t>
            </a:r>
            <a:r>
              <a:rPr sz="2000" dirty="0">
                <a:latin typeface="Arial MT"/>
                <a:cs typeface="Arial MT"/>
              </a:rPr>
              <a:t>delivery</a:t>
            </a:r>
            <a:r>
              <a:rPr sz="2000" spc="-5" dirty="0">
                <a:latin typeface="Arial MT"/>
                <a:cs typeface="Arial MT"/>
              </a:rPr>
              <a:t> </a:t>
            </a:r>
            <a:r>
              <a:rPr sz="2000" dirty="0">
                <a:latin typeface="Arial MT"/>
                <a:cs typeface="Arial MT"/>
              </a:rPr>
              <a:t>of </a:t>
            </a:r>
            <a:r>
              <a:rPr sz="2000" spc="-540" dirty="0">
                <a:latin typeface="Arial MT"/>
                <a:cs typeface="Arial MT"/>
              </a:rPr>
              <a:t> </a:t>
            </a:r>
            <a:r>
              <a:rPr sz="2000" dirty="0">
                <a:latin typeface="Arial MT"/>
                <a:cs typeface="Arial MT"/>
              </a:rPr>
              <a:t>goods</a:t>
            </a:r>
            <a:r>
              <a:rPr sz="2000" spc="-25" dirty="0">
                <a:latin typeface="Arial MT"/>
                <a:cs typeface="Arial MT"/>
              </a:rPr>
              <a:t> </a:t>
            </a:r>
            <a:r>
              <a:rPr sz="2000" dirty="0">
                <a:latin typeface="Arial MT"/>
                <a:cs typeface="Arial MT"/>
              </a:rPr>
              <a:t>by</a:t>
            </a:r>
            <a:r>
              <a:rPr sz="2000" spc="-1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self-driving</a:t>
            </a:r>
            <a:r>
              <a:rPr sz="2000" spc="-15" dirty="0">
                <a:latin typeface="Arial MT"/>
                <a:cs typeface="Arial MT"/>
              </a:rPr>
              <a:t> </a:t>
            </a:r>
            <a:r>
              <a:rPr sz="2000" dirty="0">
                <a:latin typeface="Arial MT"/>
                <a:cs typeface="Arial MT"/>
              </a:rPr>
              <a:t>car</a:t>
            </a:r>
            <a:r>
              <a:rPr sz="2000" spc="-25" dirty="0">
                <a:latin typeface="Arial MT"/>
                <a:cs typeface="Arial MT"/>
              </a:rPr>
              <a:t> </a:t>
            </a:r>
            <a:r>
              <a:rPr sz="2000" dirty="0">
                <a:latin typeface="Arial MT"/>
                <a:cs typeface="Arial MT"/>
              </a:rPr>
              <a:t>when</a:t>
            </a:r>
            <a:r>
              <a:rPr sz="2000" spc="-25" dirty="0">
                <a:latin typeface="Arial MT"/>
                <a:cs typeface="Arial MT"/>
              </a:rPr>
              <a:t> </a:t>
            </a:r>
            <a:r>
              <a:rPr sz="2000" dirty="0">
                <a:latin typeface="Arial MT"/>
                <a:cs typeface="Arial MT"/>
              </a:rPr>
              <a:t>it delivered</a:t>
            </a:r>
            <a:r>
              <a:rPr sz="2000" spc="-25" dirty="0">
                <a:latin typeface="Arial MT"/>
                <a:cs typeface="Arial MT"/>
              </a:rPr>
              <a:t> </a:t>
            </a:r>
            <a:r>
              <a:rPr sz="2000" dirty="0">
                <a:latin typeface="Arial MT"/>
                <a:cs typeface="Arial MT"/>
              </a:rPr>
              <a:t>groceries</a:t>
            </a:r>
            <a:r>
              <a:rPr sz="2000" spc="-40" dirty="0">
                <a:latin typeface="Arial MT"/>
                <a:cs typeface="Arial MT"/>
              </a:rPr>
              <a:t> </a:t>
            </a:r>
            <a:r>
              <a:rPr sz="2000" dirty="0">
                <a:latin typeface="Arial MT"/>
                <a:cs typeface="Arial MT"/>
              </a:rPr>
              <a:t>in </a:t>
            </a:r>
            <a:r>
              <a:rPr sz="2000" spc="-5" dirty="0">
                <a:latin typeface="Arial MT"/>
                <a:cs typeface="Arial MT"/>
              </a:rPr>
              <a:t>San</a:t>
            </a:r>
            <a:r>
              <a:rPr sz="2000" spc="-10" dirty="0">
                <a:latin typeface="Arial MT"/>
                <a:cs typeface="Arial MT"/>
              </a:rPr>
              <a:t> </a:t>
            </a:r>
            <a:r>
              <a:rPr sz="2000" dirty="0">
                <a:latin typeface="Arial MT"/>
                <a:cs typeface="Arial MT"/>
              </a:rPr>
              <a:t>Mateo.</a:t>
            </a:r>
            <a:endParaRPr sz="2000">
              <a:latin typeface="Arial MT"/>
              <a:cs typeface="Arial MT"/>
            </a:endParaRPr>
          </a:p>
          <a:p>
            <a:pPr>
              <a:lnSpc>
                <a:spcPct val="100000"/>
              </a:lnSpc>
              <a:buClr>
                <a:srgbClr val="359DD6"/>
              </a:buClr>
              <a:buFont typeface="Arial MT"/>
              <a:buChar char="•"/>
            </a:pPr>
            <a:endParaRPr sz="2200">
              <a:latin typeface="Arial MT"/>
              <a:cs typeface="Arial MT"/>
            </a:endParaRPr>
          </a:p>
          <a:p>
            <a:pPr marL="241300" marR="221615" indent="-229235">
              <a:lnSpc>
                <a:spcPct val="90000"/>
              </a:lnSpc>
              <a:spcBef>
                <a:spcPts val="1605"/>
              </a:spcBef>
              <a:buClr>
                <a:srgbClr val="359DD6"/>
              </a:buClr>
              <a:buChar char="•"/>
              <a:tabLst>
                <a:tab pos="241300" algn="l"/>
                <a:tab pos="241935" algn="l"/>
                <a:tab pos="7047230" algn="l"/>
              </a:tabLst>
            </a:pPr>
            <a:r>
              <a:rPr sz="2000" dirty="0">
                <a:latin typeface="Arial MT"/>
                <a:cs typeface="Arial MT"/>
              </a:rPr>
              <a:t>February</a:t>
            </a:r>
            <a:r>
              <a:rPr sz="2000" spc="-50" dirty="0">
                <a:latin typeface="Arial MT"/>
                <a:cs typeface="Arial MT"/>
              </a:rPr>
              <a:t> </a:t>
            </a:r>
            <a:r>
              <a:rPr sz="2000" dirty="0">
                <a:latin typeface="Arial MT"/>
                <a:cs typeface="Arial MT"/>
              </a:rPr>
              <a:t>2018 – Hyundai</a:t>
            </a:r>
            <a:r>
              <a:rPr sz="2000" spc="-10" dirty="0">
                <a:latin typeface="Arial MT"/>
                <a:cs typeface="Arial MT"/>
              </a:rPr>
              <a:t> </a:t>
            </a:r>
            <a:r>
              <a:rPr sz="2000" dirty="0">
                <a:latin typeface="Arial MT"/>
                <a:cs typeface="Arial MT"/>
              </a:rPr>
              <a:t>announced</a:t>
            </a:r>
            <a:r>
              <a:rPr sz="2000" spc="-35" dirty="0">
                <a:latin typeface="Arial MT"/>
                <a:cs typeface="Arial MT"/>
              </a:rPr>
              <a:t> </a:t>
            </a:r>
            <a:r>
              <a:rPr sz="2000" dirty="0">
                <a:latin typeface="Arial MT"/>
                <a:cs typeface="Arial MT"/>
              </a:rPr>
              <a:t>that</a:t>
            </a:r>
            <a:r>
              <a:rPr sz="2000" spc="-20"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fleet</a:t>
            </a:r>
            <a:r>
              <a:rPr sz="2000" spc="-5"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its</a:t>
            </a:r>
            <a:r>
              <a:rPr sz="2000" spc="5" dirty="0">
                <a:latin typeface="Arial MT"/>
                <a:cs typeface="Arial MT"/>
              </a:rPr>
              <a:t> </a:t>
            </a:r>
            <a:r>
              <a:rPr sz="2000" spc="-5" dirty="0">
                <a:latin typeface="Arial MT"/>
                <a:cs typeface="Arial MT"/>
              </a:rPr>
              <a:t>fuel</a:t>
            </a:r>
            <a:r>
              <a:rPr sz="2000" spc="-10" dirty="0">
                <a:latin typeface="Arial MT"/>
                <a:cs typeface="Arial MT"/>
              </a:rPr>
              <a:t> </a:t>
            </a:r>
            <a:r>
              <a:rPr sz="2000" dirty="0">
                <a:latin typeface="Arial MT"/>
                <a:cs typeface="Arial MT"/>
              </a:rPr>
              <a:t>cell electric</a:t>
            </a:r>
            <a:r>
              <a:rPr sz="2000" spc="-25" dirty="0">
                <a:latin typeface="Arial MT"/>
                <a:cs typeface="Arial MT"/>
              </a:rPr>
              <a:t> </a:t>
            </a:r>
            <a:r>
              <a:rPr sz="2000" dirty="0">
                <a:latin typeface="Arial MT"/>
                <a:cs typeface="Arial MT"/>
              </a:rPr>
              <a:t>cars</a:t>
            </a:r>
            <a:r>
              <a:rPr sz="2000" spc="-30" dirty="0">
                <a:latin typeface="Arial MT"/>
                <a:cs typeface="Arial MT"/>
              </a:rPr>
              <a:t> </a:t>
            </a:r>
            <a:r>
              <a:rPr sz="2000" dirty="0">
                <a:latin typeface="Arial MT"/>
                <a:cs typeface="Arial MT"/>
              </a:rPr>
              <a:t>made</a:t>
            </a:r>
            <a:r>
              <a:rPr sz="2000" spc="-10" dirty="0">
                <a:latin typeface="Arial MT"/>
                <a:cs typeface="Arial MT"/>
              </a:rPr>
              <a:t> </a:t>
            </a:r>
            <a:r>
              <a:rPr sz="2000" dirty="0">
                <a:latin typeface="Arial MT"/>
                <a:cs typeface="Arial MT"/>
              </a:rPr>
              <a:t>a </a:t>
            </a:r>
            <a:r>
              <a:rPr sz="2000" spc="-540" dirty="0">
                <a:latin typeface="Arial MT"/>
                <a:cs typeface="Arial MT"/>
              </a:rPr>
              <a:t> </a:t>
            </a:r>
            <a:r>
              <a:rPr sz="2000" dirty="0">
                <a:latin typeface="Arial MT"/>
                <a:cs typeface="Arial MT"/>
              </a:rPr>
              <a:t>successful</a:t>
            </a:r>
            <a:r>
              <a:rPr sz="2000" spc="-40" dirty="0">
                <a:latin typeface="Arial MT"/>
                <a:cs typeface="Arial MT"/>
              </a:rPr>
              <a:t> </a:t>
            </a:r>
            <a:r>
              <a:rPr sz="2000" dirty="0">
                <a:latin typeface="Arial MT"/>
                <a:cs typeface="Arial MT"/>
              </a:rPr>
              <a:t>fully</a:t>
            </a:r>
            <a:r>
              <a:rPr sz="2000" spc="10" dirty="0">
                <a:latin typeface="Arial MT"/>
                <a:cs typeface="Arial MT"/>
              </a:rPr>
              <a:t> </a:t>
            </a:r>
            <a:r>
              <a:rPr sz="2000" dirty="0">
                <a:latin typeface="Arial MT"/>
                <a:cs typeface="Arial MT"/>
              </a:rPr>
              <a:t>automated</a:t>
            </a:r>
            <a:r>
              <a:rPr sz="2000" spc="-30" dirty="0">
                <a:latin typeface="Arial MT"/>
                <a:cs typeface="Arial MT"/>
              </a:rPr>
              <a:t> </a:t>
            </a:r>
            <a:r>
              <a:rPr sz="2000" dirty="0">
                <a:latin typeface="Arial MT"/>
                <a:cs typeface="Arial MT"/>
              </a:rPr>
              <a:t>trip</a:t>
            </a:r>
            <a:r>
              <a:rPr sz="2000" spc="-5" dirty="0">
                <a:latin typeface="Arial MT"/>
                <a:cs typeface="Arial MT"/>
              </a:rPr>
              <a:t> </a:t>
            </a:r>
            <a:r>
              <a:rPr sz="2000" dirty="0">
                <a:latin typeface="Arial MT"/>
                <a:cs typeface="Arial MT"/>
              </a:rPr>
              <a:t>from</a:t>
            </a:r>
            <a:r>
              <a:rPr sz="2000" spc="-15" dirty="0">
                <a:latin typeface="Arial MT"/>
                <a:cs typeface="Arial MT"/>
              </a:rPr>
              <a:t> </a:t>
            </a:r>
            <a:r>
              <a:rPr sz="2000" dirty="0">
                <a:latin typeface="Arial MT"/>
                <a:cs typeface="Arial MT"/>
              </a:rPr>
              <a:t>Seoul to</a:t>
            </a:r>
            <a:r>
              <a:rPr sz="2000" spc="-10" dirty="0">
                <a:latin typeface="Arial MT"/>
                <a:cs typeface="Arial MT"/>
              </a:rPr>
              <a:t> </a:t>
            </a:r>
            <a:r>
              <a:rPr sz="2000" dirty="0">
                <a:latin typeface="Arial MT"/>
                <a:cs typeface="Arial MT"/>
              </a:rPr>
              <a:t>Pyeongchang.	This is </a:t>
            </a:r>
            <a:r>
              <a:rPr sz="2000" spc="-5" dirty="0">
                <a:latin typeface="Arial MT"/>
                <a:cs typeface="Arial MT"/>
              </a:rPr>
              <a:t>the </a:t>
            </a:r>
            <a:r>
              <a:rPr sz="2000" dirty="0">
                <a:latin typeface="Arial MT"/>
                <a:cs typeface="Arial MT"/>
              </a:rPr>
              <a:t>first time a </a:t>
            </a:r>
            <a:r>
              <a:rPr sz="2000" spc="5" dirty="0">
                <a:latin typeface="Arial MT"/>
                <a:cs typeface="Arial MT"/>
              </a:rPr>
              <a:t> </a:t>
            </a:r>
            <a:r>
              <a:rPr sz="2000" dirty="0">
                <a:latin typeface="Arial MT"/>
                <a:cs typeface="Arial MT"/>
              </a:rPr>
              <a:t>Level</a:t>
            </a:r>
            <a:r>
              <a:rPr sz="2000" spc="-5" dirty="0">
                <a:latin typeface="Arial MT"/>
                <a:cs typeface="Arial MT"/>
              </a:rPr>
              <a:t> </a:t>
            </a:r>
            <a:r>
              <a:rPr sz="2000" dirty="0">
                <a:latin typeface="Arial MT"/>
                <a:cs typeface="Arial MT"/>
              </a:rPr>
              <a:t>4</a:t>
            </a:r>
            <a:r>
              <a:rPr sz="2000" spc="-15" dirty="0">
                <a:latin typeface="Arial MT"/>
                <a:cs typeface="Arial MT"/>
              </a:rPr>
              <a:t> </a:t>
            </a:r>
            <a:r>
              <a:rPr sz="2000" dirty="0">
                <a:latin typeface="Arial MT"/>
                <a:cs typeface="Arial MT"/>
              </a:rPr>
              <a:t>car</a:t>
            </a:r>
            <a:r>
              <a:rPr sz="2000" spc="-25" dirty="0">
                <a:latin typeface="Arial MT"/>
                <a:cs typeface="Arial MT"/>
              </a:rPr>
              <a:t> </a:t>
            </a:r>
            <a:r>
              <a:rPr sz="2000" dirty="0">
                <a:latin typeface="Arial MT"/>
                <a:cs typeface="Arial MT"/>
              </a:rPr>
              <a:t>has</a:t>
            </a:r>
            <a:r>
              <a:rPr sz="2000" spc="-10" dirty="0">
                <a:latin typeface="Arial MT"/>
                <a:cs typeface="Arial MT"/>
              </a:rPr>
              <a:t> </a:t>
            </a:r>
            <a:r>
              <a:rPr sz="2000" dirty="0">
                <a:latin typeface="Arial MT"/>
                <a:cs typeface="Arial MT"/>
              </a:rPr>
              <a:t>been</a:t>
            </a:r>
            <a:r>
              <a:rPr sz="2000" spc="-5" dirty="0">
                <a:latin typeface="Arial MT"/>
                <a:cs typeface="Arial MT"/>
              </a:rPr>
              <a:t> </a:t>
            </a:r>
            <a:r>
              <a:rPr sz="2000" dirty="0">
                <a:latin typeface="Arial MT"/>
                <a:cs typeface="Arial MT"/>
              </a:rPr>
              <a:t>operated</a:t>
            </a:r>
            <a:r>
              <a:rPr sz="2000" spc="-40" dirty="0">
                <a:latin typeface="Arial MT"/>
                <a:cs typeface="Arial MT"/>
              </a:rPr>
              <a:t> </a:t>
            </a:r>
            <a:r>
              <a:rPr sz="2000" dirty="0">
                <a:latin typeface="Arial MT"/>
                <a:cs typeface="Arial MT"/>
              </a:rPr>
              <a:t>with</a:t>
            </a:r>
            <a:r>
              <a:rPr sz="2000" spc="-5" dirty="0">
                <a:latin typeface="Arial MT"/>
                <a:cs typeface="Arial MT"/>
              </a:rPr>
              <a:t> </a:t>
            </a:r>
            <a:r>
              <a:rPr sz="2000" dirty="0">
                <a:latin typeface="Arial MT"/>
                <a:cs typeface="Arial MT"/>
              </a:rPr>
              <a:t>fuel</a:t>
            </a:r>
            <a:r>
              <a:rPr sz="2000" spc="-20" dirty="0">
                <a:latin typeface="Arial MT"/>
                <a:cs typeface="Arial MT"/>
              </a:rPr>
              <a:t> </a:t>
            </a:r>
            <a:r>
              <a:rPr sz="2000" dirty="0">
                <a:latin typeface="Arial MT"/>
                <a:cs typeface="Arial MT"/>
              </a:rPr>
              <a:t>cell</a:t>
            </a:r>
            <a:r>
              <a:rPr sz="2000" spc="-5" dirty="0">
                <a:latin typeface="Arial MT"/>
                <a:cs typeface="Arial MT"/>
              </a:rPr>
              <a:t> </a:t>
            </a:r>
            <a:r>
              <a:rPr sz="2000" dirty="0">
                <a:latin typeface="Arial MT"/>
                <a:cs typeface="Arial MT"/>
              </a:rPr>
              <a:t>electric</a:t>
            </a:r>
            <a:r>
              <a:rPr sz="2000" spc="-25" dirty="0">
                <a:latin typeface="Arial MT"/>
                <a:cs typeface="Arial MT"/>
              </a:rPr>
              <a:t> </a:t>
            </a:r>
            <a:r>
              <a:rPr sz="2000" spc="5" dirty="0">
                <a:latin typeface="Arial MT"/>
                <a:cs typeface="Arial MT"/>
              </a:rPr>
              <a:t>cars.</a:t>
            </a:r>
            <a:endParaRPr sz="2000">
              <a:latin typeface="Arial MT"/>
              <a:cs typeface="Arial MT"/>
            </a:endParaRPr>
          </a:p>
        </p:txBody>
      </p:sp>
      <p:pic>
        <p:nvPicPr>
          <p:cNvPr id="4" name="Picture 3">
            <a:extLst>
              <a:ext uri="{FF2B5EF4-FFF2-40B4-BE49-F238E27FC236}">
                <a16:creationId xmlns:a16="http://schemas.microsoft.com/office/drawing/2014/main" id="{9098F5E6-15C7-7E3E-A16F-E22B187A7CA1}"/>
              </a:ext>
            </a:extLst>
          </p:cNvPr>
          <p:cNvPicPr>
            <a:picLocks noChangeAspect="1"/>
          </p:cNvPicPr>
          <p:nvPr/>
        </p:nvPicPr>
        <p:blipFill>
          <a:blip r:embed="rId2"/>
          <a:stretch>
            <a:fillRect/>
          </a:stretch>
        </p:blipFill>
        <p:spPr>
          <a:xfrm>
            <a:off x="103131" y="91440"/>
            <a:ext cx="1524213" cy="65731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5032" y="1676400"/>
            <a:ext cx="10108565" cy="697230"/>
          </a:xfrm>
          <a:prstGeom prst="rect">
            <a:avLst/>
          </a:prstGeom>
        </p:spPr>
        <p:txBody>
          <a:bodyPr vert="horz" wrap="square" lIns="0" tIns="13335" rIns="0" bIns="0" rtlCol="0">
            <a:spAutoFit/>
          </a:bodyPr>
          <a:lstStyle/>
          <a:p>
            <a:pPr marL="12700">
              <a:lnSpc>
                <a:spcPct val="100000"/>
              </a:lnSpc>
              <a:spcBef>
                <a:spcPts val="105"/>
              </a:spcBef>
            </a:pPr>
            <a:r>
              <a:rPr sz="4400" dirty="0"/>
              <a:t>Legal </a:t>
            </a:r>
            <a:r>
              <a:rPr sz="4400" spc="-5" dirty="0"/>
              <a:t>Issues</a:t>
            </a:r>
            <a:r>
              <a:rPr sz="4400" spc="-270" dirty="0"/>
              <a:t> </a:t>
            </a:r>
            <a:r>
              <a:rPr sz="4400" spc="-15" dirty="0"/>
              <a:t>Around</a:t>
            </a:r>
            <a:r>
              <a:rPr sz="4400" spc="-265" dirty="0"/>
              <a:t> </a:t>
            </a:r>
            <a:r>
              <a:rPr sz="4400" spc="-5" dirty="0"/>
              <a:t>Autonomous</a:t>
            </a:r>
            <a:r>
              <a:rPr sz="4400" spc="-105" dirty="0"/>
              <a:t> </a:t>
            </a:r>
            <a:r>
              <a:rPr sz="4400" spc="-50" dirty="0"/>
              <a:t>Vehicles</a:t>
            </a:r>
            <a:endParaRPr sz="4400" dirty="0"/>
          </a:p>
        </p:txBody>
      </p:sp>
      <p:sp>
        <p:nvSpPr>
          <p:cNvPr id="3" name="object 3"/>
          <p:cNvSpPr txBox="1"/>
          <p:nvPr/>
        </p:nvSpPr>
        <p:spPr>
          <a:xfrm>
            <a:off x="1143000" y="2743200"/>
            <a:ext cx="4062095" cy="1759585"/>
          </a:xfrm>
          <a:prstGeom prst="rect">
            <a:avLst/>
          </a:prstGeom>
        </p:spPr>
        <p:txBody>
          <a:bodyPr vert="horz" wrap="square" lIns="0" tIns="107950" rIns="0" bIns="0" rtlCol="0">
            <a:spAutoFit/>
          </a:bodyPr>
          <a:lstStyle/>
          <a:p>
            <a:pPr marL="241300" indent="-229235">
              <a:lnSpc>
                <a:spcPct val="100000"/>
              </a:lnSpc>
              <a:spcBef>
                <a:spcPts val="850"/>
              </a:spcBef>
              <a:buClr>
                <a:srgbClr val="359DD6"/>
              </a:buClr>
              <a:buChar char="•"/>
              <a:tabLst>
                <a:tab pos="241300" algn="l"/>
                <a:tab pos="241935" algn="l"/>
              </a:tabLst>
            </a:pPr>
            <a:r>
              <a:rPr sz="2000" dirty="0">
                <a:latin typeface="Arial MT"/>
                <a:cs typeface="Arial MT"/>
              </a:rPr>
              <a:t>Regulations</a:t>
            </a:r>
          </a:p>
          <a:p>
            <a:pPr marL="241300" indent="-229235">
              <a:lnSpc>
                <a:spcPct val="100000"/>
              </a:lnSpc>
              <a:spcBef>
                <a:spcPts val="760"/>
              </a:spcBef>
              <a:buClr>
                <a:srgbClr val="359DD6"/>
              </a:buClr>
              <a:buChar char="•"/>
              <a:tabLst>
                <a:tab pos="241300" algn="l"/>
                <a:tab pos="241935" algn="l"/>
              </a:tabLst>
            </a:pPr>
            <a:r>
              <a:rPr sz="2000" dirty="0">
                <a:latin typeface="Arial MT"/>
                <a:cs typeface="Arial MT"/>
              </a:rPr>
              <a:t>Liability</a:t>
            </a:r>
          </a:p>
          <a:p>
            <a:pPr marL="698500" lvl="1" indent="-229235">
              <a:lnSpc>
                <a:spcPct val="100000"/>
              </a:lnSpc>
              <a:spcBef>
                <a:spcPts val="295"/>
              </a:spcBef>
              <a:buChar char="•"/>
              <a:tabLst>
                <a:tab pos="698500" algn="l"/>
                <a:tab pos="699135" algn="l"/>
              </a:tabLst>
            </a:pPr>
            <a:r>
              <a:rPr sz="1800" spc="-5" dirty="0">
                <a:latin typeface="Arial MT"/>
                <a:cs typeface="Arial MT"/>
              </a:rPr>
              <a:t>Personal</a:t>
            </a:r>
            <a:r>
              <a:rPr sz="1800" spc="-25" dirty="0">
                <a:latin typeface="Arial MT"/>
                <a:cs typeface="Arial MT"/>
              </a:rPr>
              <a:t> </a:t>
            </a:r>
            <a:r>
              <a:rPr sz="1800" spc="-5" dirty="0">
                <a:latin typeface="Arial MT"/>
                <a:cs typeface="Arial MT"/>
              </a:rPr>
              <a:t>Injury</a:t>
            </a:r>
            <a:endParaRPr sz="1800" dirty="0">
              <a:latin typeface="Arial MT"/>
              <a:cs typeface="Arial MT"/>
            </a:endParaRPr>
          </a:p>
          <a:p>
            <a:pPr marL="698500" lvl="1" indent="-229235">
              <a:lnSpc>
                <a:spcPct val="100000"/>
              </a:lnSpc>
              <a:spcBef>
                <a:spcPts val="290"/>
              </a:spcBef>
              <a:buChar char="•"/>
              <a:tabLst>
                <a:tab pos="698500" algn="l"/>
                <a:tab pos="699135" algn="l"/>
              </a:tabLst>
            </a:pPr>
            <a:r>
              <a:rPr sz="1800" spc="-5" dirty="0">
                <a:latin typeface="Arial MT"/>
                <a:cs typeface="Arial MT"/>
              </a:rPr>
              <a:t>Cybersecurity</a:t>
            </a:r>
            <a:r>
              <a:rPr sz="1800" spc="10"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data</a:t>
            </a:r>
            <a:r>
              <a:rPr sz="1800" spc="-15" dirty="0">
                <a:latin typeface="Arial MT"/>
                <a:cs typeface="Arial MT"/>
              </a:rPr>
              <a:t> </a:t>
            </a:r>
            <a:r>
              <a:rPr sz="1800" spc="-5" dirty="0">
                <a:latin typeface="Arial MT"/>
                <a:cs typeface="Arial MT"/>
              </a:rPr>
              <a:t>breaches</a:t>
            </a:r>
            <a:endParaRPr sz="1800" dirty="0">
              <a:latin typeface="Arial MT"/>
              <a:cs typeface="Arial MT"/>
            </a:endParaRPr>
          </a:p>
          <a:p>
            <a:pPr marL="698500" lvl="1" indent="-229235">
              <a:lnSpc>
                <a:spcPct val="100000"/>
              </a:lnSpc>
              <a:spcBef>
                <a:spcPts val="275"/>
              </a:spcBef>
              <a:buChar char="•"/>
              <a:tabLst>
                <a:tab pos="698500" algn="l"/>
                <a:tab pos="699135" algn="l"/>
              </a:tabLst>
            </a:pPr>
            <a:r>
              <a:rPr sz="1800" spc="-5" dirty="0">
                <a:latin typeface="Arial MT"/>
                <a:cs typeface="Arial MT"/>
              </a:rPr>
              <a:t>Intellectual</a:t>
            </a:r>
            <a:r>
              <a:rPr sz="1800" dirty="0">
                <a:latin typeface="Arial MT"/>
                <a:cs typeface="Arial MT"/>
              </a:rPr>
              <a:t> </a:t>
            </a:r>
            <a:r>
              <a:rPr sz="1800" spc="-5" dirty="0">
                <a:latin typeface="Arial MT"/>
                <a:cs typeface="Arial MT"/>
              </a:rPr>
              <a:t>property</a:t>
            </a:r>
            <a:r>
              <a:rPr sz="1800" spc="5" dirty="0">
                <a:latin typeface="Arial MT"/>
                <a:cs typeface="Arial MT"/>
              </a:rPr>
              <a:t> </a:t>
            </a:r>
            <a:r>
              <a:rPr sz="1800" spc="-10" dirty="0">
                <a:latin typeface="Arial MT"/>
                <a:cs typeface="Arial MT"/>
              </a:rPr>
              <a:t>ownership</a:t>
            </a:r>
            <a:endParaRPr sz="1800" dirty="0">
              <a:latin typeface="Arial MT"/>
              <a:cs typeface="Arial MT"/>
            </a:endParaRPr>
          </a:p>
        </p:txBody>
      </p:sp>
      <p:pic>
        <p:nvPicPr>
          <p:cNvPr id="4" name="Picture 3">
            <a:extLst>
              <a:ext uri="{FF2B5EF4-FFF2-40B4-BE49-F238E27FC236}">
                <a16:creationId xmlns:a16="http://schemas.microsoft.com/office/drawing/2014/main" id="{C863EB21-E862-293D-98C0-F0ABD8D3840F}"/>
              </a:ext>
            </a:extLst>
          </p:cNvPr>
          <p:cNvPicPr>
            <a:picLocks noChangeAspect="1"/>
          </p:cNvPicPr>
          <p:nvPr/>
        </p:nvPicPr>
        <p:blipFill>
          <a:blip r:embed="rId2"/>
          <a:stretch>
            <a:fillRect/>
          </a:stretch>
        </p:blipFill>
        <p:spPr>
          <a:xfrm>
            <a:off x="103131" y="91440"/>
            <a:ext cx="1524213" cy="6573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3275160" y="3590825"/>
              <a:ext cx="8916713" cy="3267170"/>
            </a:xfrm>
            <a:prstGeom prst="rect">
              <a:avLst/>
            </a:prstGeom>
          </p:spPr>
        </p:pic>
        <p:sp>
          <p:nvSpPr>
            <p:cNvPr id="4" name="object 4"/>
            <p:cNvSpPr/>
            <p:nvPr/>
          </p:nvSpPr>
          <p:spPr>
            <a:xfrm>
              <a:off x="2677160" y="1845691"/>
              <a:ext cx="6956425" cy="2235200"/>
            </a:xfrm>
            <a:custGeom>
              <a:avLst/>
              <a:gdLst/>
              <a:ahLst/>
              <a:cxnLst/>
              <a:rect l="l" t="t" r="r" b="b"/>
              <a:pathLst>
                <a:path w="6956425" h="2235200">
                  <a:moveTo>
                    <a:pt x="6956044" y="0"/>
                  </a:moveTo>
                  <a:lnTo>
                    <a:pt x="0" y="0"/>
                  </a:lnTo>
                  <a:lnTo>
                    <a:pt x="0" y="2235199"/>
                  </a:lnTo>
                  <a:lnTo>
                    <a:pt x="6956044" y="2235199"/>
                  </a:lnTo>
                  <a:lnTo>
                    <a:pt x="6956044" y="0"/>
                  </a:lnTo>
                  <a:close/>
                </a:path>
              </a:pathLst>
            </a:custGeom>
            <a:solidFill>
              <a:srgbClr val="FFFFFF">
                <a:alpha val="50195"/>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12192000" cy="6857998"/>
            </a:xfrm>
            <a:prstGeom prst="rect">
              <a:avLst/>
            </a:prstGeom>
          </p:spPr>
        </p:pic>
        <p:sp>
          <p:nvSpPr>
            <p:cNvPr id="6" name="object 6"/>
            <p:cNvSpPr/>
            <p:nvPr/>
          </p:nvSpPr>
          <p:spPr>
            <a:xfrm>
              <a:off x="2617977" y="1836673"/>
              <a:ext cx="6956425" cy="2235200"/>
            </a:xfrm>
            <a:custGeom>
              <a:avLst/>
              <a:gdLst/>
              <a:ahLst/>
              <a:cxnLst/>
              <a:rect l="l" t="t" r="r" b="b"/>
              <a:pathLst>
                <a:path w="6956425" h="2235200">
                  <a:moveTo>
                    <a:pt x="6956044" y="0"/>
                  </a:moveTo>
                  <a:lnTo>
                    <a:pt x="0" y="0"/>
                  </a:lnTo>
                  <a:lnTo>
                    <a:pt x="0" y="2235200"/>
                  </a:lnTo>
                  <a:lnTo>
                    <a:pt x="6956044" y="2235200"/>
                  </a:lnTo>
                  <a:lnTo>
                    <a:pt x="6956044" y="0"/>
                  </a:lnTo>
                  <a:close/>
                </a:path>
              </a:pathLst>
            </a:custGeom>
            <a:solidFill>
              <a:srgbClr val="FFFFFF">
                <a:alpha val="50195"/>
              </a:srgbClr>
            </a:solidFill>
          </p:spPr>
          <p:txBody>
            <a:bodyPr wrap="square" lIns="0" tIns="0" rIns="0" bIns="0" rtlCol="0"/>
            <a:lstStyle/>
            <a:p>
              <a:endParaRPr/>
            </a:p>
          </p:txBody>
        </p:sp>
      </p:grpSp>
      <p:sp>
        <p:nvSpPr>
          <p:cNvPr id="7" name="object 7"/>
          <p:cNvSpPr txBox="1">
            <a:spLocks noGrp="1"/>
          </p:cNvSpPr>
          <p:nvPr>
            <p:ph type="title"/>
          </p:nvPr>
        </p:nvSpPr>
        <p:spPr>
          <a:xfrm>
            <a:off x="2946400" y="2048001"/>
            <a:ext cx="6299200" cy="1812925"/>
          </a:xfrm>
          <a:prstGeom prst="rect">
            <a:avLst/>
          </a:prstGeom>
          <a:solidFill>
            <a:srgbClr val="FFFFFF">
              <a:alpha val="50195"/>
            </a:srgbClr>
          </a:solidFill>
          <a:ln w="12700">
            <a:solidFill>
              <a:srgbClr val="359DD6"/>
            </a:solidFill>
          </a:ln>
        </p:spPr>
        <p:txBody>
          <a:bodyPr vert="horz" wrap="square" lIns="0" tIns="347980" rIns="0" bIns="0" rtlCol="0">
            <a:spAutoFit/>
          </a:bodyPr>
          <a:lstStyle/>
          <a:p>
            <a:pPr marL="1613535" marR="974725" indent="-712470">
              <a:lnSpc>
                <a:spcPct val="100000"/>
              </a:lnSpc>
              <a:spcBef>
                <a:spcPts val="2740"/>
              </a:spcBef>
              <a:tabLst>
                <a:tab pos="2955925" algn="l"/>
                <a:tab pos="4047490" algn="l"/>
              </a:tabLst>
            </a:pPr>
            <a:r>
              <a:rPr spc="290" dirty="0">
                <a:solidFill>
                  <a:srgbClr val="000000"/>
                </a:solidFill>
                <a:latin typeface="Arial"/>
                <a:cs typeface="Arial"/>
              </a:rPr>
              <a:t>F</a:t>
            </a:r>
            <a:r>
              <a:rPr spc="295" dirty="0">
                <a:solidFill>
                  <a:srgbClr val="000000"/>
                </a:solidFill>
                <a:latin typeface="Arial"/>
                <a:cs typeface="Arial"/>
              </a:rPr>
              <a:t>e</a:t>
            </a:r>
            <a:r>
              <a:rPr spc="290" dirty="0">
                <a:solidFill>
                  <a:srgbClr val="000000"/>
                </a:solidFill>
                <a:latin typeface="Arial"/>
                <a:cs typeface="Arial"/>
              </a:rPr>
              <a:t>d</a:t>
            </a:r>
            <a:r>
              <a:rPr spc="295" dirty="0">
                <a:solidFill>
                  <a:srgbClr val="000000"/>
                </a:solidFill>
                <a:latin typeface="Arial"/>
                <a:cs typeface="Arial"/>
              </a:rPr>
              <a:t>era</a:t>
            </a:r>
            <a:r>
              <a:rPr dirty="0">
                <a:solidFill>
                  <a:srgbClr val="000000"/>
                </a:solidFill>
                <a:latin typeface="Arial"/>
                <a:cs typeface="Arial"/>
              </a:rPr>
              <a:t>l	</a:t>
            </a:r>
            <a:r>
              <a:rPr spc="295" dirty="0">
                <a:solidFill>
                  <a:srgbClr val="000000"/>
                </a:solidFill>
                <a:latin typeface="Arial"/>
                <a:cs typeface="Arial"/>
              </a:rPr>
              <a:t>a</a:t>
            </a:r>
            <a:r>
              <a:rPr spc="290" dirty="0">
                <a:solidFill>
                  <a:srgbClr val="000000"/>
                </a:solidFill>
                <a:latin typeface="Arial"/>
                <a:cs typeface="Arial"/>
              </a:rPr>
              <a:t>n</a:t>
            </a:r>
            <a:r>
              <a:rPr dirty="0">
                <a:solidFill>
                  <a:srgbClr val="000000"/>
                </a:solidFill>
                <a:latin typeface="Arial"/>
                <a:cs typeface="Arial"/>
              </a:rPr>
              <a:t>d	</a:t>
            </a:r>
            <a:r>
              <a:rPr spc="295" dirty="0">
                <a:solidFill>
                  <a:srgbClr val="000000"/>
                </a:solidFill>
                <a:latin typeface="Arial"/>
                <a:cs typeface="Arial"/>
              </a:rPr>
              <a:t>Stat</a:t>
            </a:r>
            <a:r>
              <a:rPr dirty="0">
                <a:solidFill>
                  <a:srgbClr val="000000"/>
                </a:solidFill>
                <a:latin typeface="Arial"/>
                <a:cs typeface="Arial"/>
              </a:rPr>
              <a:t>e  </a:t>
            </a:r>
            <a:r>
              <a:rPr spc="265" dirty="0">
                <a:solidFill>
                  <a:srgbClr val="000000"/>
                </a:solidFill>
                <a:latin typeface="Arial"/>
                <a:cs typeface="Arial"/>
              </a:rPr>
              <a:t>Regulations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0" y="904603"/>
            <a:ext cx="8534400" cy="574675"/>
          </a:xfrm>
          <a:prstGeom prst="rect">
            <a:avLst/>
          </a:prstGeom>
        </p:spPr>
        <p:txBody>
          <a:bodyPr vert="horz" wrap="square" lIns="0" tIns="12700" rIns="0" bIns="0" rtlCol="0">
            <a:spAutoFit/>
          </a:bodyPr>
          <a:lstStyle/>
          <a:p>
            <a:pPr marL="12700">
              <a:lnSpc>
                <a:spcPct val="100000"/>
              </a:lnSpc>
              <a:spcBef>
                <a:spcPts val="100"/>
              </a:spcBef>
            </a:pPr>
            <a:r>
              <a:rPr spc="-5" dirty="0"/>
              <a:t>Federal</a:t>
            </a:r>
            <a:r>
              <a:rPr spc="-10" dirty="0"/>
              <a:t> </a:t>
            </a:r>
            <a:r>
              <a:rPr spc="-5" dirty="0"/>
              <a:t>Regulation </a:t>
            </a:r>
            <a:r>
              <a:rPr dirty="0"/>
              <a:t>of</a:t>
            </a:r>
            <a:r>
              <a:rPr spc="-200" dirty="0"/>
              <a:t> </a:t>
            </a:r>
            <a:r>
              <a:rPr spc="-5" dirty="0"/>
              <a:t>Autonomous</a:t>
            </a:r>
            <a:r>
              <a:rPr spc="-85" dirty="0"/>
              <a:t> </a:t>
            </a:r>
            <a:r>
              <a:rPr spc="-45" dirty="0"/>
              <a:t>Vehicles</a:t>
            </a:r>
          </a:p>
        </p:txBody>
      </p:sp>
      <p:sp>
        <p:nvSpPr>
          <p:cNvPr id="3" name="object 3"/>
          <p:cNvSpPr txBox="1"/>
          <p:nvPr/>
        </p:nvSpPr>
        <p:spPr>
          <a:xfrm>
            <a:off x="1447800" y="1663198"/>
            <a:ext cx="9600565" cy="3952240"/>
          </a:xfrm>
          <a:prstGeom prst="rect">
            <a:avLst/>
          </a:prstGeom>
        </p:spPr>
        <p:txBody>
          <a:bodyPr vert="horz" wrap="square" lIns="0" tIns="108585" rIns="0" bIns="0" rtlCol="0">
            <a:spAutoFit/>
          </a:bodyPr>
          <a:lstStyle/>
          <a:p>
            <a:pPr marL="12700">
              <a:lnSpc>
                <a:spcPct val="100000"/>
              </a:lnSpc>
              <a:spcBef>
                <a:spcPts val="855"/>
              </a:spcBef>
            </a:pPr>
            <a:r>
              <a:rPr sz="2000" dirty="0">
                <a:latin typeface="Arial MT"/>
                <a:cs typeface="Arial MT"/>
              </a:rPr>
              <a:t>Federal</a:t>
            </a:r>
            <a:r>
              <a:rPr sz="2000" spc="-40" dirty="0">
                <a:latin typeface="Arial MT"/>
                <a:cs typeface="Arial MT"/>
              </a:rPr>
              <a:t> </a:t>
            </a:r>
            <a:r>
              <a:rPr sz="2000" dirty="0">
                <a:latin typeface="Arial MT"/>
                <a:cs typeface="Arial MT"/>
              </a:rPr>
              <a:t>Motor</a:t>
            </a:r>
            <a:r>
              <a:rPr sz="2000" spc="-30" dirty="0">
                <a:latin typeface="Arial MT"/>
                <a:cs typeface="Arial MT"/>
              </a:rPr>
              <a:t> </a:t>
            </a:r>
            <a:r>
              <a:rPr sz="2000" spc="-15" dirty="0">
                <a:latin typeface="Arial MT"/>
                <a:cs typeface="Arial MT"/>
              </a:rPr>
              <a:t>Vehicle</a:t>
            </a:r>
            <a:r>
              <a:rPr sz="2000" spc="-5" dirty="0">
                <a:latin typeface="Arial MT"/>
                <a:cs typeface="Arial MT"/>
              </a:rPr>
              <a:t> Safety</a:t>
            </a:r>
            <a:r>
              <a:rPr sz="2000" spc="-25" dirty="0">
                <a:latin typeface="Arial MT"/>
                <a:cs typeface="Arial MT"/>
              </a:rPr>
              <a:t> </a:t>
            </a:r>
            <a:r>
              <a:rPr sz="2000" dirty="0">
                <a:latin typeface="Arial MT"/>
                <a:cs typeface="Arial MT"/>
              </a:rPr>
              <a:t>Standards</a:t>
            </a:r>
          </a:p>
          <a:p>
            <a:pPr marL="241300" marR="5080" indent="-229235">
              <a:lnSpc>
                <a:spcPct val="90000"/>
              </a:lnSpc>
              <a:spcBef>
                <a:spcPts val="994"/>
              </a:spcBef>
              <a:buClr>
                <a:srgbClr val="359DD6"/>
              </a:buClr>
              <a:buChar char="•"/>
              <a:tabLst>
                <a:tab pos="241300" algn="l"/>
                <a:tab pos="241935" algn="l"/>
              </a:tabLst>
            </a:pPr>
            <a:r>
              <a:rPr sz="2000" dirty="0">
                <a:latin typeface="Arial MT"/>
                <a:cs typeface="Arial MT"/>
              </a:rPr>
              <a:t>The</a:t>
            </a:r>
            <a:r>
              <a:rPr sz="2000" spc="-10" dirty="0">
                <a:latin typeface="Arial MT"/>
                <a:cs typeface="Arial MT"/>
              </a:rPr>
              <a:t> </a:t>
            </a:r>
            <a:r>
              <a:rPr sz="2000" dirty="0">
                <a:latin typeface="Arial MT"/>
                <a:cs typeface="Arial MT"/>
              </a:rPr>
              <a:t>National</a:t>
            </a:r>
            <a:r>
              <a:rPr sz="2000" spc="10" dirty="0">
                <a:latin typeface="Arial MT"/>
                <a:cs typeface="Arial MT"/>
              </a:rPr>
              <a:t> </a:t>
            </a:r>
            <a:r>
              <a:rPr sz="2000" dirty="0">
                <a:latin typeface="Arial MT"/>
                <a:cs typeface="Arial MT"/>
              </a:rPr>
              <a:t>Highway</a:t>
            </a:r>
            <a:r>
              <a:rPr sz="2000" spc="-50" dirty="0">
                <a:latin typeface="Arial MT"/>
                <a:cs typeface="Arial MT"/>
              </a:rPr>
              <a:t> </a:t>
            </a:r>
            <a:r>
              <a:rPr sz="2000" spc="-20" dirty="0">
                <a:latin typeface="Arial MT"/>
                <a:cs typeface="Arial MT"/>
              </a:rPr>
              <a:t>Traffic </a:t>
            </a:r>
            <a:r>
              <a:rPr sz="2000" dirty="0">
                <a:latin typeface="Arial MT"/>
                <a:cs typeface="Arial MT"/>
              </a:rPr>
              <a:t>Safety</a:t>
            </a:r>
            <a:r>
              <a:rPr sz="2000" spc="-110" dirty="0">
                <a:latin typeface="Arial MT"/>
                <a:cs typeface="Arial MT"/>
              </a:rPr>
              <a:t> </a:t>
            </a:r>
            <a:r>
              <a:rPr sz="2000" dirty="0">
                <a:latin typeface="Arial MT"/>
                <a:cs typeface="Arial MT"/>
              </a:rPr>
              <a:t>Administration</a:t>
            </a:r>
            <a:r>
              <a:rPr sz="2000" spc="-25" dirty="0">
                <a:latin typeface="Arial MT"/>
                <a:cs typeface="Arial MT"/>
              </a:rPr>
              <a:t> </a:t>
            </a:r>
            <a:r>
              <a:rPr sz="2000" dirty="0">
                <a:latin typeface="Arial MT"/>
                <a:cs typeface="Arial MT"/>
              </a:rPr>
              <a:t>(NHTSA)</a:t>
            </a:r>
            <a:r>
              <a:rPr sz="2000" spc="-10" dirty="0">
                <a:latin typeface="Arial MT"/>
                <a:cs typeface="Arial MT"/>
              </a:rPr>
              <a:t> </a:t>
            </a:r>
            <a:r>
              <a:rPr sz="2000" dirty="0">
                <a:latin typeface="Arial MT"/>
                <a:cs typeface="Arial MT"/>
              </a:rPr>
              <a:t>within the</a:t>
            </a:r>
            <a:r>
              <a:rPr sz="2000" spc="-10" dirty="0">
                <a:latin typeface="Arial MT"/>
                <a:cs typeface="Arial MT"/>
              </a:rPr>
              <a:t> </a:t>
            </a:r>
            <a:r>
              <a:rPr sz="2000" dirty="0">
                <a:latin typeface="Arial MT"/>
                <a:cs typeface="Arial MT"/>
              </a:rPr>
              <a:t>Department </a:t>
            </a:r>
            <a:r>
              <a:rPr sz="2000" spc="-540" dirty="0">
                <a:latin typeface="Arial MT"/>
                <a:cs typeface="Arial MT"/>
              </a:rPr>
              <a:t> </a:t>
            </a:r>
            <a:r>
              <a:rPr sz="2000" dirty="0">
                <a:latin typeface="Arial MT"/>
                <a:cs typeface="Arial MT"/>
              </a:rPr>
              <a:t>of </a:t>
            </a:r>
            <a:r>
              <a:rPr sz="2000" spc="-5" dirty="0">
                <a:latin typeface="Arial MT"/>
                <a:cs typeface="Arial MT"/>
              </a:rPr>
              <a:t>Transportation </a:t>
            </a:r>
            <a:r>
              <a:rPr sz="2000" dirty="0">
                <a:latin typeface="Arial MT"/>
                <a:cs typeface="Arial MT"/>
              </a:rPr>
              <a:t>(DOT) specifies minimum safety performance requirements for </a:t>
            </a:r>
            <a:r>
              <a:rPr sz="2000" spc="5" dirty="0">
                <a:latin typeface="Arial MT"/>
                <a:cs typeface="Arial MT"/>
              </a:rPr>
              <a:t> </a:t>
            </a:r>
            <a:r>
              <a:rPr sz="2000" dirty="0">
                <a:latin typeface="Arial MT"/>
                <a:cs typeface="Arial MT"/>
              </a:rPr>
              <a:t>motor vehicles and equipment. Automakers must certify compliance before selling </a:t>
            </a:r>
            <a:r>
              <a:rPr sz="2000" spc="5" dirty="0">
                <a:latin typeface="Arial MT"/>
                <a:cs typeface="Arial MT"/>
              </a:rPr>
              <a:t> </a:t>
            </a:r>
            <a:r>
              <a:rPr sz="2000" dirty="0">
                <a:latin typeface="Arial MT"/>
                <a:cs typeface="Arial MT"/>
              </a:rPr>
              <a:t>vehicles.</a:t>
            </a:r>
          </a:p>
          <a:p>
            <a:pPr marL="241300" marR="21590" indent="-229235">
              <a:lnSpc>
                <a:spcPct val="90000"/>
              </a:lnSpc>
              <a:spcBef>
                <a:spcPts val="1010"/>
              </a:spcBef>
              <a:buClr>
                <a:srgbClr val="359DD6"/>
              </a:buClr>
              <a:buChar char="•"/>
              <a:tabLst>
                <a:tab pos="241300" algn="l"/>
                <a:tab pos="241935" algn="l"/>
              </a:tabLst>
            </a:pPr>
            <a:r>
              <a:rPr sz="2000" dirty="0">
                <a:latin typeface="Arial MT"/>
                <a:cs typeface="Arial MT"/>
              </a:rPr>
              <a:t>Fully autonomous</a:t>
            </a:r>
            <a:r>
              <a:rPr sz="2000" spc="-40" dirty="0">
                <a:latin typeface="Arial MT"/>
                <a:cs typeface="Arial MT"/>
              </a:rPr>
              <a:t> </a:t>
            </a:r>
            <a:r>
              <a:rPr sz="2000" dirty="0">
                <a:latin typeface="Arial MT"/>
                <a:cs typeface="Arial MT"/>
              </a:rPr>
              <a:t>vehicles</a:t>
            </a:r>
            <a:r>
              <a:rPr sz="2000" spc="-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some</a:t>
            </a:r>
            <a:r>
              <a:rPr sz="2000" spc="-25" dirty="0">
                <a:latin typeface="Arial MT"/>
                <a:cs typeface="Arial MT"/>
              </a:rPr>
              <a:t> </a:t>
            </a:r>
            <a:r>
              <a:rPr sz="2000" dirty="0">
                <a:latin typeface="Arial MT"/>
                <a:cs typeface="Arial MT"/>
              </a:rPr>
              <a:t>highly</a:t>
            </a:r>
            <a:r>
              <a:rPr sz="2000" spc="-5" dirty="0">
                <a:latin typeface="Arial MT"/>
                <a:cs typeface="Arial MT"/>
              </a:rPr>
              <a:t> </a:t>
            </a:r>
            <a:r>
              <a:rPr sz="2000" dirty="0">
                <a:latin typeface="Arial MT"/>
                <a:cs typeface="Arial MT"/>
              </a:rPr>
              <a:t>autonomous</a:t>
            </a:r>
            <a:r>
              <a:rPr sz="2000" spc="-30" dirty="0">
                <a:latin typeface="Arial MT"/>
                <a:cs typeface="Arial MT"/>
              </a:rPr>
              <a:t> </a:t>
            </a:r>
            <a:r>
              <a:rPr sz="2000" dirty="0">
                <a:latin typeface="Arial MT"/>
                <a:cs typeface="Arial MT"/>
              </a:rPr>
              <a:t>vehicles)</a:t>
            </a:r>
            <a:r>
              <a:rPr sz="2000" spc="-20" dirty="0">
                <a:latin typeface="Arial MT"/>
                <a:cs typeface="Arial MT"/>
              </a:rPr>
              <a:t> </a:t>
            </a:r>
            <a:r>
              <a:rPr sz="2000" dirty="0">
                <a:latin typeface="Arial MT"/>
                <a:cs typeface="Arial MT"/>
              </a:rPr>
              <a:t>would</a:t>
            </a:r>
            <a:r>
              <a:rPr sz="2000" spc="-15" dirty="0">
                <a:latin typeface="Arial MT"/>
                <a:cs typeface="Arial MT"/>
              </a:rPr>
              <a:t> </a:t>
            </a:r>
            <a:r>
              <a:rPr sz="2000" dirty="0">
                <a:latin typeface="Arial MT"/>
                <a:cs typeface="Arial MT"/>
              </a:rPr>
              <a:t>not</a:t>
            </a:r>
            <a:r>
              <a:rPr sz="2000" spc="-15" dirty="0">
                <a:latin typeface="Arial MT"/>
                <a:cs typeface="Arial MT"/>
              </a:rPr>
              <a:t> </a:t>
            </a:r>
            <a:r>
              <a:rPr sz="2000" dirty="0">
                <a:latin typeface="Arial MT"/>
                <a:cs typeface="Arial MT"/>
              </a:rPr>
              <a:t>meet </a:t>
            </a:r>
            <a:r>
              <a:rPr sz="2000" spc="-540" dirty="0">
                <a:latin typeface="Arial MT"/>
                <a:cs typeface="Arial MT"/>
              </a:rPr>
              <a:t> </a:t>
            </a:r>
            <a:r>
              <a:rPr sz="2000" dirty="0">
                <a:latin typeface="Arial MT"/>
                <a:cs typeface="Arial MT"/>
              </a:rPr>
              <a:t>current Federal Motor </a:t>
            </a:r>
            <a:r>
              <a:rPr sz="2000" spc="-15" dirty="0">
                <a:latin typeface="Arial MT"/>
                <a:cs typeface="Arial MT"/>
              </a:rPr>
              <a:t>Vehicle </a:t>
            </a:r>
            <a:r>
              <a:rPr sz="2000" dirty="0">
                <a:latin typeface="Arial MT"/>
                <a:cs typeface="Arial MT"/>
              </a:rPr>
              <a:t>Safety Standards (FMVSS) (i.e., if manufacturers </a:t>
            </a:r>
            <a:r>
              <a:rPr sz="2000" spc="5" dirty="0">
                <a:latin typeface="Arial MT"/>
                <a:cs typeface="Arial MT"/>
              </a:rPr>
              <a:t> </a:t>
            </a:r>
            <a:r>
              <a:rPr sz="2000" dirty="0">
                <a:latin typeface="Arial MT"/>
                <a:cs typeface="Arial MT"/>
              </a:rPr>
              <a:t>seek to design vehicles without mirrors, bumpers, braking pedals, and other </a:t>
            </a:r>
            <a:r>
              <a:rPr sz="2000" spc="5" dirty="0">
                <a:latin typeface="Arial MT"/>
                <a:cs typeface="Arial MT"/>
              </a:rPr>
              <a:t> </a:t>
            </a:r>
            <a:r>
              <a:rPr sz="2000" dirty="0">
                <a:latin typeface="Arial MT"/>
                <a:cs typeface="Arial MT"/>
              </a:rPr>
              <a:t>featured</a:t>
            </a:r>
            <a:r>
              <a:rPr sz="2000" spc="-45" dirty="0">
                <a:latin typeface="Arial MT"/>
                <a:cs typeface="Arial MT"/>
              </a:rPr>
              <a:t> </a:t>
            </a:r>
            <a:r>
              <a:rPr sz="2000" dirty="0">
                <a:latin typeface="Arial MT"/>
                <a:cs typeface="Arial MT"/>
              </a:rPr>
              <a:t>required</a:t>
            </a:r>
            <a:r>
              <a:rPr sz="2000" spc="-25" dirty="0">
                <a:latin typeface="Arial MT"/>
                <a:cs typeface="Arial MT"/>
              </a:rPr>
              <a:t> </a:t>
            </a:r>
            <a:r>
              <a:rPr sz="2000" dirty="0">
                <a:latin typeface="Arial MT"/>
                <a:cs typeface="Arial MT"/>
              </a:rPr>
              <a:t>by</a:t>
            </a:r>
            <a:r>
              <a:rPr sz="2000" spc="-25" dirty="0">
                <a:latin typeface="Arial MT"/>
                <a:cs typeface="Arial MT"/>
              </a:rPr>
              <a:t> </a:t>
            </a:r>
            <a:r>
              <a:rPr sz="2000" dirty="0">
                <a:latin typeface="Arial MT"/>
                <a:cs typeface="Arial MT"/>
              </a:rPr>
              <a:t>the</a:t>
            </a:r>
            <a:r>
              <a:rPr sz="2000" spc="5" dirty="0">
                <a:latin typeface="Arial MT"/>
                <a:cs typeface="Arial MT"/>
              </a:rPr>
              <a:t> </a:t>
            </a:r>
            <a:r>
              <a:rPr sz="2000" spc="-5" dirty="0">
                <a:latin typeface="Arial MT"/>
                <a:cs typeface="Arial MT"/>
              </a:rPr>
              <a:t>FMVSS).</a:t>
            </a:r>
            <a:endParaRPr sz="2000" dirty="0">
              <a:latin typeface="Arial MT"/>
              <a:cs typeface="Arial MT"/>
            </a:endParaRPr>
          </a:p>
          <a:p>
            <a:pPr marL="241300" indent="-229235">
              <a:lnSpc>
                <a:spcPct val="100000"/>
              </a:lnSpc>
              <a:spcBef>
                <a:spcPts val="755"/>
              </a:spcBef>
              <a:buClr>
                <a:srgbClr val="359DD6"/>
              </a:buClr>
              <a:buChar char="•"/>
              <a:tabLst>
                <a:tab pos="241300" algn="l"/>
                <a:tab pos="241935" algn="l"/>
              </a:tabLst>
            </a:pPr>
            <a:r>
              <a:rPr sz="2000" dirty="0">
                <a:latin typeface="Arial MT"/>
                <a:cs typeface="Arial MT"/>
              </a:rPr>
              <a:t>NHTSA</a:t>
            </a:r>
            <a:r>
              <a:rPr sz="2000" spc="-114" dirty="0">
                <a:latin typeface="Arial MT"/>
                <a:cs typeface="Arial MT"/>
              </a:rPr>
              <a:t> </a:t>
            </a:r>
            <a:r>
              <a:rPr sz="2000" dirty="0">
                <a:latin typeface="Arial MT"/>
                <a:cs typeface="Arial MT"/>
              </a:rPr>
              <a:t>can</a:t>
            </a:r>
            <a:r>
              <a:rPr sz="2000" spc="-15" dirty="0">
                <a:latin typeface="Arial MT"/>
                <a:cs typeface="Arial MT"/>
              </a:rPr>
              <a:t> </a:t>
            </a:r>
            <a:r>
              <a:rPr sz="2000" dirty="0">
                <a:latin typeface="Arial MT"/>
                <a:cs typeface="Arial MT"/>
              </a:rPr>
              <a:t>approve</a:t>
            </a:r>
            <a:r>
              <a:rPr sz="2000" spc="-4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limited number</a:t>
            </a:r>
            <a:r>
              <a:rPr sz="2000" spc="-25"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exemptions</a:t>
            </a:r>
            <a:r>
              <a:rPr sz="2000" spc="-25" dirty="0">
                <a:latin typeface="Arial MT"/>
                <a:cs typeface="Arial MT"/>
              </a:rPr>
              <a:t> </a:t>
            </a:r>
            <a:r>
              <a:rPr sz="2000" dirty="0">
                <a:latin typeface="Arial MT"/>
                <a:cs typeface="Arial MT"/>
              </a:rPr>
              <a:t>from</a:t>
            </a:r>
            <a:r>
              <a:rPr sz="2000" spc="-2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FMVSSs.</a:t>
            </a:r>
          </a:p>
          <a:p>
            <a:pPr marL="241300" marR="533400" indent="-229235">
              <a:lnSpc>
                <a:spcPts val="2160"/>
              </a:lnSpc>
              <a:spcBef>
                <a:spcPts val="1030"/>
              </a:spcBef>
              <a:buClr>
                <a:srgbClr val="359DD6"/>
              </a:buClr>
              <a:buChar char="•"/>
              <a:tabLst>
                <a:tab pos="241300" algn="l"/>
                <a:tab pos="241935" algn="l"/>
              </a:tabLst>
            </a:pPr>
            <a:r>
              <a:rPr sz="2000" dirty="0">
                <a:latin typeface="Arial MT"/>
                <a:cs typeface="Arial MT"/>
              </a:rPr>
              <a:t>NHTSA</a:t>
            </a:r>
            <a:r>
              <a:rPr sz="2000" spc="-114" dirty="0">
                <a:latin typeface="Arial MT"/>
                <a:cs typeface="Arial MT"/>
              </a:rPr>
              <a:t> </a:t>
            </a:r>
            <a:r>
              <a:rPr sz="2000" dirty="0">
                <a:latin typeface="Arial MT"/>
                <a:cs typeface="Arial MT"/>
              </a:rPr>
              <a:t>also</a:t>
            </a:r>
            <a:r>
              <a:rPr sz="2000" spc="-10" dirty="0">
                <a:latin typeface="Arial MT"/>
                <a:cs typeface="Arial MT"/>
              </a:rPr>
              <a:t> </a:t>
            </a:r>
            <a:r>
              <a:rPr sz="2000" dirty="0">
                <a:latin typeface="Arial MT"/>
                <a:cs typeface="Arial MT"/>
              </a:rPr>
              <a:t>can</a:t>
            </a:r>
            <a:r>
              <a:rPr sz="2000" spc="-15" dirty="0">
                <a:latin typeface="Arial MT"/>
                <a:cs typeface="Arial MT"/>
              </a:rPr>
              <a:t> </a:t>
            </a:r>
            <a:r>
              <a:rPr sz="2000" dirty="0">
                <a:latin typeface="Arial MT"/>
                <a:cs typeface="Arial MT"/>
              </a:rPr>
              <a:t>approve</a:t>
            </a:r>
            <a:r>
              <a:rPr sz="2000" spc="-30" dirty="0">
                <a:latin typeface="Arial MT"/>
                <a:cs typeface="Arial MT"/>
              </a:rPr>
              <a:t> </a:t>
            </a:r>
            <a:r>
              <a:rPr sz="2000" dirty="0">
                <a:latin typeface="Arial MT"/>
                <a:cs typeface="Arial MT"/>
              </a:rPr>
              <a:t>importation</a:t>
            </a:r>
            <a:r>
              <a:rPr sz="2000" spc="-2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autonomous</a:t>
            </a:r>
            <a:r>
              <a:rPr sz="2000" spc="-30" dirty="0">
                <a:latin typeface="Arial MT"/>
                <a:cs typeface="Arial MT"/>
              </a:rPr>
              <a:t> </a:t>
            </a:r>
            <a:r>
              <a:rPr sz="2000" dirty="0">
                <a:latin typeface="Arial MT"/>
                <a:cs typeface="Arial MT"/>
              </a:rPr>
              <a:t>vehicles</a:t>
            </a:r>
            <a:r>
              <a:rPr sz="2000" spc="-10" dirty="0">
                <a:latin typeface="Arial MT"/>
                <a:cs typeface="Arial MT"/>
              </a:rPr>
              <a:t> </a:t>
            </a:r>
            <a:r>
              <a:rPr sz="2000" dirty="0">
                <a:latin typeface="Arial MT"/>
                <a:cs typeface="Arial MT"/>
              </a:rPr>
              <a:t>that</a:t>
            </a:r>
            <a:r>
              <a:rPr sz="2000" spc="-30" dirty="0">
                <a:latin typeface="Arial MT"/>
                <a:cs typeface="Arial MT"/>
              </a:rPr>
              <a:t> </a:t>
            </a:r>
            <a:r>
              <a:rPr sz="2000" dirty="0">
                <a:latin typeface="Arial MT"/>
                <a:cs typeface="Arial MT"/>
              </a:rPr>
              <a:t>do not</a:t>
            </a:r>
            <a:r>
              <a:rPr sz="2000" spc="-15" dirty="0">
                <a:latin typeface="Arial MT"/>
                <a:cs typeface="Arial MT"/>
              </a:rPr>
              <a:t> </a:t>
            </a:r>
            <a:r>
              <a:rPr sz="2000" dirty="0">
                <a:latin typeface="Arial MT"/>
                <a:cs typeface="Arial MT"/>
              </a:rPr>
              <a:t>meet </a:t>
            </a:r>
            <a:r>
              <a:rPr sz="2000" spc="-540" dirty="0">
                <a:latin typeface="Arial MT"/>
                <a:cs typeface="Arial MT"/>
              </a:rPr>
              <a:t> </a:t>
            </a:r>
            <a:r>
              <a:rPr sz="2000" dirty="0">
                <a:latin typeface="Arial MT"/>
                <a:cs typeface="Arial MT"/>
              </a:rPr>
              <a:t>FMVSSs</a:t>
            </a:r>
            <a:r>
              <a:rPr sz="2000" spc="-15"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testing,</a:t>
            </a:r>
            <a:r>
              <a:rPr sz="2000" spc="-35" dirty="0">
                <a:latin typeface="Arial MT"/>
                <a:cs typeface="Arial MT"/>
              </a:rPr>
              <a:t> </a:t>
            </a:r>
            <a:r>
              <a:rPr sz="2000" dirty="0">
                <a:latin typeface="Arial MT"/>
                <a:cs typeface="Arial MT"/>
              </a:rPr>
              <a:t>subject</a:t>
            </a:r>
            <a:r>
              <a:rPr sz="2000" spc="-35"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conditions.</a:t>
            </a:r>
          </a:p>
        </p:txBody>
      </p:sp>
      <p:pic>
        <p:nvPicPr>
          <p:cNvPr id="4" name="Picture 3">
            <a:extLst>
              <a:ext uri="{FF2B5EF4-FFF2-40B4-BE49-F238E27FC236}">
                <a16:creationId xmlns:a16="http://schemas.microsoft.com/office/drawing/2014/main" id="{186EF71A-DFA7-476D-8B3C-A48EC960FFBB}"/>
              </a:ext>
            </a:extLst>
          </p:cNvPr>
          <p:cNvPicPr>
            <a:picLocks noChangeAspect="1"/>
          </p:cNvPicPr>
          <p:nvPr/>
        </p:nvPicPr>
        <p:blipFill>
          <a:blip r:embed="rId2"/>
          <a:stretch>
            <a:fillRect/>
          </a:stretch>
        </p:blipFill>
        <p:spPr>
          <a:xfrm>
            <a:off x="103131" y="91440"/>
            <a:ext cx="1524213" cy="6573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397" y="1043940"/>
            <a:ext cx="8534400" cy="574675"/>
          </a:xfrm>
          <a:prstGeom prst="rect">
            <a:avLst/>
          </a:prstGeom>
        </p:spPr>
        <p:txBody>
          <a:bodyPr vert="horz" wrap="square" lIns="0" tIns="12700" rIns="0" bIns="0" rtlCol="0">
            <a:spAutoFit/>
          </a:bodyPr>
          <a:lstStyle/>
          <a:p>
            <a:pPr marL="12700">
              <a:lnSpc>
                <a:spcPct val="100000"/>
              </a:lnSpc>
              <a:spcBef>
                <a:spcPts val="100"/>
              </a:spcBef>
            </a:pPr>
            <a:r>
              <a:rPr spc="-5" dirty="0"/>
              <a:t>Federal</a:t>
            </a:r>
            <a:r>
              <a:rPr spc="-10" dirty="0"/>
              <a:t> </a:t>
            </a:r>
            <a:r>
              <a:rPr spc="-5" dirty="0"/>
              <a:t>Regulation </a:t>
            </a:r>
            <a:r>
              <a:rPr dirty="0"/>
              <a:t>of</a:t>
            </a:r>
            <a:r>
              <a:rPr spc="-200" dirty="0"/>
              <a:t> </a:t>
            </a:r>
            <a:r>
              <a:rPr spc="-5" dirty="0"/>
              <a:t>Autonomous</a:t>
            </a:r>
            <a:r>
              <a:rPr spc="-85" dirty="0"/>
              <a:t> </a:t>
            </a:r>
            <a:r>
              <a:rPr spc="-45" dirty="0"/>
              <a:t>Vehicles</a:t>
            </a:r>
          </a:p>
        </p:txBody>
      </p:sp>
      <p:sp>
        <p:nvSpPr>
          <p:cNvPr id="3" name="object 3"/>
          <p:cNvSpPr txBox="1"/>
          <p:nvPr/>
        </p:nvSpPr>
        <p:spPr>
          <a:xfrm>
            <a:off x="1647397" y="2057400"/>
            <a:ext cx="9391650" cy="3604260"/>
          </a:xfrm>
          <a:prstGeom prst="rect">
            <a:avLst/>
          </a:prstGeom>
        </p:spPr>
        <p:txBody>
          <a:bodyPr vert="horz" wrap="square" lIns="0" tIns="43180" rIns="0" bIns="0" rtlCol="0">
            <a:spAutoFit/>
          </a:bodyPr>
          <a:lstStyle/>
          <a:p>
            <a:pPr marL="355600" marR="42545" indent="-343535" algn="just">
              <a:lnSpc>
                <a:spcPct val="90100"/>
              </a:lnSpc>
              <a:spcBef>
                <a:spcPts val="340"/>
              </a:spcBef>
              <a:buClr>
                <a:srgbClr val="359DD6"/>
              </a:buClr>
              <a:buChar char="•"/>
              <a:tabLst>
                <a:tab pos="356235" algn="l"/>
              </a:tabLst>
            </a:pPr>
            <a:r>
              <a:rPr sz="2000" dirty="0">
                <a:latin typeface="Arial MT"/>
                <a:cs typeface="Arial MT"/>
              </a:rPr>
              <a:t>DOT released new guidance on autonomous vehicles in September 2017, </a:t>
            </a:r>
            <a:r>
              <a:rPr sz="2000" spc="-5" dirty="0">
                <a:latin typeface="Arial MT"/>
                <a:cs typeface="Arial MT"/>
              </a:rPr>
              <a:t>titled </a:t>
            </a:r>
            <a:r>
              <a:rPr sz="2000" spc="-545" dirty="0">
                <a:latin typeface="Arial MT"/>
                <a:cs typeface="Arial MT"/>
              </a:rPr>
              <a:t> </a:t>
            </a:r>
            <a:r>
              <a:rPr sz="2000" dirty="0">
                <a:latin typeface="Arial MT"/>
                <a:cs typeface="Arial MT"/>
              </a:rPr>
              <a:t>“Automated</a:t>
            </a:r>
            <a:r>
              <a:rPr sz="2000" spc="-40" dirty="0">
                <a:latin typeface="Arial MT"/>
                <a:cs typeface="Arial MT"/>
              </a:rPr>
              <a:t> </a:t>
            </a:r>
            <a:r>
              <a:rPr sz="2000" dirty="0">
                <a:latin typeface="Arial MT"/>
                <a:cs typeface="Arial MT"/>
              </a:rPr>
              <a:t>Driving</a:t>
            </a:r>
            <a:r>
              <a:rPr sz="2000" spc="5" dirty="0">
                <a:latin typeface="Arial MT"/>
                <a:cs typeface="Arial MT"/>
              </a:rPr>
              <a:t> </a:t>
            </a:r>
            <a:r>
              <a:rPr sz="2000" dirty="0">
                <a:latin typeface="Arial MT"/>
                <a:cs typeface="Arial MT"/>
              </a:rPr>
              <a:t>Systems</a:t>
            </a:r>
            <a:r>
              <a:rPr sz="2000" spc="-25" dirty="0">
                <a:latin typeface="Arial MT"/>
                <a:cs typeface="Arial MT"/>
              </a:rPr>
              <a:t> </a:t>
            </a:r>
            <a:r>
              <a:rPr sz="2000" dirty="0">
                <a:latin typeface="Arial MT"/>
                <a:cs typeface="Arial MT"/>
              </a:rPr>
              <a:t>(ADS)</a:t>
            </a:r>
            <a:r>
              <a:rPr sz="2000" spc="-10" dirty="0">
                <a:latin typeface="Arial MT"/>
                <a:cs typeface="Arial MT"/>
              </a:rPr>
              <a:t> </a:t>
            </a:r>
            <a:r>
              <a:rPr sz="2000" spc="-5" dirty="0">
                <a:latin typeface="Arial MT"/>
                <a:cs typeface="Arial MT"/>
              </a:rPr>
              <a:t>2.0:</a:t>
            </a:r>
            <a:r>
              <a:rPr sz="2000" spc="-130" dirty="0">
                <a:latin typeface="Arial MT"/>
                <a:cs typeface="Arial MT"/>
              </a:rPr>
              <a:t> </a:t>
            </a:r>
            <a:r>
              <a:rPr sz="2000" dirty="0">
                <a:latin typeface="Arial MT"/>
                <a:cs typeface="Arial MT"/>
              </a:rPr>
              <a:t>A</a:t>
            </a:r>
            <a:r>
              <a:rPr sz="2000" spc="-114" dirty="0">
                <a:latin typeface="Arial MT"/>
                <a:cs typeface="Arial MT"/>
              </a:rPr>
              <a:t> </a:t>
            </a:r>
            <a:r>
              <a:rPr sz="2000" spc="-10" dirty="0">
                <a:latin typeface="Arial MT"/>
                <a:cs typeface="Arial MT"/>
              </a:rPr>
              <a:t>Vision</a:t>
            </a:r>
            <a:r>
              <a:rPr sz="2000" spc="10" dirty="0">
                <a:latin typeface="Arial MT"/>
                <a:cs typeface="Arial MT"/>
              </a:rPr>
              <a:t> </a:t>
            </a:r>
            <a:r>
              <a:rPr sz="2000" spc="-5" dirty="0">
                <a:latin typeface="Arial MT"/>
                <a:cs typeface="Arial MT"/>
              </a:rPr>
              <a:t>for</a:t>
            </a:r>
            <a:r>
              <a:rPr sz="2000" spc="-10" dirty="0">
                <a:latin typeface="Arial MT"/>
                <a:cs typeface="Arial MT"/>
              </a:rPr>
              <a:t> </a:t>
            </a:r>
            <a:r>
              <a:rPr sz="2000" dirty="0">
                <a:latin typeface="Arial MT"/>
                <a:cs typeface="Arial MT"/>
              </a:rPr>
              <a:t>Safety”.</a:t>
            </a:r>
            <a:r>
              <a:rPr sz="2000" spc="-35" dirty="0">
                <a:latin typeface="Arial MT"/>
                <a:cs typeface="Arial MT"/>
              </a:rPr>
              <a:t> </a:t>
            </a:r>
            <a:r>
              <a:rPr sz="2000" dirty="0">
                <a:latin typeface="Arial MT"/>
                <a:cs typeface="Arial MT"/>
              </a:rPr>
              <a:t>Replaces</a:t>
            </a:r>
            <a:r>
              <a:rPr sz="2000" spc="-20" dirty="0">
                <a:latin typeface="Arial MT"/>
                <a:cs typeface="Arial MT"/>
              </a:rPr>
              <a:t> </a:t>
            </a:r>
            <a:r>
              <a:rPr sz="2000" spc="-5" dirty="0">
                <a:latin typeface="Arial MT"/>
                <a:cs typeface="Arial MT"/>
              </a:rPr>
              <a:t>guidance </a:t>
            </a:r>
            <a:r>
              <a:rPr sz="2000" spc="-545" dirty="0">
                <a:latin typeface="Arial MT"/>
                <a:cs typeface="Arial MT"/>
              </a:rPr>
              <a:t> </a:t>
            </a:r>
            <a:r>
              <a:rPr sz="2000" dirty="0">
                <a:latin typeface="Arial MT"/>
                <a:cs typeface="Arial MT"/>
              </a:rPr>
              <a:t>issued</a:t>
            </a:r>
            <a:r>
              <a:rPr sz="2000" spc="-35"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2016</a:t>
            </a:r>
            <a:r>
              <a:rPr sz="2000" spc="-15" dirty="0">
                <a:latin typeface="Arial MT"/>
                <a:cs typeface="Arial MT"/>
              </a:rPr>
              <a:t> </a:t>
            </a:r>
            <a:r>
              <a:rPr sz="2000" dirty="0">
                <a:latin typeface="Arial MT"/>
                <a:cs typeface="Arial MT"/>
              </a:rPr>
              <a:t>by</a:t>
            </a:r>
            <a:r>
              <a:rPr sz="2000" spc="-5" dirty="0">
                <a:latin typeface="Arial MT"/>
                <a:cs typeface="Arial MT"/>
              </a:rPr>
              <a:t> </a:t>
            </a:r>
            <a:r>
              <a:rPr sz="2000" dirty="0">
                <a:latin typeface="Arial MT"/>
                <a:cs typeface="Arial MT"/>
              </a:rPr>
              <a:t>Obama</a:t>
            </a:r>
            <a:r>
              <a:rPr sz="2000" spc="-45" dirty="0">
                <a:latin typeface="Arial MT"/>
                <a:cs typeface="Arial MT"/>
              </a:rPr>
              <a:t> </a:t>
            </a:r>
            <a:r>
              <a:rPr sz="2000" spc="-50" dirty="0">
                <a:latin typeface="Arial MT"/>
                <a:cs typeface="Arial MT"/>
              </a:rPr>
              <a:t>DOT.</a:t>
            </a:r>
            <a:endParaRPr sz="2000" dirty="0">
              <a:latin typeface="Arial MT"/>
              <a:cs typeface="Arial MT"/>
            </a:endParaRPr>
          </a:p>
          <a:p>
            <a:pPr marL="355600" marR="5080" indent="-343535">
              <a:lnSpc>
                <a:spcPct val="90000"/>
              </a:lnSpc>
              <a:spcBef>
                <a:spcPts val="994"/>
              </a:spcBef>
              <a:buClr>
                <a:srgbClr val="359DD6"/>
              </a:buClr>
              <a:buChar char="•"/>
              <a:tabLst>
                <a:tab pos="355600" algn="l"/>
                <a:tab pos="356235" algn="l"/>
              </a:tabLst>
            </a:pPr>
            <a:r>
              <a:rPr sz="2000" dirty="0">
                <a:latin typeface="Arial MT"/>
                <a:cs typeface="Arial MT"/>
              </a:rPr>
              <a:t>Guidance</a:t>
            </a:r>
            <a:r>
              <a:rPr sz="2000" spc="-40" dirty="0">
                <a:latin typeface="Arial MT"/>
                <a:cs typeface="Arial MT"/>
              </a:rPr>
              <a:t> </a:t>
            </a:r>
            <a:r>
              <a:rPr sz="2000" dirty="0">
                <a:latin typeface="Arial MT"/>
                <a:cs typeface="Arial MT"/>
              </a:rPr>
              <a:t>identifies</a:t>
            </a:r>
            <a:r>
              <a:rPr sz="2000" spc="10" dirty="0">
                <a:latin typeface="Arial MT"/>
                <a:cs typeface="Arial MT"/>
              </a:rPr>
              <a:t> </a:t>
            </a:r>
            <a:r>
              <a:rPr sz="2000" dirty="0">
                <a:latin typeface="Arial MT"/>
                <a:cs typeface="Arial MT"/>
              </a:rPr>
              <a:t>12</a:t>
            </a:r>
            <a:r>
              <a:rPr sz="2000" spc="-20" dirty="0">
                <a:latin typeface="Arial MT"/>
                <a:cs typeface="Arial MT"/>
              </a:rPr>
              <a:t> </a:t>
            </a:r>
            <a:r>
              <a:rPr sz="2000" dirty="0">
                <a:latin typeface="Arial MT"/>
                <a:cs typeface="Arial MT"/>
              </a:rPr>
              <a:t>safety</a:t>
            </a:r>
            <a:r>
              <a:rPr sz="2000" spc="-30" dirty="0">
                <a:latin typeface="Arial MT"/>
                <a:cs typeface="Arial MT"/>
              </a:rPr>
              <a:t> </a:t>
            </a:r>
            <a:r>
              <a:rPr sz="2000" dirty="0">
                <a:latin typeface="Arial MT"/>
                <a:cs typeface="Arial MT"/>
              </a:rPr>
              <a:t>elements:</a:t>
            </a:r>
            <a:r>
              <a:rPr sz="2000" spc="-35" dirty="0">
                <a:latin typeface="Arial MT"/>
                <a:cs typeface="Arial MT"/>
              </a:rPr>
              <a:t> </a:t>
            </a:r>
            <a:r>
              <a:rPr sz="2000" dirty="0">
                <a:latin typeface="Arial MT"/>
                <a:cs typeface="Arial MT"/>
              </a:rPr>
              <a:t>(1)</a:t>
            </a:r>
            <a:r>
              <a:rPr sz="2000" spc="-20" dirty="0">
                <a:latin typeface="Arial MT"/>
                <a:cs typeface="Arial MT"/>
              </a:rPr>
              <a:t> </a:t>
            </a:r>
            <a:r>
              <a:rPr sz="2000" dirty="0">
                <a:latin typeface="Arial MT"/>
                <a:cs typeface="Arial MT"/>
              </a:rPr>
              <a:t>system</a:t>
            </a:r>
            <a:r>
              <a:rPr sz="2000" spc="-25" dirty="0">
                <a:latin typeface="Arial MT"/>
                <a:cs typeface="Arial MT"/>
              </a:rPr>
              <a:t> </a:t>
            </a:r>
            <a:r>
              <a:rPr sz="2000" dirty="0">
                <a:latin typeface="Arial MT"/>
                <a:cs typeface="Arial MT"/>
              </a:rPr>
              <a:t>safety;</a:t>
            </a:r>
            <a:r>
              <a:rPr sz="2000" spc="-40" dirty="0">
                <a:latin typeface="Arial MT"/>
                <a:cs typeface="Arial MT"/>
              </a:rPr>
              <a:t> </a:t>
            </a:r>
            <a:r>
              <a:rPr sz="2000" dirty="0">
                <a:latin typeface="Arial MT"/>
                <a:cs typeface="Arial MT"/>
              </a:rPr>
              <a:t>(2)</a:t>
            </a:r>
            <a:r>
              <a:rPr sz="2000" spc="-25" dirty="0">
                <a:latin typeface="Arial MT"/>
                <a:cs typeface="Arial MT"/>
              </a:rPr>
              <a:t> </a:t>
            </a:r>
            <a:r>
              <a:rPr sz="2000" dirty="0">
                <a:latin typeface="Arial MT"/>
                <a:cs typeface="Arial MT"/>
              </a:rPr>
              <a:t>operational</a:t>
            </a:r>
            <a:r>
              <a:rPr sz="2000" spc="-25" dirty="0">
                <a:latin typeface="Arial MT"/>
                <a:cs typeface="Arial MT"/>
              </a:rPr>
              <a:t> </a:t>
            </a:r>
            <a:r>
              <a:rPr sz="2000" dirty="0">
                <a:latin typeface="Arial MT"/>
                <a:cs typeface="Arial MT"/>
              </a:rPr>
              <a:t>design </a:t>
            </a:r>
            <a:r>
              <a:rPr sz="2000" spc="-540" dirty="0">
                <a:latin typeface="Arial MT"/>
                <a:cs typeface="Arial MT"/>
              </a:rPr>
              <a:t> </a:t>
            </a:r>
            <a:r>
              <a:rPr sz="2000" dirty="0">
                <a:latin typeface="Arial MT"/>
                <a:cs typeface="Arial MT"/>
              </a:rPr>
              <a:t>domain; (3) object and event detection and response; (4) fallback (minimal risk </a:t>
            </a:r>
            <a:r>
              <a:rPr sz="2000" spc="5" dirty="0">
                <a:latin typeface="Arial MT"/>
                <a:cs typeface="Arial MT"/>
              </a:rPr>
              <a:t> </a:t>
            </a:r>
            <a:r>
              <a:rPr sz="2000" dirty="0">
                <a:latin typeface="Arial MT"/>
                <a:cs typeface="Arial MT"/>
              </a:rPr>
              <a:t>condition); (5) validation methods; (6) human machine interface; (7) vehicle </a:t>
            </a:r>
            <a:r>
              <a:rPr sz="2000" spc="5" dirty="0">
                <a:latin typeface="Arial MT"/>
                <a:cs typeface="Arial MT"/>
              </a:rPr>
              <a:t> </a:t>
            </a:r>
            <a:r>
              <a:rPr sz="2000" dirty="0">
                <a:latin typeface="Arial MT"/>
                <a:cs typeface="Arial MT"/>
              </a:rPr>
              <a:t>cybersecurity; (8) crashworthiness; (9) post-crash ADS behavior; (10) data </a:t>
            </a:r>
            <a:r>
              <a:rPr sz="2000" spc="5" dirty="0">
                <a:latin typeface="Arial MT"/>
                <a:cs typeface="Arial MT"/>
              </a:rPr>
              <a:t> </a:t>
            </a:r>
            <a:r>
              <a:rPr sz="2000" dirty="0">
                <a:latin typeface="Arial MT"/>
                <a:cs typeface="Arial MT"/>
              </a:rPr>
              <a:t>recording;</a:t>
            </a:r>
            <a:r>
              <a:rPr sz="2000" spc="-55" dirty="0">
                <a:latin typeface="Arial MT"/>
                <a:cs typeface="Arial MT"/>
              </a:rPr>
              <a:t> </a:t>
            </a:r>
            <a:r>
              <a:rPr sz="2000" spc="-35" dirty="0">
                <a:latin typeface="Arial MT"/>
                <a:cs typeface="Arial MT"/>
              </a:rPr>
              <a:t>(11)</a:t>
            </a:r>
            <a:r>
              <a:rPr sz="2000" spc="-20" dirty="0">
                <a:latin typeface="Arial MT"/>
                <a:cs typeface="Arial MT"/>
              </a:rPr>
              <a:t> </a:t>
            </a:r>
            <a:r>
              <a:rPr sz="2000" dirty="0">
                <a:latin typeface="Arial MT"/>
                <a:cs typeface="Arial MT"/>
              </a:rPr>
              <a:t>consumer</a:t>
            </a:r>
            <a:r>
              <a:rPr sz="2000" spc="-40" dirty="0">
                <a:latin typeface="Arial MT"/>
                <a:cs typeface="Arial MT"/>
              </a:rPr>
              <a:t> </a:t>
            </a:r>
            <a:r>
              <a:rPr sz="2000" dirty="0">
                <a:latin typeface="Arial MT"/>
                <a:cs typeface="Arial MT"/>
              </a:rPr>
              <a:t>education</a:t>
            </a:r>
            <a:r>
              <a:rPr sz="2000" spc="-2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training;</a:t>
            </a:r>
            <a:r>
              <a:rPr sz="2000" spc="-2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(12)</a:t>
            </a:r>
            <a:r>
              <a:rPr sz="2000" spc="-20" dirty="0">
                <a:latin typeface="Arial MT"/>
                <a:cs typeface="Arial MT"/>
              </a:rPr>
              <a:t> </a:t>
            </a:r>
            <a:r>
              <a:rPr sz="2000" dirty="0">
                <a:latin typeface="Arial MT"/>
                <a:cs typeface="Arial MT"/>
              </a:rPr>
              <a:t>federal</a:t>
            </a:r>
            <a:r>
              <a:rPr sz="2000" spc="-30" dirty="0">
                <a:latin typeface="Arial MT"/>
                <a:cs typeface="Arial MT"/>
              </a:rPr>
              <a:t> </a:t>
            </a:r>
            <a:r>
              <a:rPr sz="2000" dirty="0">
                <a:latin typeface="Arial MT"/>
                <a:cs typeface="Arial MT"/>
              </a:rPr>
              <a:t>state</a:t>
            </a:r>
            <a:r>
              <a:rPr sz="2000" spc="-2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local </a:t>
            </a:r>
            <a:r>
              <a:rPr sz="2000" spc="-540" dirty="0">
                <a:latin typeface="Arial MT"/>
                <a:cs typeface="Arial MT"/>
              </a:rPr>
              <a:t> </a:t>
            </a:r>
            <a:r>
              <a:rPr sz="2000" dirty="0">
                <a:latin typeface="Arial MT"/>
                <a:cs typeface="Arial MT"/>
              </a:rPr>
              <a:t>laws.</a:t>
            </a:r>
          </a:p>
          <a:p>
            <a:pPr marL="355600" marR="63500" indent="-343535">
              <a:lnSpc>
                <a:spcPct val="90100"/>
              </a:lnSpc>
              <a:spcBef>
                <a:spcPts val="1005"/>
              </a:spcBef>
              <a:buClr>
                <a:srgbClr val="359DD6"/>
              </a:buClr>
              <a:buChar char="•"/>
              <a:tabLst>
                <a:tab pos="355600" algn="l"/>
                <a:tab pos="356235" algn="l"/>
              </a:tabLst>
            </a:pPr>
            <a:r>
              <a:rPr sz="2000" dirty="0">
                <a:latin typeface="Arial MT"/>
                <a:cs typeface="Arial MT"/>
              </a:rPr>
              <a:t>Recommends</a:t>
            </a:r>
            <a:r>
              <a:rPr sz="2000" spc="-45" dirty="0">
                <a:latin typeface="Arial MT"/>
                <a:cs typeface="Arial MT"/>
              </a:rPr>
              <a:t> </a:t>
            </a:r>
            <a:r>
              <a:rPr sz="2000" dirty="0">
                <a:latin typeface="Arial MT"/>
                <a:cs typeface="Arial MT"/>
              </a:rPr>
              <a:t>that</a:t>
            </a:r>
            <a:r>
              <a:rPr sz="2000" spc="-25" dirty="0">
                <a:latin typeface="Arial MT"/>
                <a:cs typeface="Arial MT"/>
              </a:rPr>
              <a:t> </a:t>
            </a:r>
            <a:r>
              <a:rPr sz="2000" dirty="0">
                <a:latin typeface="Arial MT"/>
                <a:cs typeface="Arial MT"/>
              </a:rPr>
              <a:t>entities</a:t>
            </a:r>
            <a:r>
              <a:rPr sz="2000" spc="-10" dirty="0">
                <a:latin typeface="Arial MT"/>
                <a:cs typeface="Arial MT"/>
              </a:rPr>
              <a:t> </a:t>
            </a:r>
            <a:r>
              <a:rPr sz="2000" dirty="0">
                <a:latin typeface="Arial MT"/>
                <a:cs typeface="Arial MT"/>
              </a:rPr>
              <a:t>involved in</a:t>
            </a:r>
            <a:r>
              <a:rPr sz="2000" spc="-110" dirty="0">
                <a:latin typeface="Arial MT"/>
                <a:cs typeface="Arial MT"/>
              </a:rPr>
              <a:t> </a:t>
            </a:r>
            <a:r>
              <a:rPr sz="2000" dirty="0">
                <a:latin typeface="Arial MT"/>
                <a:cs typeface="Arial MT"/>
              </a:rPr>
              <a:t>ADS</a:t>
            </a:r>
            <a:r>
              <a:rPr sz="2000" spc="5" dirty="0">
                <a:latin typeface="Arial MT"/>
                <a:cs typeface="Arial MT"/>
              </a:rPr>
              <a:t> </a:t>
            </a:r>
            <a:r>
              <a:rPr sz="2000" dirty="0">
                <a:latin typeface="Arial MT"/>
                <a:cs typeface="Arial MT"/>
              </a:rPr>
              <a:t>testing</a:t>
            </a:r>
            <a:r>
              <a:rPr sz="2000" spc="-2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deployment</a:t>
            </a:r>
            <a:r>
              <a:rPr sz="2000" spc="-30" dirty="0">
                <a:latin typeface="Arial MT"/>
                <a:cs typeface="Arial MT"/>
              </a:rPr>
              <a:t> </a:t>
            </a:r>
            <a:r>
              <a:rPr sz="2000" dirty="0">
                <a:latin typeface="Arial MT"/>
                <a:cs typeface="Arial MT"/>
              </a:rPr>
              <a:t>demonstrate </a:t>
            </a:r>
            <a:r>
              <a:rPr sz="2000" spc="-545" dirty="0">
                <a:latin typeface="Arial MT"/>
                <a:cs typeface="Arial MT"/>
              </a:rPr>
              <a:t> </a:t>
            </a:r>
            <a:r>
              <a:rPr sz="2000" dirty="0">
                <a:latin typeface="Arial MT"/>
                <a:cs typeface="Arial MT"/>
              </a:rPr>
              <a:t>how they address the 12 safety elements by publishing a </a:t>
            </a:r>
            <a:r>
              <a:rPr sz="2000" spc="-10" dirty="0">
                <a:latin typeface="Arial MT"/>
                <a:cs typeface="Arial MT"/>
              </a:rPr>
              <a:t>Voluntary </a:t>
            </a:r>
            <a:r>
              <a:rPr sz="2000" dirty="0">
                <a:latin typeface="Arial MT"/>
                <a:cs typeface="Arial MT"/>
              </a:rPr>
              <a:t>Safety </a:t>
            </a:r>
            <a:r>
              <a:rPr sz="2000" spc="-5" dirty="0">
                <a:latin typeface="Arial MT"/>
                <a:cs typeface="Arial MT"/>
              </a:rPr>
              <a:t>Self- </a:t>
            </a:r>
            <a:r>
              <a:rPr sz="2000" spc="-545" dirty="0">
                <a:latin typeface="Arial MT"/>
                <a:cs typeface="Arial MT"/>
              </a:rPr>
              <a:t> </a:t>
            </a:r>
            <a:r>
              <a:rPr sz="2000" dirty="0">
                <a:latin typeface="Arial MT"/>
                <a:cs typeface="Arial MT"/>
              </a:rPr>
              <a:t>Assessment.</a:t>
            </a:r>
          </a:p>
        </p:txBody>
      </p:sp>
      <p:pic>
        <p:nvPicPr>
          <p:cNvPr id="4" name="Picture 3">
            <a:extLst>
              <a:ext uri="{FF2B5EF4-FFF2-40B4-BE49-F238E27FC236}">
                <a16:creationId xmlns:a16="http://schemas.microsoft.com/office/drawing/2014/main" id="{AC24C7CF-7684-5FA8-9BD4-AD267984D06D}"/>
              </a:ext>
            </a:extLst>
          </p:cNvPr>
          <p:cNvPicPr>
            <a:picLocks noChangeAspect="1"/>
          </p:cNvPicPr>
          <p:nvPr/>
        </p:nvPicPr>
        <p:blipFill>
          <a:blip r:embed="rId2"/>
          <a:stretch>
            <a:fillRect/>
          </a:stretch>
        </p:blipFill>
        <p:spPr>
          <a:xfrm>
            <a:off x="103131" y="91440"/>
            <a:ext cx="1524213" cy="65731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6189" y="1206817"/>
            <a:ext cx="8534400" cy="574675"/>
          </a:xfrm>
          <a:prstGeom prst="rect">
            <a:avLst/>
          </a:prstGeom>
        </p:spPr>
        <p:txBody>
          <a:bodyPr vert="horz" wrap="square" lIns="0" tIns="12700" rIns="0" bIns="0" rtlCol="0">
            <a:spAutoFit/>
          </a:bodyPr>
          <a:lstStyle/>
          <a:p>
            <a:pPr marL="12700">
              <a:lnSpc>
                <a:spcPct val="100000"/>
              </a:lnSpc>
              <a:spcBef>
                <a:spcPts val="100"/>
              </a:spcBef>
            </a:pPr>
            <a:r>
              <a:rPr spc="-5" dirty="0"/>
              <a:t>Federal</a:t>
            </a:r>
            <a:r>
              <a:rPr spc="-10" dirty="0"/>
              <a:t> </a:t>
            </a:r>
            <a:r>
              <a:rPr spc="-5" dirty="0"/>
              <a:t>Regulation </a:t>
            </a:r>
            <a:r>
              <a:rPr dirty="0"/>
              <a:t>of</a:t>
            </a:r>
            <a:r>
              <a:rPr spc="-200" dirty="0"/>
              <a:t> </a:t>
            </a:r>
            <a:r>
              <a:rPr spc="-5" dirty="0"/>
              <a:t>Autonomous</a:t>
            </a:r>
            <a:r>
              <a:rPr spc="-85" dirty="0"/>
              <a:t> </a:t>
            </a:r>
            <a:r>
              <a:rPr spc="-45" dirty="0"/>
              <a:t>Vehicles</a:t>
            </a:r>
          </a:p>
        </p:txBody>
      </p:sp>
      <p:sp>
        <p:nvSpPr>
          <p:cNvPr id="3" name="object 3"/>
          <p:cNvSpPr txBox="1"/>
          <p:nvPr/>
        </p:nvSpPr>
        <p:spPr>
          <a:xfrm>
            <a:off x="1600200" y="2438400"/>
            <a:ext cx="9451340" cy="2925445"/>
          </a:xfrm>
          <a:prstGeom prst="rect">
            <a:avLst/>
          </a:prstGeom>
        </p:spPr>
        <p:txBody>
          <a:bodyPr vert="horz" wrap="square" lIns="0" tIns="47625" rIns="0" bIns="0" rtlCol="0">
            <a:spAutoFit/>
          </a:bodyPr>
          <a:lstStyle/>
          <a:p>
            <a:pPr marL="355600" marR="356870" indent="-343535">
              <a:lnSpc>
                <a:spcPts val="2160"/>
              </a:lnSpc>
              <a:spcBef>
                <a:spcPts val="375"/>
              </a:spcBef>
              <a:buClr>
                <a:srgbClr val="359DD6"/>
              </a:buClr>
              <a:buChar char="•"/>
              <a:tabLst>
                <a:tab pos="355600" algn="l"/>
                <a:tab pos="356235" algn="l"/>
              </a:tabLst>
            </a:pPr>
            <a:r>
              <a:rPr sz="2000" dirty="0">
                <a:latin typeface="Arial MT"/>
                <a:cs typeface="Arial MT"/>
              </a:rPr>
              <a:t>NHTSA,</a:t>
            </a:r>
            <a:r>
              <a:rPr sz="2000" spc="-5" dirty="0">
                <a:latin typeface="Arial MT"/>
                <a:cs typeface="Arial MT"/>
              </a:rPr>
              <a:t> the</a:t>
            </a:r>
            <a:r>
              <a:rPr sz="2000" spc="-10" dirty="0">
                <a:latin typeface="Arial MT"/>
                <a:cs typeface="Arial MT"/>
              </a:rPr>
              <a:t> </a:t>
            </a:r>
            <a:r>
              <a:rPr sz="2000" dirty="0">
                <a:latin typeface="Arial MT"/>
                <a:cs typeface="Arial MT"/>
              </a:rPr>
              <a:t>Federal</a:t>
            </a:r>
            <a:r>
              <a:rPr sz="2000" spc="-10" dirty="0">
                <a:latin typeface="Arial MT"/>
                <a:cs typeface="Arial MT"/>
              </a:rPr>
              <a:t> </a:t>
            </a:r>
            <a:r>
              <a:rPr sz="2000" dirty="0">
                <a:latin typeface="Arial MT"/>
                <a:cs typeface="Arial MT"/>
              </a:rPr>
              <a:t>Highway</a:t>
            </a:r>
            <a:r>
              <a:rPr sz="2000" spc="-125" dirty="0">
                <a:latin typeface="Arial MT"/>
                <a:cs typeface="Arial MT"/>
              </a:rPr>
              <a:t> </a:t>
            </a:r>
            <a:r>
              <a:rPr sz="2000" dirty="0">
                <a:latin typeface="Arial MT"/>
                <a:cs typeface="Arial MT"/>
              </a:rPr>
              <a:t>Administration</a:t>
            </a:r>
            <a:r>
              <a:rPr sz="2000" spc="-25" dirty="0">
                <a:latin typeface="Arial MT"/>
                <a:cs typeface="Arial MT"/>
              </a:rPr>
              <a:t> </a:t>
            </a:r>
            <a:r>
              <a:rPr sz="2000" spc="-10" dirty="0">
                <a:latin typeface="Arial MT"/>
                <a:cs typeface="Arial MT"/>
              </a:rPr>
              <a:t>(FHWA),</a:t>
            </a:r>
            <a:r>
              <a:rPr sz="2000" spc="-2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Federal</a:t>
            </a:r>
            <a:r>
              <a:rPr sz="2000" spc="-60" dirty="0">
                <a:latin typeface="Arial MT"/>
                <a:cs typeface="Arial MT"/>
              </a:rPr>
              <a:t> </a:t>
            </a:r>
            <a:r>
              <a:rPr sz="2000" spc="-10" dirty="0">
                <a:latin typeface="Arial MT"/>
                <a:cs typeface="Arial MT"/>
              </a:rPr>
              <a:t>Transit </a:t>
            </a:r>
            <a:r>
              <a:rPr sz="2000" spc="-540" dirty="0">
                <a:latin typeface="Arial MT"/>
                <a:cs typeface="Arial MT"/>
              </a:rPr>
              <a:t> </a:t>
            </a:r>
            <a:r>
              <a:rPr sz="2000" dirty="0">
                <a:latin typeface="Arial MT"/>
                <a:cs typeface="Arial MT"/>
              </a:rPr>
              <a:t>Administration</a:t>
            </a:r>
            <a:r>
              <a:rPr sz="2000" spc="-30" dirty="0">
                <a:latin typeface="Arial MT"/>
                <a:cs typeface="Arial MT"/>
              </a:rPr>
              <a:t> (FTA)</a:t>
            </a:r>
            <a:r>
              <a:rPr sz="2000" spc="-10" dirty="0">
                <a:latin typeface="Arial MT"/>
                <a:cs typeface="Arial MT"/>
              </a:rPr>
              <a:t> </a:t>
            </a:r>
            <a:r>
              <a:rPr sz="2000" dirty="0">
                <a:latin typeface="Arial MT"/>
                <a:cs typeface="Arial MT"/>
              </a:rPr>
              <a:t>have</a:t>
            </a:r>
            <a:r>
              <a:rPr sz="2000" spc="-20" dirty="0">
                <a:latin typeface="Arial MT"/>
                <a:cs typeface="Arial MT"/>
              </a:rPr>
              <a:t> </a:t>
            </a:r>
            <a:r>
              <a:rPr sz="2000" dirty="0">
                <a:latin typeface="Arial MT"/>
                <a:cs typeface="Arial MT"/>
              </a:rPr>
              <a:t>sought</a:t>
            </a:r>
            <a:r>
              <a:rPr sz="2000" spc="-25" dirty="0">
                <a:latin typeface="Arial MT"/>
                <a:cs typeface="Arial MT"/>
              </a:rPr>
              <a:t> </a:t>
            </a:r>
            <a:r>
              <a:rPr sz="2000" dirty="0">
                <a:latin typeface="Arial MT"/>
                <a:cs typeface="Arial MT"/>
              </a:rPr>
              <a:t>comments</a:t>
            </a:r>
            <a:r>
              <a:rPr sz="2000" spc="-40" dirty="0">
                <a:latin typeface="Arial MT"/>
                <a:cs typeface="Arial MT"/>
              </a:rPr>
              <a:t> </a:t>
            </a:r>
            <a:r>
              <a:rPr sz="2000" dirty="0">
                <a:latin typeface="Arial MT"/>
                <a:cs typeface="Arial MT"/>
              </a:rPr>
              <a:t>related</a:t>
            </a:r>
            <a:r>
              <a:rPr sz="2000" spc="-30" dirty="0">
                <a:latin typeface="Arial MT"/>
                <a:cs typeface="Arial MT"/>
              </a:rPr>
              <a:t> </a:t>
            </a:r>
            <a:r>
              <a:rPr sz="2000" dirty="0">
                <a:latin typeface="Arial MT"/>
                <a:cs typeface="Arial MT"/>
              </a:rPr>
              <a:t>to</a:t>
            </a:r>
            <a:r>
              <a:rPr sz="2000" spc="-5" dirty="0">
                <a:latin typeface="Arial MT"/>
                <a:cs typeface="Arial MT"/>
              </a:rPr>
              <a:t> </a:t>
            </a:r>
            <a:r>
              <a:rPr sz="2000" dirty="0">
                <a:latin typeface="Arial MT"/>
                <a:cs typeface="Arial MT"/>
              </a:rPr>
              <a:t>autonomous</a:t>
            </a:r>
            <a:r>
              <a:rPr sz="2000" spc="-45" dirty="0">
                <a:latin typeface="Arial MT"/>
                <a:cs typeface="Arial MT"/>
              </a:rPr>
              <a:t> </a:t>
            </a:r>
            <a:r>
              <a:rPr sz="2000" dirty="0">
                <a:latin typeface="Arial MT"/>
                <a:cs typeface="Arial MT"/>
              </a:rPr>
              <a:t>vehicles</a:t>
            </a:r>
          </a:p>
          <a:p>
            <a:pPr marL="1041400" lvl="1" indent="-343535">
              <a:lnSpc>
                <a:spcPts val="2050"/>
              </a:lnSpc>
              <a:spcBef>
                <a:spcPts val="265"/>
              </a:spcBef>
              <a:buFont typeface="Arial MT"/>
              <a:buChar char="•"/>
              <a:tabLst>
                <a:tab pos="1041400" algn="l"/>
                <a:tab pos="1042035" algn="l"/>
              </a:tabLst>
            </a:pPr>
            <a:r>
              <a:rPr sz="1800" b="1" spc="-5" dirty="0">
                <a:latin typeface="Arial"/>
                <a:cs typeface="Arial"/>
              </a:rPr>
              <a:t>NHTSA</a:t>
            </a:r>
            <a:r>
              <a:rPr sz="1800" b="1" spc="-65" dirty="0">
                <a:latin typeface="Arial"/>
                <a:cs typeface="Arial"/>
              </a:rPr>
              <a:t> </a:t>
            </a:r>
            <a:r>
              <a:rPr sz="1800" spc="-5" dirty="0">
                <a:latin typeface="Arial MT"/>
                <a:cs typeface="Arial MT"/>
              </a:rPr>
              <a:t>requested</a:t>
            </a:r>
            <a:r>
              <a:rPr sz="1800" spc="5" dirty="0">
                <a:latin typeface="Arial MT"/>
                <a:cs typeface="Arial MT"/>
              </a:rPr>
              <a:t> </a:t>
            </a:r>
            <a:r>
              <a:rPr sz="1800" spc="-5" dirty="0">
                <a:latin typeface="Arial MT"/>
                <a:cs typeface="Arial MT"/>
              </a:rPr>
              <a:t>comments</a:t>
            </a:r>
            <a:r>
              <a:rPr sz="1800" spc="5" dirty="0">
                <a:latin typeface="Arial MT"/>
                <a:cs typeface="Arial MT"/>
              </a:rPr>
              <a:t> </a:t>
            </a:r>
            <a:r>
              <a:rPr sz="1800" dirty="0">
                <a:latin typeface="Arial MT"/>
                <a:cs typeface="Arial MT"/>
              </a:rPr>
              <a:t>on</a:t>
            </a:r>
            <a:r>
              <a:rPr sz="1800" spc="10" dirty="0">
                <a:latin typeface="Arial MT"/>
                <a:cs typeface="Arial MT"/>
              </a:rPr>
              <a:t> </a:t>
            </a:r>
            <a:r>
              <a:rPr sz="1800" spc="-5" dirty="0">
                <a:latin typeface="Arial MT"/>
                <a:cs typeface="Arial MT"/>
              </a:rPr>
              <a:t>regulatory</a:t>
            </a:r>
            <a:r>
              <a:rPr sz="1800" spc="20" dirty="0">
                <a:latin typeface="Arial MT"/>
                <a:cs typeface="Arial MT"/>
              </a:rPr>
              <a:t> </a:t>
            </a:r>
            <a:r>
              <a:rPr sz="1800" spc="-5" dirty="0">
                <a:latin typeface="Arial MT"/>
                <a:cs typeface="Arial MT"/>
              </a:rPr>
              <a:t>barriers</a:t>
            </a:r>
            <a:r>
              <a:rPr sz="1800" spc="15" dirty="0">
                <a:latin typeface="Arial MT"/>
                <a:cs typeface="Arial MT"/>
              </a:rPr>
              <a:t> </a:t>
            </a:r>
            <a:r>
              <a:rPr sz="1800" dirty="0">
                <a:latin typeface="Arial MT"/>
                <a:cs typeface="Arial MT"/>
              </a:rPr>
              <a:t>to</a:t>
            </a:r>
            <a:r>
              <a:rPr sz="1800" spc="-105" dirty="0">
                <a:latin typeface="Arial MT"/>
                <a:cs typeface="Arial MT"/>
              </a:rPr>
              <a:t> </a:t>
            </a:r>
            <a:r>
              <a:rPr sz="1800" spc="-5" dirty="0">
                <a:latin typeface="Arial MT"/>
                <a:cs typeface="Arial MT"/>
              </a:rPr>
              <a:t>Automated</a:t>
            </a:r>
            <a:r>
              <a:rPr sz="1800" spc="5" dirty="0">
                <a:latin typeface="Arial MT"/>
                <a:cs typeface="Arial MT"/>
              </a:rPr>
              <a:t> </a:t>
            </a:r>
            <a:r>
              <a:rPr sz="1800" spc="-5" dirty="0">
                <a:latin typeface="Arial MT"/>
                <a:cs typeface="Arial MT"/>
              </a:rPr>
              <a:t>Safety</a:t>
            </a:r>
            <a:endParaRPr sz="1800" dirty="0">
              <a:latin typeface="Arial MT"/>
              <a:cs typeface="Arial MT"/>
            </a:endParaRPr>
          </a:p>
          <a:p>
            <a:pPr marL="1041400">
              <a:lnSpc>
                <a:spcPts val="2050"/>
              </a:lnSpc>
            </a:pPr>
            <a:r>
              <a:rPr sz="1800" spc="-20" dirty="0">
                <a:latin typeface="Arial MT"/>
                <a:cs typeface="Arial MT"/>
              </a:rPr>
              <a:t>Technologies,</a:t>
            </a:r>
            <a:r>
              <a:rPr sz="1800" spc="15"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testing</a:t>
            </a:r>
            <a:r>
              <a:rPr sz="1800" spc="5"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compliance</a:t>
            </a:r>
            <a:r>
              <a:rPr sz="1800" spc="25" dirty="0">
                <a:latin typeface="Arial MT"/>
                <a:cs typeface="Arial MT"/>
              </a:rPr>
              <a:t> </a:t>
            </a:r>
            <a:r>
              <a:rPr sz="1800" spc="-5" dirty="0">
                <a:latin typeface="Arial MT"/>
                <a:cs typeface="Arial MT"/>
              </a:rPr>
              <a:t>certification</a:t>
            </a:r>
            <a:endParaRPr sz="1800" dirty="0">
              <a:latin typeface="Arial MT"/>
              <a:cs typeface="Arial MT"/>
            </a:endParaRPr>
          </a:p>
          <a:p>
            <a:pPr marL="1041400" marR="5080" lvl="1" indent="-342900">
              <a:lnSpc>
                <a:spcPts val="1939"/>
              </a:lnSpc>
              <a:spcBef>
                <a:spcPts val="525"/>
              </a:spcBef>
              <a:buFont typeface="Arial MT"/>
              <a:buChar char="•"/>
              <a:tabLst>
                <a:tab pos="1041400" algn="l"/>
                <a:tab pos="1042035" algn="l"/>
              </a:tabLst>
            </a:pPr>
            <a:r>
              <a:rPr sz="1800" b="1" spc="-25" dirty="0">
                <a:latin typeface="Arial"/>
                <a:cs typeface="Arial"/>
              </a:rPr>
              <a:t>FHWA</a:t>
            </a:r>
            <a:r>
              <a:rPr sz="1800" b="1" spc="-80" dirty="0">
                <a:latin typeface="Arial"/>
                <a:cs typeface="Arial"/>
              </a:rPr>
              <a:t> </a:t>
            </a:r>
            <a:r>
              <a:rPr sz="1800" spc="-5" dirty="0">
                <a:latin typeface="Arial MT"/>
                <a:cs typeface="Arial MT"/>
              </a:rPr>
              <a:t>requested</a:t>
            </a:r>
            <a:r>
              <a:rPr sz="1800" spc="10" dirty="0">
                <a:latin typeface="Arial MT"/>
                <a:cs typeface="Arial MT"/>
              </a:rPr>
              <a:t> </a:t>
            </a:r>
            <a:r>
              <a:rPr sz="1800" spc="-5" dirty="0">
                <a:latin typeface="Arial MT"/>
                <a:cs typeface="Arial MT"/>
              </a:rPr>
              <a:t>comments</a:t>
            </a:r>
            <a:r>
              <a:rPr sz="1800" spc="10" dirty="0">
                <a:latin typeface="Arial MT"/>
                <a:cs typeface="Arial MT"/>
              </a:rPr>
              <a:t> </a:t>
            </a:r>
            <a:r>
              <a:rPr sz="1800" spc="-5" dirty="0">
                <a:latin typeface="Arial MT"/>
                <a:cs typeface="Arial MT"/>
              </a:rPr>
              <a:t>on</a:t>
            </a:r>
            <a:r>
              <a:rPr sz="1800" spc="15" dirty="0">
                <a:latin typeface="Arial MT"/>
                <a:cs typeface="Arial MT"/>
              </a:rPr>
              <a:t> </a:t>
            </a:r>
            <a:r>
              <a:rPr sz="1800" spc="-15" dirty="0">
                <a:latin typeface="Arial MT"/>
                <a:cs typeface="Arial MT"/>
              </a:rPr>
              <a:t>what</a:t>
            </a:r>
            <a:r>
              <a:rPr sz="1800" spc="45" dirty="0">
                <a:latin typeface="Arial MT"/>
                <a:cs typeface="Arial MT"/>
              </a:rPr>
              <a:t> </a:t>
            </a:r>
            <a:r>
              <a:rPr sz="1800" spc="-5" dirty="0">
                <a:latin typeface="Arial MT"/>
                <a:cs typeface="Arial MT"/>
              </a:rPr>
              <a:t>is</a:t>
            </a:r>
            <a:r>
              <a:rPr sz="1800" spc="5" dirty="0">
                <a:latin typeface="Arial MT"/>
                <a:cs typeface="Arial MT"/>
              </a:rPr>
              <a:t> </a:t>
            </a:r>
            <a:r>
              <a:rPr sz="1800" spc="-5" dirty="0">
                <a:latin typeface="Arial MT"/>
                <a:cs typeface="Arial MT"/>
              </a:rPr>
              <a:t>needed</a:t>
            </a:r>
            <a:r>
              <a:rPr sz="1800" spc="20" dirty="0">
                <a:latin typeface="Arial MT"/>
                <a:cs typeface="Arial MT"/>
              </a:rPr>
              <a:t> </a:t>
            </a:r>
            <a:r>
              <a:rPr sz="1800" dirty="0">
                <a:latin typeface="Arial MT"/>
                <a:cs typeface="Arial MT"/>
              </a:rPr>
              <a:t>to</a:t>
            </a:r>
            <a:r>
              <a:rPr sz="1800" spc="-5" dirty="0">
                <a:latin typeface="Arial MT"/>
                <a:cs typeface="Arial MT"/>
              </a:rPr>
              <a:t> accommodate</a:t>
            </a:r>
            <a:r>
              <a:rPr sz="1800" spc="-70" dirty="0">
                <a:latin typeface="Arial MT"/>
                <a:cs typeface="Arial MT"/>
              </a:rPr>
              <a:t> </a:t>
            </a:r>
            <a:r>
              <a:rPr sz="1800" dirty="0">
                <a:latin typeface="Arial MT"/>
                <a:cs typeface="Arial MT"/>
              </a:rPr>
              <a:t>ADS</a:t>
            </a:r>
            <a:r>
              <a:rPr sz="1800" spc="5" dirty="0">
                <a:latin typeface="Arial MT"/>
                <a:cs typeface="Arial MT"/>
              </a:rPr>
              <a:t> </a:t>
            </a:r>
            <a:r>
              <a:rPr sz="1800" spc="-5" dirty="0">
                <a:latin typeface="Arial MT"/>
                <a:cs typeface="Arial MT"/>
              </a:rPr>
              <a:t>technologies </a:t>
            </a:r>
            <a:r>
              <a:rPr sz="1800" spc="-484"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maximizing</a:t>
            </a:r>
            <a:r>
              <a:rPr sz="1800" spc="15" dirty="0">
                <a:latin typeface="Arial MT"/>
                <a:cs typeface="Arial MT"/>
              </a:rPr>
              <a:t> </a:t>
            </a:r>
            <a:r>
              <a:rPr sz="1800" spc="-5" dirty="0">
                <a:latin typeface="Arial MT"/>
                <a:cs typeface="Arial MT"/>
              </a:rPr>
              <a:t>their</a:t>
            </a:r>
            <a:r>
              <a:rPr sz="1800" spc="15" dirty="0">
                <a:latin typeface="Arial MT"/>
                <a:cs typeface="Arial MT"/>
              </a:rPr>
              <a:t> </a:t>
            </a:r>
            <a:r>
              <a:rPr sz="1800" spc="-5" dirty="0">
                <a:latin typeface="Arial MT"/>
                <a:cs typeface="Arial MT"/>
              </a:rPr>
              <a:t>potential</a:t>
            </a:r>
            <a:r>
              <a:rPr sz="1800" spc="5" dirty="0">
                <a:latin typeface="Arial MT"/>
                <a:cs typeface="Arial MT"/>
              </a:rPr>
              <a:t> </a:t>
            </a:r>
            <a:r>
              <a:rPr sz="1800" spc="-5" dirty="0">
                <a:latin typeface="Arial MT"/>
                <a:cs typeface="Arial MT"/>
              </a:rPr>
              <a:t>benefits</a:t>
            </a:r>
            <a:r>
              <a:rPr sz="1800" spc="15" dirty="0">
                <a:latin typeface="Arial MT"/>
                <a:cs typeface="Arial MT"/>
              </a:rPr>
              <a:t> </a:t>
            </a:r>
            <a:r>
              <a:rPr sz="1800" spc="-5" dirty="0">
                <a:latin typeface="Arial MT"/>
                <a:cs typeface="Arial MT"/>
              </a:rPr>
              <a:t>in </a:t>
            </a:r>
            <a:r>
              <a:rPr sz="1800" dirty="0">
                <a:latin typeface="Arial MT"/>
                <a:cs typeface="Arial MT"/>
              </a:rPr>
              <a:t>the</a:t>
            </a:r>
            <a:r>
              <a:rPr sz="1800" spc="-10" dirty="0">
                <a:latin typeface="Arial MT"/>
                <a:cs typeface="Arial MT"/>
              </a:rPr>
              <a:t> </a:t>
            </a:r>
            <a:r>
              <a:rPr sz="1800" spc="-5" dirty="0">
                <a:latin typeface="Arial MT"/>
                <a:cs typeface="Arial MT"/>
              </a:rPr>
              <a:t>transportation</a:t>
            </a:r>
            <a:r>
              <a:rPr sz="1800" spc="20" dirty="0">
                <a:latin typeface="Arial MT"/>
                <a:cs typeface="Arial MT"/>
              </a:rPr>
              <a:t> </a:t>
            </a:r>
            <a:r>
              <a:rPr sz="1800" spc="-10" dirty="0">
                <a:latin typeface="Arial MT"/>
                <a:cs typeface="Arial MT"/>
              </a:rPr>
              <a:t>network</a:t>
            </a:r>
            <a:endParaRPr sz="1800" dirty="0">
              <a:latin typeface="Arial MT"/>
              <a:cs typeface="Arial MT"/>
            </a:endParaRPr>
          </a:p>
          <a:p>
            <a:pPr marL="1041400" marR="100965" lvl="1" indent="-342900">
              <a:lnSpc>
                <a:spcPts val="1939"/>
              </a:lnSpc>
              <a:spcBef>
                <a:spcPts val="515"/>
              </a:spcBef>
              <a:buFont typeface="Arial MT"/>
              <a:buChar char="•"/>
              <a:tabLst>
                <a:tab pos="1041400" algn="l"/>
                <a:tab pos="1042035" algn="l"/>
              </a:tabLst>
            </a:pPr>
            <a:r>
              <a:rPr sz="1800" b="1" spc="-45" dirty="0">
                <a:latin typeface="Arial"/>
                <a:cs typeface="Arial"/>
              </a:rPr>
              <a:t>FTA</a:t>
            </a:r>
            <a:r>
              <a:rPr sz="1800" b="1" spc="-70" dirty="0">
                <a:latin typeface="Arial"/>
                <a:cs typeface="Arial"/>
              </a:rPr>
              <a:t> </a:t>
            </a:r>
            <a:r>
              <a:rPr sz="1800" spc="-5" dirty="0">
                <a:latin typeface="Arial MT"/>
                <a:cs typeface="Arial MT"/>
              </a:rPr>
              <a:t>requested</a:t>
            </a:r>
            <a:r>
              <a:rPr sz="1800" spc="10" dirty="0">
                <a:latin typeface="Arial MT"/>
                <a:cs typeface="Arial MT"/>
              </a:rPr>
              <a:t> </a:t>
            </a:r>
            <a:r>
              <a:rPr sz="1800" spc="-5" dirty="0">
                <a:latin typeface="Arial MT"/>
                <a:cs typeface="Arial MT"/>
              </a:rPr>
              <a:t>comments</a:t>
            </a:r>
            <a:r>
              <a:rPr sz="1800" spc="15" dirty="0">
                <a:latin typeface="Arial MT"/>
                <a:cs typeface="Arial MT"/>
              </a:rPr>
              <a:t> </a:t>
            </a:r>
            <a:r>
              <a:rPr sz="1800" spc="-5" dirty="0">
                <a:latin typeface="Arial MT"/>
                <a:cs typeface="Arial MT"/>
              </a:rPr>
              <a:t>on</a:t>
            </a:r>
            <a:r>
              <a:rPr sz="1800" spc="15" dirty="0">
                <a:latin typeface="Arial MT"/>
                <a:cs typeface="Arial MT"/>
              </a:rPr>
              <a:t> </a:t>
            </a:r>
            <a:r>
              <a:rPr sz="1800" spc="-5" dirty="0">
                <a:latin typeface="Arial MT"/>
                <a:cs typeface="Arial MT"/>
              </a:rPr>
              <a:t>current</a:t>
            </a:r>
            <a:r>
              <a:rPr sz="1800" spc="5" dirty="0">
                <a:latin typeface="Arial MT"/>
                <a:cs typeface="Arial MT"/>
              </a:rPr>
              <a:t> </a:t>
            </a:r>
            <a:r>
              <a:rPr sz="1800" spc="-5" dirty="0">
                <a:latin typeface="Arial MT"/>
                <a:cs typeface="Arial MT"/>
              </a:rPr>
              <a:t>and</a:t>
            </a:r>
            <a:r>
              <a:rPr sz="1800" spc="15" dirty="0">
                <a:latin typeface="Arial MT"/>
                <a:cs typeface="Arial MT"/>
              </a:rPr>
              <a:t> </a:t>
            </a:r>
            <a:r>
              <a:rPr sz="1800" spc="-5" dirty="0">
                <a:latin typeface="Arial MT"/>
                <a:cs typeface="Arial MT"/>
              </a:rPr>
              <a:t>near-future</a:t>
            </a:r>
            <a:r>
              <a:rPr sz="1800" spc="10" dirty="0">
                <a:latin typeface="Arial MT"/>
                <a:cs typeface="Arial MT"/>
              </a:rPr>
              <a:t> </a:t>
            </a:r>
            <a:r>
              <a:rPr sz="1800" dirty="0">
                <a:latin typeface="Arial MT"/>
                <a:cs typeface="Arial MT"/>
              </a:rPr>
              <a:t>status</a:t>
            </a:r>
            <a:r>
              <a:rPr sz="1800" spc="-5" dirty="0">
                <a:latin typeface="Arial MT"/>
                <a:cs typeface="Arial MT"/>
              </a:rPr>
              <a:t> </a:t>
            </a:r>
            <a:r>
              <a:rPr sz="1800" dirty="0">
                <a:latin typeface="Arial MT"/>
                <a:cs typeface="Arial MT"/>
              </a:rPr>
              <a:t>of</a:t>
            </a:r>
            <a:r>
              <a:rPr sz="1800" spc="5" dirty="0">
                <a:latin typeface="Arial MT"/>
                <a:cs typeface="Arial MT"/>
              </a:rPr>
              <a:t> </a:t>
            </a:r>
            <a:r>
              <a:rPr sz="1800" spc="-5" dirty="0">
                <a:latin typeface="Arial MT"/>
                <a:cs typeface="Arial MT"/>
              </a:rPr>
              <a:t>automated</a:t>
            </a:r>
            <a:r>
              <a:rPr sz="1800" spc="15" dirty="0">
                <a:latin typeface="Arial MT"/>
                <a:cs typeface="Arial MT"/>
              </a:rPr>
              <a:t> </a:t>
            </a:r>
            <a:r>
              <a:rPr sz="1800" spc="-5" dirty="0">
                <a:latin typeface="Arial MT"/>
                <a:cs typeface="Arial MT"/>
              </a:rPr>
              <a:t>transit </a:t>
            </a:r>
            <a:r>
              <a:rPr sz="1800" dirty="0">
                <a:latin typeface="Arial MT"/>
                <a:cs typeface="Arial MT"/>
              </a:rPr>
              <a:t> </a:t>
            </a:r>
            <a:r>
              <a:rPr sz="1800" spc="-5" dirty="0">
                <a:latin typeface="Arial MT"/>
                <a:cs typeface="Arial MT"/>
              </a:rPr>
              <a:t>buses</a:t>
            </a:r>
            <a:r>
              <a:rPr sz="1800" spc="15" dirty="0">
                <a:latin typeface="Arial MT"/>
                <a:cs typeface="Arial MT"/>
              </a:rPr>
              <a:t> </a:t>
            </a:r>
            <a:r>
              <a:rPr sz="1800" spc="-10" dirty="0">
                <a:latin typeface="Arial MT"/>
                <a:cs typeface="Arial MT"/>
              </a:rPr>
              <a:t>and</a:t>
            </a:r>
            <a:r>
              <a:rPr sz="1800" spc="5" dirty="0">
                <a:latin typeface="Arial MT"/>
                <a:cs typeface="Arial MT"/>
              </a:rPr>
              <a:t> </a:t>
            </a:r>
            <a:r>
              <a:rPr sz="1800" spc="-5" dirty="0">
                <a:latin typeface="Arial MT"/>
                <a:cs typeface="Arial MT"/>
              </a:rPr>
              <a:t>related</a:t>
            </a:r>
            <a:r>
              <a:rPr sz="1800" spc="15" dirty="0">
                <a:latin typeface="Arial MT"/>
                <a:cs typeface="Arial MT"/>
              </a:rPr>
              <a:t> </a:t>
            </a:r>
            <a:r>
              <a:rPr sz="1800" spc="-10" dirty="0">
                <a:latin typeface="Arial MT"/>
                <a:cs typeface="Arial MT"/>
              </a:rPr>
              <a:t>technologies,</a:t>
            </a:r>
            <a:r>
              <a:rPr sz="1800" spc="35" dirty="0">
                <a:latin typeface="Arial MT"/>
                <a:cs typeface="Arial MT"/>
              </a:rPr>
              <a:t> </a:t>
            </a:r>
            <a:r>
              <a:rPr sz="1800" spc="-15" dirty="0">
                <a:latin typeface="Arial MT"/>
                <a:cs typeface="Arial MT"/>
              </a:rPr>
              <a:t>with</a:t>
            </a:r>
            <a:r>
              <a:rPr sz="1800" spc="50" dirty="0">
                <a:latin typeface="Arial MT"/>
                <a:cs typeface="Arial MT"/>
              </a:rPr>
              <a:t> </a:t>
            </a:r>
            <a:r>
              <a:rPr sz="1800" spc="-5" dirty="0">
                <a:latin typeface="Arial MT"/>
                <a:cs typeface="Arial MT"/>
              </a:rPr>
              <a:t>the</a:t>
            </a:r>
            <a:r>
              <a:rPr sz="1800" spc="5" dirty="0">
                <a:latin typeface="Arial MT"/>
                <a:cs typeface="Arial MT"/>
              </a:rPr>
              <a:t> </a:t>
            </a:r>
            <a:r>
              <a:rPr sz="1800" spc="-10" dirty="0">
                <a:latin typeface="Arial MT"/>
                <a:cs typeface="Arial MT"/>
              </a:rPr>
              <a:t>goal</a:t>
            </a:r>
            <a:r>
              <a:rPr sz="1800" spc="15" dirty="0">
                <a:latin typeface="Arial MT"/>
                <a:cs typeface="Arial MT"/>
              </a:rPr>
              <a:t> </a:t>
            </a:r>
            <a:r>
              <a:rPr sz="1800" spc="-5" dirty="0">
                <a:latin typeface="Arial MT"/>
                <a:cs typeface="Arial MT"/>
              </a:rPr>
              <a:t>of</a:t>
            </a:r>
            <a:r>
              <a:rPr sz="1800" dirty="0">
                <a:latin typeface="Arial MT"/>
                <a:cs typeface="Arial MT"/>
              </a:rPr>
              <a:t> </a:t>
            </a:r>
            <a:r>
              <a:rPr sz="1800" spc="-5" dirty="0">
                <a:latin typeface="Arial MT"/>
                <a:cs typeface="Arial MT"/>
              </a:rPr>
              <a:t>informing</a:t>
            </a:r>
            <a:r>
              <a:rPr sz="1800" spc="30" dirty="0">
                <a:latin typeface="Arial MT"/>
                <a:cs typeface="Arial MT"/>
              </a:rPr>
              <a:t> </a:t>
            </a:r>
            <a:r>
              <a:rPr sz="1800" spc="-60" dirty="0">
                <a:latin typeface="Arial MT"/>
                <a:cs typeface="Arial MT"/>
              </a:rPr>
              <a:t>FTA’s</a:t>
            </a:r>
            <a:r>
              <a:rPr sz="1800" spc="-10" dirty="0">
                <a:latin typeface="Arial MT"/>
                <a:cs typeface="Arial MT"/>
              </a:rPr>
              <a:t> efforts</a:t>
            </a:r>
            <a:r>
              <a:rPr sz="1800" spc="15" dirty="0">
                <a:latin typeface="Arial MT"/>
                <a:cs typeface="Arial MT"/>
              </a:rPr>
              <a:t> </a:t>
            </a:r>
            <a:r>
              <a:rPr sz="1800" spc="-5" dirty="0">
                <a:latin typeface="Arial MT"/>
                <a:cs typeface="Arial MT"/>
              </a:rPr>
              <a:t>to</a:t>
            </a:r>
            <a:r>
              <a:rPr sz="1800" dirty="0">
                <a:latin typeface="Arial MT"/>
                <a:cs typeface="Arial MT"/>
              </a:rPr>
              <a:t> </a:t>
            </a:r>
            <a:r>
              <a:rPr sz="1800" spc="-5" dirty="0">
                <a:latin typeface="Arial MT"/>
                <a:cs typeface="Arial MT"/>
              </a:rPr>
              <a:t>promote </a:t>
            </a:r>
            <a:r>
              <a:rPr sz="1800" spc="-484" dirty="0">
                <a:latin typeface="Arial MT"/>
                <a:cs typeface="Arial MT"/>
              </a:rPr>
              <a:t> </a:t>
            </a:r>
            <a:r>
              <a:rPr sz="1800" spc="-5" dirty="0">
                <a:latin typeface="Arial MT"/>
                <a:cs typeface="Arial MT"/>
              </a:rPr>
              <a:t>development</a:t>
            </a:r>
            <a:r>
              <a:rPr sz="1800" spc="20" dirty="0">
                <a:latin typeface="Arial MT"/>
                <a:cs typeface="Arial MT"/>
              </a:rPr>
              <a:t> </a:t>
            </a:r>
            <a:r>
              <a:rPr sz="1800" dirty="0">
                <a:latin typeface="Arial MT"/>
                <a:cs typeface="Arial MT"/>
              </a:rPr>
              <a:t>of</a:t>
            </a:r>
            <a:r>
              <a:rPr sz="1800" spc="-110" dirty="0">
                <a:latin typeface="Arial MT"/>
                <a:cs typeface="Arial MT"/>
              </a:rPr>
              <a:t> </a:t>
            </a:r>
            <a:r>
              <a:rPr sz="1800" dirty="0">
                <a:latin typeface="Arial MT"/>
                <a:cs typeface="Arial MT"/>
              </a:rPr>
              <a:t>ADS </a:t>
            </a:r>
            <a:r>
              <a:rPr sz="1800" spc="-5" dirty="0">
                <a:latin typeface="Arial MT"/>
                <a:cs typeface="Arial MT"/>
              </a:rPr>
              <a:t>in</a:t>
            </a:r>
            <a:r>
              <a:rPr sz="1800" spc="5"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public</a:t>
            </a:r>
            <a:r>
              <a:rPr sz="1800" spc="10" dirty="0">
                <a:latin typeface="Arial MT"/>
                <a:cs typeface="Arial MT"/>
              </a:rPr>
              <a:t> </a:t>
            </a:r>
            <a:r>
              <a:rPr sz="1800" spc="-5" dirty="0">
                <a:latin typeface="Arial MT"/>
                <a:cs typeface="Arial MT"/>
              </a:rPr>
              <a:t>transit</a:t>
            </a:r>
            <a:r>
              <a:rPr sz="1800" spc="5" dirty="0">
                <a:latin typeface="Arial MT"/>
                <a:cs typeface="Arial MT"/>
              </a:rPr>
              <a:t> </a:t>
            </a:r>
            <a:r>
              <a:rPr sz="1800" spc="-5" dirty="0">
                <a:latin typeface="Arial MT"/>
                <a:cs typeface="Arial MT"/>
              </a:rPr>
              <a:t>sector</a:t>
            </a:r>
            <a:endParaRPr sz="1800" dirty="0">
              <a:latin typeface="Arial MT"/>
              <a:cs typeface="Arial MT"/>
            </a:endParaRPr>
          </a:p>
          <a:p>
            <a:pPr marL="355600" indent="-343535">
              <a:lnSpc>
                <a:spcPct val="100000"/>
              </a:lnSpc>
              <a:spcBef>
                <a:spcPts val="725"/>
              </a:spcBef>
              <a:buClr>
                <a:srgbClr val="359DD6"/>
              </a:buClr>
              <a:buChar char="•"/>
              <a:tabLst>
                <a:tab pos="355600" algn="l"/>
                <a:tab pos="356235" algn="l"/>
              </a:tabLst>
            </a:pPr>
            <a:r>
              <a:rPr sz="2000" dirty="0">
                <a:latin typeface="Arial MT"/>
                <a:cs typeface="Arial MT"/>
              </a:rPr>
              <a:t>Deadline</a:t>
            </a:r>
            <a:r>
              <a:rPr sz="2000" spc="-15" dirty="0">
                <a:latin typeface="Arial MT"/>
                <a:cs typeface="Arial MT"/>
              </a:rPr>
              <a:t> </a:t>
            </a:r>
            <a:r>
              <a:rPr sz="2000" dirty="0">
                <a:latin typeface="Arial MT"/>
                <a:cs typeface="Arial MT"/>
              </a:rPr>
              <a:t>for</a:t>
            </a:r>
            <a:r>
              <a:rPr sz="2000" spc="-15" dirty="0">
                <a:latin typeface="Arial MT"/>
                <a:cs typeface="Arial MT"/>
              </a:rPr>
              <a:t> </a:t>
            </a:r>
            <a:r>
              <a:rPr sz="2000" spc="-5" dirty="0">
                <a:latin typeface="Arial MT"/>
                <a:cs typeface="Arial MT"/>
              </a:rPr>
              <a:t>filing</a:t>
            </a:r>
            <a:r>
              <a:rPr sz="2000" spc="5" dirty="0">
                <a:latin typeface="Arial MT"/>
                <a:cs typeface="Arial MT"/>
              </a:rPr>
              <a:t> </a:t>
            </a:r>
            <a:r>
              <a:rPr sz="2000" dirty="0">
                <a:latin typeface="Arial MT"/>
                <a:cs typeface="Arial MT"/>
              </a:rPr>
              <a:t>all comments</a:t>
            </a:r>
            <a:r>
              <a:rPr sz="2000" spc="-50" dirty="0">
                <a:latin typeface="Arial MT"/>
                <a:cs typeface="Arial MT"/>
              </a:rPr>
              <a:t> </a:t>
            </a:r>
            <a:r>
              <a:rPr sz="2000" dirty="0">
                <a:latin typeface="Arial MT"/>
                <a:cs typeface="Arial MT"/>
              </a:rPr>
              <a:t>was</a:t>
            </a:r>
            <a:r>
              <a:rPr sz="2000" spc="-15" dirty="0">
                <a:latin typeface="Arial MT"/>
                <a:cs typeface="Arial MT"/>
              </a:rPr>
              <a:t> </a:t>
            </a:r>
            <a:r>
              <a:rPr sz="2000" dirty="0">
                <a:latin typeface="Arial MT"/>
                <a:cs typeface="Arial MT"/>
              </a:rPr>
              <a:t>March</a:t>
            </a:r>
            <a:r>
              <a:rPr sz="2000" spc="-25" dirty="0">
                <a:latin typeface="Arial MT"/>
                <a:cs typeface="Arial MT"/>
              </a:rPr>
              <a:t> </a:t>
            </a:r>
            <a:r>
              <a:rPr sz="2000" dirty="0">
                <a:latin typeface="Arial MT"/>
                <a:cs typeface="Arial MT"/>
              </a:rPr>
              <a:t>5,</a:t>
            </a:r>
            <a:r>
              <a:rPr sz="2000" spc="-10" dirty="0">
                <a:latin typeface="Arial MT"/>
                <a:cs typeface="Arial MT"/>
              </a:rPr>
              <a:t> </a:t>
            </a:r>
            <a:r>
              <a:rPr sz="2000" dirty="0">
                <a:latin typeface="Arial MT"/>
                <a:cs typeface="Arial MT"/>
              </a:rPr>
              <a:t>2018</a:t>
            </a:r>
          </a:p>
        </p:txBody>
      </p:sp>
      <p:pic>
        <p:nvPicPr>
          <p:cNvPr id="4" name="Picture 3">
            <a:extLst>
              <a:ext uri="{FF2B5EF4-FFF2-40B4-BE49-F238E27FC236}">
                <a16:creationId xmlns:a16="http://schemas.microsoft.com/office/drawing/2014/main" id="{466C8EF7-014B-EA86-E846-BFFCD49507F4}"/>
              </a:ext>
            </a:extLst>
          </p:cNvPr>
          <p:cNvPicPr>
            <a:picLocks noChangeAspect="1"/>
          </p:cNvPicPr>
          <p:nvPr/>
        </p:nvPicPr>
        <p:blipFill>
          <a:blip r:embed="rId2"/>
          <a:stretch>
            <a:fillRect/>
          </a:stretch>
        </p:blipFill>
        <p:spPr>
          <a:xfrm>
            <a:off x="103131" y="91440"/>
            <a:ext cx="1524213" cy="65731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6656" y="1072545"/>
            <a:ext cx="10260330" cy="574675"/>
          </a:xfrm>
          <a:prstGeom prst="rect">
            <a:avLst/>
          </a:prstGeom>
        </p:spPr>
        <p:txBody>
          <a:bodyPr vert="horz" wrap="square" lIns="0" tIns="12700" rIns="0" bIns="0" rtlCol="0">
            <a:spAutoFit/>
          </a:bodyPr>
          <a:lstStyle/>
          <a:p>
            <a:pPr marL="12700">
              <a:lnSpc>
                <a:spcPct val="100000"/>
              </a:lnSpc>
              <a:spcBef>
                <a:spcPts val="100"/>
              </a:spcBef>
            </a:pPr>
            <a:r>
              <a:rPr spc="-5" dirty="0"/>
              <a:t>Federal</a:t>
            </a:r>
            <a:r>
              <a:rPr dirty="0"/>
              <a:t> </a:t>
            </a:r>
            <a:r>
              <a:rPr spc="-5" dirty="0"/>
              <a:t>Legislation</a:t>
            </a:r>
            <a:r>
              <a:rPr dirty="0"/>
              <a:t> </a:t>
            </a:r>
            <a:r>
              <a:rPr spc="-5" dirty="0"/>
              <a:t>Governing</a:t>
            </a:r>
            <a:r>
              <a:rPr spc="-200" dirty="0"/>
              <a:t> </a:t>
            </a:r>
            <a:r>
              <a:rPr spc="-5" dirty="0"/>
              <a:t>Autonomous</a:t>
            </a:r>
            <a:r>
              <a:rPr spc="-75" dirty="0"/>
              <a:t> </a:t>
            </a:r>
            <a:r>
              <a:rPr spc="-45" dirty="0"/>
              <a:t>Vehicles</a:t>
            </a:r>
          </a:p>
        </p:txBody>
      </p:sp>
      <p:sp>
        <p:nvSpPr>
          <p:cNvPr id="3" name="object 3"/>
          <p:cNvSpPr txBox="1"/>
          <p:nvPr/>
        </p:nvSpPr>
        <p:spPr>
          <a:xfrm>
            <a:off x="1446656" y="1959863"/>
            <a:ext cx="8982710" cy="1006475"/>
          </a:xfrm>
          <a:prstGeom prst="rect">
            <a:avLst/>
          </a:prstGeom>
        </p:spPr>
        <p:txBody>
          <a:bodyPr vert="horz" wrap="square" lIns="0" tIns="47625" rIns="0" bIns="0" rtlCol="0">
            <a:spAutoFit/>
          </a:bodyPr>
          <a:lstStyle/>
          <a:p>
            <a:pPr marL="355600" marR="5080" indent="-343535">
              <a:lnSpc>
                <a:spcPts val="2160"/>
              </a:lnSpc>
              <a:spcBef>
                <a:spcPts val="375"/>
              </a:spcBef>
              <a:buClr>
                <a:srgbClr val="359DD6"/>
              </a:buClr>
              <a:buChar char="•"/>
              <a:tabLst>
                <a:tab pos="355600" algn="l"/>
                <a:tab pos="356235" algn="l"/>
              </a:tabLst>
            </a:pPr>
            <a:r>
              <a:rPr sz="2000" dirty="0">
                <a:latin typeface="Arial MT"/>
                <a:cs typeface="Arial MT"/>
              </a:rPr>
              <a:t>Congressional</a:t>
            </a:r>
            <a:r>
              <a:rPr sz="2000" spc="-30" dirty="0">
                <a:latin typeface="Arial MT"/>
                <a:cs typeface="Arial MT"/>
              </a:rPr>
              <a:t> </a:t>
            </a:r>
            <a:r>
              <a:rPr sz="2000" spc="-5" dirty="0">
                <a:latin typeface="Arial MT"/>
                <a:cs typeface="Arial MT"/>
              </a:rPr>
              <a:t>efforts</a:t>
            </a:r>
            <a:r>
              <a:rPr sz="2000" spc="-35" dirty="0">
                <a:latin typeface="Arial MT"/>
                <a:cs typeface="Arial MT"/>
              </a:rPr>
              <a:t> </a:t>
            </a:r>
            <a:r>
              <a:rPr sz="2000" dirty="0">
                <a:latin typeface="Arial MT"/>
                <a:cs typeface="Arial MT"/>
              </a:rPr>
              <a:t>underway</a:t>
            </a:r>
            <a:r>
              <a:rPr sz="2000" spc="-30"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amend</a:t>
            </a:r>
            <a:r>
              <a:rPr sz="2000" spc="-25" dirty="0">
                <a:latin typeface="Arial MT"/>
                <a:cs typeface="Arial MT"/>
              </a:rPr>
              <a:t> </a:t>
            </a:r>
            <a:r>
              <a:rPr sz="2000" dirty="0">
                <a:latin typeface="Arial MT"/>
                <a:cs typeface="Arial MT"/>
              </a:rPr>
              <a:t>current</a:t>
            </a:r>
            <a:r>
              <a:rPr sz="2000" spc="-40" dirty="0">
                <a:latin typeface="Arial MT"/>
                <a:cs typeface="Arial MT"/>
              </a:rPr>
              <a:t> </a:t>
            </a:r>
            <a:r>
              <a:rPr sz="2000" dirty="0">
                <a:latin typeface="Arial MT"/>
                <a:cs typeface="Arial MT"/>
              </a:rPr>
              <a:t>law</a:t>
            </a:r>
            <a:r>
              <a:rPr sz="2000" spc="10" dirty="0">
                <a:latin typeface="Arial MT"/>
                <a:cs typeface="Arial MT"/>
              </a:rPr>
              <a:t> </a:t>
            </a:r>
            <a:r>
              <a:rPr sz="2000" dirty="0">
                <a:latin typeface="Arial MT"/>
                <a:cs typeface="Arial MT"/>
              </a:rPr>
              <a:t>regarding</a:t>
            </a:r>
            <a:r>
              <a:rPr sz="2000" spc="-35" dirty="0">
                <a:latin typeface="Arial MT"/>
                <a:cs typeface="Arial MT"/>
              </a:rPr>
              <a:t> </a:t>
            </a:r>
            <a:r>
              <a:rPr sz="2000" dirty="0">
                <a:latin typeface="Arial MT"/>
                <a:cs typeface="Arial MT"/>
              </a:rPr>
              <a:t>regulation</a:t>
            </a:r>
            <a:r>
              <a:rPr sz="2000" spc="-25" dirty="0">
                <a:latin typeface="Arial MT"/>
                <a:cs typeface="Arial MT"/>
              </a:rPr>
              <a:t> </a:t>
            </a:r>
            <a:r>
              <a:rPr sz="2000" dirty="0">
                <a:latin typeface="Arial MT"/>
                <a:cs typeface="Arial MT"/>
              </a:rPr>
              <a:t>of </a:t>
            </a:r>
            <a:r>
              <a:rPr sz="2000" spc="-540" dirty="0">
                <a:latin typeface="Arial MT"/>
                <a:cs typeface="Arial MT"/>
              </a:rPr>
              <a:t> </a:t>
            </a:r>
            <a:r>
              <a:rPr sz="2000" dirty="0">
                <a:latin typeface="Arial MT"/>
                <a:cs typeface="Arial MT"/>
              </a:rPr>
              <a:t>autonomous</a:t>
            </a:r>
            <a:r>
              <a:rPr sz="2000" spc="-55" dirty="0">
                <a:latin typeface="Arial MT"/>
                <a:cs typeface="Arial MT"/>
              </a:rPr>
              <a:t> </a:t>
            </a:r>
            <a:r>
              <a:rPr sz="2000" dirty="0">
                <a:latin typeface="Arial MT"/>
                <a:cs typeface="Arial MT"/>
              </a:rPr>
              <a:t>vehicles</a:t>
            </a:r>
          </a:p>
          <a:p>
            <a:pPr marL="355600" indent="-343535">
              <a:lnSpc>
                <a:spcPct val="100000"/>
              </a:lnSpc>
              <a:spcBef>
                <a:spcPts val="725"/>
              </a:spcBef>
              <a:buClr>
                <a:srgbClr val="359DD6"/>
              </a:buClr>
              <a:buChar char="•"/>
              <a:tabLst>
                <a:tab pos="355600" algn="l"/>
                <a:tab pos="356235" algn="l"/>
              </a:tabLst>
            </a:pPr>
            <a:r>
              <a:rPr sz="2000" dirty="0">
                <a:latin typeface="Arial MT"/>
                <a:cs typeface="Arial MT"/>
              </a:rPr>
              <a:t>House</a:t>
            </a:r>
            <a:r>
              <a:rPr sz="2000" spc="-2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Senate</a:t>
            </a:r>
            <a:r>
              <a:rPr sz="2000" spc="-20" dirty="0">
                <a:latin typeface="Arial MT"/>
                <a:cs typeface="Arial MT"/>
              </a:rPr>
              <a:t> </a:t>
            </a:r>
            <a:r>
              <a:rPr sz="2000" dirty="0">
                <a:latin typeface="Arial MT"/>
                <a:cs typeface="Arial MT"/>
              </a:rPr>
              <a:t>bills </a:t>
            </a:r>
            <a:r>
              <a:rPr sz="2000" spc="-5" dirty="0">
                <a:latin typeface="Arial MT"/>
                <a:cs typeface="Arial MT"/>
              </a:rPr>
              <a:t>have</a:t>
            </a:r>
            <a:r>
              <a:rPr sz="2000" dirty="0">
                <a:latin typeface="Arial MT"/>
                <a:cs typeface="Arial MT"/>
              </a:rPr>
              <a:t> similar</a:t>
            </a:r>
            <a:r>
              <a:rPr sz="2000" spc="-20" dirty="0">
                <a:latin typeface="Arial MT"/>
                <a:cs typeface="Arial MT"/>
              </a:rPr>
              <a:t> </a:t>
            </a:r>
            <a:r>
              <a:rPr sz="2000" dirty="0">
                <a:latin typeface="Arial MT"/>
                <a:cs typeface="Arial MT"/>
              </a:rPr>
              <a:t>objectives:</a:t>
            </a:r>
          </a:p>
        </p:txBody>
      </p:sp>
      <p:sp>
        <p:nvSpPr>
          <p:cNvPr id="4" name="object 4"/>
          <p:cNvSpPr txBox="1"/>
          <p:nvPr/>
        </p:nvSpPr>
        <p:spPr>
          <a:xfrm>
            <a:off x="1446656" y="3016949"/>
            <a:ext cx="9422765" cy="3358515"/>
          </a:xfrm>
          <a:prstGeom prst="rect">
            <a:avLst/>
          </a:prstGeom>
        </p:spPr>
        <p:txBody>
          <a:bodyPr vert="horz" wrap="square" lIns="0" tIns="43815" rIns="0" bIns="0" rtlCol="0">
            <a:spAutoFit/>
          </a:bodyPr>
          <a:lstStyle/>
          <a:p>
            <a:pPr marL="1041400" marR="5080" indent="-342900">
              <a:lnSpc>
                <a:spcPts val="1939"/>
              </a:lnSpc>
              <a:spcBef>
                <a:spcPts val="345"/>
              </a:spcBef>
              <a:buChar char="•"/>
              <a:tabLst>
                <a:tab pos="1041400" algn="l"/>
                <a:tab pos="1042035" algn="l"/>
              </a:tabLst>
            </a:pPr>
            <a:r>
              <a:rPr sz="1800" spc="-5" dirty="0">
                <a:latin typeface="Arial MT"/>
                <a:cs typeface="Arial MT"/>
              </a:rPr>
              <a:t>Authorize </a:t>
            </a:r>
            <a:r>
              <a:rPr sz="1800" dirty="0">
                <a:latin typeface="Arial MT"/>
                <a:cs typeface="Arial MT"/>
              </a:rPr>
              <a:t>NHTSA to </a:t>
            </a:r>
            <a:r>
              <a:rPr sz="1800" spc="-5" dirty="0">
                <a:latin typeface="Arial MT"/>
                <a:cs typeface="Arial MT"/>
              </a:rPr>
              <a:t>issue more exemptions </a:t>
            </a:r>
            <a:r>
              <a:rPr sz="1800" dirty="0">
                <a:latin typeface="Arial MT"/>
                <a:cs typeface="Arial MT"/>
              </a:rPr>
              <a:t>from FMVSSs </a:t>
            </a:r>
            <a:r>
              <a:rPr sz="1800" spc="-5" dirty="0">
                <a:latin typeface="Arial MT"/>
                <a:cs typeface="Arial MT"/>
              </a:rPr>
              <a:t>(up </a:t>
            </a:r>
            <a:r>
              <a:rPr sz="1800" dirty="0">
                <a:latin typeface="Arial MT"/>
                <a:cs typeface="Arial MT"/>
              </a:rPr>
              <a:t>to </a:t>
            </a:r>
            <a:r>
              <a:rPr sz="1800" spc="-5" dirty="0">
                <a:latin typeface="Arial MT"/>
                <a:cs typeface="Arial MT"/>
              </a:rPr>
              <a:t>100,000 vehicles </a:t>
            </a:r>
            <a:r>
              <a:rPr sz="1800" spc="-490" dirty="0">
                <a:latin typeface="Arial MT"/>
                <a:cs typeface="Arial MT"/>
              </a:rPr>
              <a:t> </a:t>
            </a:r>
            <a:r>
              <a:rPr sz="1800" spc="-5" dirty="0">
                <a:latin typeface="Arial MT"/>
                <a:cs typeface="Arial MT"/>
              </a:rPr>
              <a:t>per </a:t>
            </a:r>
            <a:r>
              <a:rPr sz="1800" spc="-10" dirty="0">
                <a:latin typeface="Arial MT"/>
                <a:cs typeface="Arial MT"/>
              </a:rPr>
              <a:t>year</a:t>
            </a:r>
            <a:r>
              <a:rPr sz="1800" spc="35" dirty="0">
                <a:latin typeface="Arial MT"/>
                <a:cs typeface="Arial MT"/>
              </a:rPr>
              <a:t> </a:t>
            </a:r>
            <a:r>
              <a:rPr sz="1800" spc="-10" dirty="0">
                <a:latin typeface="Arial MT"/>
                <a:cs typeface="Arial MT"/>
              </a:rPr>
              <a:t>within</a:t>
            </a:r>
            <a:r>
              <a:rPr sz="1800" spc="45" dirty="0">
                <a:latin typeface="Arial MT"/>
                <a:cs typeface="Arial MT"/>
              </a:rPr>
              <a:t> </a:t>
            </a:r>
            <a:r>
              <a:rPr sz="1800" spc="-5" dirty="0">
                <a:latin typeface="Arial MT"/>
                <a:cs typeface="Arial MT"/>
              </a:rPr>
              <a:t>three</a:t>
            </a:r>
            <a:r>
              <a:rPr sz="1800" dirty="0">
                <a:latin typeface="Arial MT"/>
                <a:cs typeface="Arial MT"/>
              </a:rPr>
              <a:t> </a:t>
            </a:r>
            <a:r>
              <a:rPr sz="1800" spc="-10" dirty="0">
                <a:latin typeface="Arial MT"/>
                <a:cs typeface="Arial MT"/>
              </a:rPr>
              <a:t>years</a:t>
            </a:r>
            <a:r>
              <a:rPr sz="1800" spc="25" dirty="0">
                <a:latin typeface="Arial MT"/>
                <a:cs typeface="Arial MT"/>
              </a:rPr>
              <a:t> </a:t>
            </a:r>
            <a:r>
              <a:rPr sz="1800" dirty="0">
                <a:latin typeface="Arial MT"/>
                <a:cs typeface="Arial MT"/>
              </a:rPr>
              <a:t>after </a:t>
            </a:r>
            <a:r>
              <a:rPr sz="1800" spc="-5" dirty="0">
                <a:latin typeface="Arial MT"/>
                <a:cs typeface="Arial MT"/>
              </a:rPr>
              <a:t>enactment)</a:t>
            </a:r>
            <a:endParaRPr sz="1800" dirty="0">
              <a:latin typeface="Arial MT"/>
              <a:cs typeface="Arial MT"/>
            </a:endParaRPr>
          </a:p>
          <a:p>
            <a:pPr marL="1041400" indent="-343535">
              <a:lnSpc>
                <a:spcPct val="100000"/>
              </a:lnSpc>
              <a:spcBef>
                <a:spcPts val="265"/>
              </a:spcBef>
              <a:buChar char="•"/>
              <a:tabLst>
                <a:tab pos="1041400" algn="l"/>
                <a:tab pos="1042035" algn="l"/>
              </a:tabLst>
            </a:pPr>
            <a:r>
              <a:rPr sz="1800" spc="-5" dirty="0">
                <a:latin typeface="Arial MT"/>
                <a:cs typeface="Arial MT"/>
              </a:rPr>
              <a:t>Require</a:t>
            </a:r>
            <a:r>
              <a:rPr sz="1800" spc="15" dirty="0">
                <a:latin typeface="Arial MT"/>
                <a:cs typeface="Arial MT"/>
              </a:rPr>
              <a:t> </a:t>
            </a:r>
            <a:r>
              <a:rPr sz="1800" dirty="0">
                <a:latin typeface="Arial MT"/>
                <a:cs typeface="Arial MT"/>
              </a:rPr>
              <a:t>NHTSA</a:t>
            </a:r>
            <a:r>
              <a:rPr sz="1800" spc="-120" dirty="0">
                <a:latin typeface="Arial MT"/>
                <a:cs typeface="Arial MT"/>
              </a:rPr>
              <a:t> </a:t>
            </a:r>
            <a:r>
              <a:rPr sz="1800" dirty="0">
                <a:latin typeface="Arial MT"/>
                <a:cs typeface="Arial MT"/>
              </a:rPr>
              <a:t>to </a:t>
            </a:r>
            <a:r>
              <a:rPr sz="1800" spc="-5" dirty="0">
                <a:latin typeface="Arial MT"/>
                <a:cs typeface="Arial MT"/>
              </a:rPr>
              <a:t>update</a:t>
            </a:r>
            <a:r>
              <a:rPr sz="1800" spc="15" dirty="0">
                <a:latin typeface="Arial MT"/>
                <a:cs typeface="Arial MT"/>
              </a:rPr>
              <a:t> </a:t>
            </a:r>
            <a:r>
              <a:rPr sz="1800" dirty="0">
                <a:latin typeface="Arial MT"/>
                <a:cs typeface="Arial MT"/>
              </a:rPr>
              <a:t>FMVSSs</a:t>
            </a:r>
            <a:r>
              <a:rPr sz="1800" spc="-15" dirty="0">
                <a:latin typeface="Arial MT"/>
                <a:cs typeface="Arial MT"/>
              </a:rPr>
              <a:t> </a:t>
            </a:r>
            <a:r>
              <a:rPr sz="1800" dirty="0">
                <a:latin typeface="Arial MT"/>
                <a:cs typeface="Arial MT"/>
              </a:rPr>
              <a:t>to </a:t>
            </a:r>
            <a:r>
              <a:rPr sz="1800" spc="-5" dirty="0">
                <a:latin typeface="Arial MT"/>
                <a:cs typeface="Arial MT"/>
              </a:rPr>
              <a:t>accommodate</a:t>
            </a:r>
            <a:r>
              <a:rPr sz="1800" spc="10" dirty="0">
                <a:latin typeface="Arial MT"/>
                <a:cs typeface="Arial MT"/>
              </a:rPr>
              <a:t> </a:t>
            </a:r>
            <a:r>
              <a:rPr sz="1800" spc="-5" dirty="0">
                <a:latin typeface="Arial MT"/>
                <a:cs typeface="Arial MT"/>
              </a:rPr>
              <a:t>autonomous</a:t>
            </a:r>
            <a:r>
              <a:rPr sz="1800" spc="20" dirty="0">
                <a:latin typeface="Arial MT"/>
                <a:cs typeface="Arial MT"/>
              </a:rPr>
              <a:t> </a:t>
            </a:r>
            <a:r>
              <a:rPr sz="1800" spc="-5" dirty="0">
                <a:latin typeface="Arial MT"/>
                <a:cs typeface="Arial MT"/>
              </a:rPr>
              <a:t>vehicles;</a:t>
            </a:r>
            <a:endParaRPr sz="1800" dirty="0">
              <a:latin typeface="Arial MT"/>
              <a:cs typeface="Arial MT"/>
            </a:endParaRPr>
          </a:p>
          <a:p>
            <a:pPr marL="1041400" indent="-343535">
              <a:lnSpc>
                <a:spcPts val="2050"/>
              </a:lnSpc>
              <a:spcBef>
                <a:spcPts val="280"/>
              </a:spcBef>
              <a:buChar char="•"/>
              <a:tabLst>
                <a:tab pos="1041400" algn="l"/>
                <a:tab pos="1042035" algn="l"/>
              </a:tabLst>
            </a:pPr>
            <a:r>
              <a:rPr sz="1800" spc="-5" dirty="0">
                <a:latin typeface="Arial MT"/>
                <a:cs typeface="Arial MT"/>
              </a:rPr>
              <a:t>Require</a:t>
            </a:r>
            <a:r>
              <a:rPr sz="1800" spc="15" dirty="0">
                <a:latin typeface="Arial MT"/>
                <a:cs typeface="Arial MT"/>
              </a:rPr>
              <a:t> </a:t>
            </a:r>
            <a:r>
              <a:rPr sz="1800" spc="-5" dirty="0">
                <a:latin typeface="Arial MT"/>
                <a:cs typeface="Arial MT"/>
              </a:rPr>
              <a:t>mandatory</a:t>
            </a:r>
            <a:r>
              <a:rPr sz="1800" spc="15" dirty="0">
                <a:latin typeface="Arial MT"/>
                <a:cs typeface="Arial MT"/>
              </a:rPr>
              <a:t> </a:t>
            </a:r>
            <a:r>
              <a:rPr sz="1800" spc="-5" dirty="0">
                <a:latin typeface="Arial MT"/>
                <a:cs typeface="Arial MT"/>
              </a:rPr>
              <a:t>safety</a:t>
            </a:r>
            <a:r>
              <a:rPr sz="1800" spc="-10" dirty="0">
                <a:latin typeface="Arial MT"/>
                <a:cs typeface="Arial MT"/>
              </a:rPr>
              <a:t> </a:t>
            </a:r>
            <a:r>
              <a:rPr sz="1800" spc="-5" dirty="0">
                <a:latin typeface="Arial MT"/>
                <a:cs typeface="Arial MT"/>
              </a:rPr>
              <a:t>assessment</a:t>
            </a:r>
            <a:r>
              <a:rPr sz="1800" spc="20" dirty="0">
                <a:latin typeface="Arial MT"/>
                <a:cs typeface="Arial MT"/>
              </a:rPr>
              <a:t> </a:t>
            </a:r>
            <a:r>
              <a:rPr sz="1800" spc="-5" dirty="0">
                <a:latin typeface="Arial MT"/>
                <a:cs typeface="Arial MT"/>
              </a:rPr>
              <a:t>reporting</a:t>
            </a:r>
            <a:r>
              <a:rPr sz="1800" spc="10" dirty="0">
                <a:latin typeface="Arial MT"/>
                <a:cs typeface="Arial MT"/>
              </a:rPr>
              <a:t> </a:t>
            </a:r>
            <a:r>
              <a:rPr sz="1800" spc="-5" dirty="0">
                <a:latin typeface="Arial MT"/>
                <a:cs typeface="Arial MT"/>
              </a:rPr>
              <a:t>of</a:t>
            </a:r>
            <a:r>
              <a:rPr sz="1800" spc="5" dirty="0">
                <a:latin typeface="Arial MT"/>
                <a:cs typeface="Arial MT"/>
              </a:rPr>
              <a:t> </a:t>
            </a:r>
            <a:r>
              <a:rPr sz="1800" dirty="0">
                <a:latin typeface="Arial MT"/>
                <a:cs typeface="Arial MT"/>
              </a:rPr>
              <a:t>the</a:t>
            </a:r>
            <a:r>
              <a:rPr sz="1800" spc="-5" dirty="0">
                <a:latin typeface="Arial MT"/>
                <a:cs typeface="Arial MT"/>
              </a:rPr>
              <a:t> elements</a:t>
            </a:r>
            <a:r>
              <a:rPr sz="1800" spc="15" dirty="0">
                <a:latin typeface="Arial MT"/>
                <a:cs typeface="Arial MT"/>
              </a:rPr>
              <a:t> </a:t>
            </a:r>
            <a:r>
              <a:rPr sz="1800" spc="-5" dirty="0">
                <a:latin typeface="Arial MT"/>
                <a:cs typeface="Arial MT"/>
              </a:rPr>
              <a:t>similar</a:t>
            </a:r>
            <a:r>
              <a:rPr sz="1800" spc="15" dirty="0">
                <a:latin typeface="Arial MT"/>
                <a:cs typeface="Arial MT"/>
              </a:rPr>
              <a:t> </a:t>
            </a:r>
            <a:r>
              <a:rPr sz="1800" dirty="0">
                <a:latin typeface="Arial MT"/>
                <a:cs typeface="Arial MT"/>
              </a:rPr>
              <a:t>to</a:t>
            </a:r>
            <a:r>
              <a:rPr sz="1800" spc="5" dirty="0">
                <a:latin typeface="Arial MT"/>
                <a:cs typeface="Arial MT"/>
              </a:rPr>
              <a:t> </a:t>
            </a:r>
            <a:r>
              <a:rPr sz="1800" spc="-5" dirty="0">
                <a:latin typeface="Arial MT"/>
                <a:cs typeface="Arial MT"/>
              </a:rPr>
              <a:t>those </a:t>
            </a:r>
            <a:r>
              <a:rPr sz="1800" dirty="0">
                <a:latin typeface="Arial MT"/>
                <a:cs typeface="Arial MT"/>
              </a:rPr>
              <a:t>in</a:t>
            </a:r>
          </a:p>
          <a:p>
            <a:pPr marL="1041400">
              <a:lnSpc>
                <a:spcPts val="2050"/>
              </a:lnSpc>
            </a:pPr>
            <a:r>
              <a:rPr sz="1800" spc="-10" dirty="0">
                <a:latin typeface="Arial MT"/>
                <a:cs typeface="Arial MT"/>
              </a:rPr>
              <a:t>DOT’s</a:t>
            </a:r>
            <a:r>
              <a:rPr sz="1800" spc="-15" dirty="0">
                <a:latin typeface="Arial MT"/>
                <a:cs typeface="Arial MT"/>
              </a:rPr>
              <a:t> </a:t>
            </a:r>
            <a:r>
              <a:rPr sz="1800" spc="-5" dirty="0">
                <a:latin typeface="Arial MT"/>
                <a:cs typeface="Arial MT"/>
              </a:rPr>
              <a:t>voluntary</a:t>
            </a:r>
            <a:r>
              <a:rPr sz="1800" spc="10" dirty="0">
                <a:latin typeface="Arial MT"/>
                <a:cs typeface="Arial MT"/>
              </a:rPr>
              <a:t> </a:t>
            </a:r>
            <a:r>
              <a:rPr sz="1800" spc="-5" dirty="0">
                <a:latin typeface="Arial MT"/>
                <a:cs typeface="Arial MT"/>
              </a:rPr>
              <a:t>safety</a:t>
            </a:r>
            <a:r>
              <a:rPr sz="1800" spc="5" dirty="0">
                <a:latin typeface="Arial MT"/>
                <a:cs typeface="Arial MT"/>
              </a:rPr>
              <a:t> </a:t>
            </a:r>
            <a:r>
              <a:rPr sz="1800" spc="-5" dirty="0">
                <a:latin typeface="Arial MT"/>
                <a:cs typeface="Arial MT"/>
              </a:rPr>
              <a:t>assessment</a:t>
            </a:r>
            <a:r>
              <a:rPr sz="1800" spc="15" dirty="0">
                <a:latin typeface="Arial MT"/>
                <a:cs typeface="Arial MT"/>
              </a:rPr>
              <a:t> </a:t>
            </a:r>
            <a:r>
              <a:rPr sz="1800" spc="-5" dirty="0">
                <a:latin typeface="Arial MT"/>
                <a:cs typeface="Arial MT"/>
              </a:rPr>
              <a:t>report</a:t>
            </a:r>
            <a:endParaRPr sz="1800" dirty="0">
              <a:latin typeface="Arial MT"/>
              <a:cs typeface="Arial MT"/>
            </a:endParaRPr>
          </a:p>
          <a:p>
            <a:pPr marL="1041400" indent="-343535">
              <a:lnSpc>
                <a:spcPct val="100000"/>
              </a:lnSpc>
              <a:spcBef>
                <a:spcPts val="285"/>
              </a:spcBef>
              <a:buChar char="•"/>
              <a:tabLst>
                <a:tab pos="1041400" algn="l"/>
                <a:tab pos="1042035" algn="l"/>
              </a:tabLst>
            </a:pPr>
            <a:r>
              <a:rPr sz="1800" spc="-5" dirty="0">
                <a:latin typeface="Arial MT"/>
                <a:cs typeface="Arial MT"/>
              </a:rPr>
              <a:t>Include</a:t>
            </a:r>
            <a:r>
              <a:rPr sz="1800" dirty="0">
                <a:latin typeface="Arial MT"/>
                <a:cs typeface="Arial MT"/>
              </a:rPr>
              <a:t> </a:t>
            </a:r>
            <a:r>
              <a:rPr sz="1800" spc="-5" dirty="0">
                <a:latin typeface="Arial MT"/>
                <a:cs typeface="Arial MT"/>
              </a:rPr>
              <a:t>cybersecurity</a:t>
            </a:r>
            <a:r>
              <a:rPr sz="1800" spc="35"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privacy requirements</a:t>
            </a:r>
            <a:endParaRPr sz="1800" dirty="0">
              <a:latin typeface="Arial MT"/>
              <a:cs typeface="Arial MT"/>
            </a:endParaRPr>
          </a:p>
          <a:p>
            <a:pPr marL="1041400" indent="-343535">
              <a:lnSpc>
                <a:spcPts val="2055"/>
              </a:lnSpc>
              <a:spcBef>
                <a:spcPts val="290"/>
              </a:spcBef>
              <a:buChar char="•"/>
              <a:tabLst>
                <a:tab pos="1041400" algn="l"/>
                <a:tab pos="1042035" algn="l"/>
              </a:tabLst>
            </a:pPr>
            <a:r>
              <a:rPr sz="1800" spc="-5" dirty="0">
                <a:latin typeface="Arial MT"/>
                <a:cs typeface="Arial MT"/>
              </a:rPr>
              <a:t>Preempt</a:t>
            </a:r>
            <a:r>
              <a:rPr sz="1800" dirty="0">
                <a:latin typeface="Arial MT"/>
                <a:cs typeface="Arial MT"/>
              </a:rPr>
              <a:t> state</a:t>
            </a:r>
            <a:r>
              <a:rPr sz="1800" spc="5" dirty="0">
                <a:latin typeface="Arial MT"/>
                <a:cs typeface="Arial MT"/>
              </a:rPr>
              <a:t> </a:t>
            </a:r>
            <a:r>
              <a:rPr sz="1800" spc="-5" dirty="0">
                <a:latin typeface="Arial MT"/>
                <a:cs typeface="Arial MT"/>
              </a:rPr>
              <a:t>regulation</a:t>
            </a:r>
            <a:r>
              <a:rPr sz="1800" spc="20" dirty="0">
                <a:latin typeface="Arial MT"/>
                <a:cs typeface="Arial MT"/>
              </a:rPr>
              <a:t> </a:t>
            </a:r>
            <a:r>
              <a:rPr sz="1800" dirty="0">
                <a:latin typeface="Arial MT"/>
                <a:cs typeface="Arial MT"/>
              </a:rPr>
              <a:t>of</a:t>
            </a:r>
            <a:r>
              <a:rPr sz="1800" spc="505" dirty="0">
                <a:latin typeface="Arial MT"/>
                <a:cs typeface="Arial MT"/>
              </a:rPr>
              <a:t> </a:t>
            </a:r>
            <a:r>
              <a:rPr sz="1800" spc="-5" dirty="0">
                <a:latin typeface="Arial MT"/>
                <a:cs typeface="Arial MT"/>
              </a:rPr>
              <a:t>safety</a:t>
            </a:r>
            <a:r>
              <a:rPr sz="1800" spc="5" dirty="0">
                <a:latin typeface="Arial MT"/>
                <a:cs typeface="Arial MT"/>
              </a:rPr>
              <a:t> </a:t>
            </a:r>
            <a:r>
              <a:rPr sz="1800" spc="-5" dirty="0">
                <a:latin typeface="Arial MT"/>
                <a:cs typeface="Arial MT"/>
              </a:rPr>
              <a:t>but</a:t>
            </a:r>
            <a:r>
              <a:rPr sz="1800" spc="10" dirty="0">
                <a:latin typeface="Arial MT"/>
                <a:cs typeface="Arial MT"/>
              </a:rPr>
              <a:t> </a:t>
            </a:r>
            <a:r>
              <a:rPr sz="1800" spc="-5" dirty="0">
                <a:latin typeface="Arial MT"/>
                <a:cs typeface="Arial MT"/>
              </a:rPr>
              <a:t>preserve</a:t>
            </a:r>
            <a:r>
              <a:rPr sz="1800" spc="10" dirty="0">
                <a:latin typeface="Arial MT"/>
                <a:cs typeface="Arial MT"/>
              </a:rPr>
              <a:t> </a:t>
            </a:r>
            <a:r>
              <a:rPr sz="1800" dirty="0">
                <a:latin typeface="Arial MT"/>
                <a:cs typeface="Arial MT"/>
              </a:rPr>
              <a:t>state </a:t>
            </a:r>
            <a:r>
              <a:rPr sz="1800" spc="-5" dirty="0">
                <a:latin typeface="Arial MT"/>
                <a:cs typeface="Arial MT"/>
              </a:rPr>
              <a:t>role</a:t>
            </a:r>
            <a:r>
              <a:rPr sz="1800" spc="5" dirty="0">
                <a:latin typeface="Arial MT"/>
                <a:cs typeface="Arial MT"/>
              </a:rPr>
              <a:t> </a:t>
            </a:r>
            <a:r>
              <a:rPr sz="1800" dirty="0">
                <a:latin typeface="Arial MT"/>
                <a:cs typeface="Arial MT"/>
              </a:rPr>
              <a:t>to</a:t>
            </a:r>
            <a:r>
              <a:rPr sz="1800" spc="5" dirty="0">
                <a:latin typeface="Arial MT"/>
                <a:cs typeface="Arial MT"/>
              </a:rPr>
              <a:t> </a:t>
            </a:r>
            <a:r>
              <a:rPr sz="1800" spc="-5" dirty="0">
                <a:latin typeface="Arial MT"/>
                <a:cs typeface="Arial MT"/>
              </a:rPr>
              <a:t>regulate</a:t>
            </a:r>
            <a:r>
              <a:rPr sz="1800" spc="5" dirty="0">
                <a:latin typeface="Arial MT"/>
                <a:cs typeface="Arial MT"/>
              </a:rPr>
              <a:t> </a:t>
            </a:r>
            <a:r>
              <a:rPr sz="1800" spc="-5" dirty="0">
                <a:latin typeface="Arial MT"/>
                <a:cs typeface="Arial MT"/>
              </a:rPr>
              <a:t>licensing,</a:t>
            </a:r>
            <a:endParaRPr sz="1800" dirty="0">
              <a:latin typeface="Arial MT"/>
              <a:cs typeface="Arial MT"/>
            </a:endParaRPr>
          </a:p>
          <a:p>
            <a:pPr marL="1041400">
              <a:lnSpc>
                <a:spcPts val="2055"/>
              </a:lnSpc>
            </a:pPr>
            <a:r>
              <a:rPr sz="1800" spc="-5" dirty="0">
                <a:latin typeface="Arial MT"/>
                <a:cs typeface="Arial MT"/>
              </a:rPr>
              <a:t>registration,</a:t>
            </a:r>
            <a:r>
              <a:rPr sz="1800" spc="10" dirty="0">
                <a:latin typeface="Arial MT"/>
                <a:cs typeface="Arial MT"/>
              </a:rPr>
              <a:t> </a:t>
            </a:r>
            <a:r>
              <a:rPr sz="1800" spc="-5" dirty="0">
                <a:latin typeface="Arial MT"/>
                <a:cs typeface="Arial MT"/>
              </a:rPr>
              <a:t>insurance,</a:t>
            </a:r>
            <a:r>
              <a:rPr sz="1800" spc="15" dirty="0">
                <a:latin typeface="Arial MT"/>
                <a:cs typeface="Arial MT"/>
              </a:rPr>
              <a:t> </a:t>
            </a:r>
            <a:r>
              <a:rPr sz="1800" spc="-10" dirty="0">
                <a:latin typeface="Arial MT"/>
                <a:cs typeface="Arial MT"/>
              </a:rPr>
              <a:t>and</a:t>
            </a:r>
            <a:r>
              <a:rPr sz="1800" dirty="0">
                <a:latin typeface="Arial MT"/>
                <a:cs typeface="Arial MT"/>
              </a:rPr>
              <a:t> </a:t>
            </a:r>
            <a:r>
              <a:rPr sz="1800" spc="-5" dirty="0">
                <a:latin typeface="Arial MT"/>
                <a:cs typeface="Arial MT"/>
              </a:rPr>
              <a:t>other</a:t>
            </a:r>
            <a:r>
              <a:rPr sz="1800" dirty="0">
                <a:latin typeface="Arial MT"/>
                <a:cs typeface="Arial MT"/>
              </a:rPr>
              <a:t> </a:t>
            </a:r>
            <a:r>
              <a:rPr sz="1800" spc="-5" dirty="0">
                <a:latin typeface="Arial MT"/>
                <a:cs typeface="Arial MT"/>
              </a:rPr>
              <a:t>traditionally</a:t>
            </a:r>
            <a:r>
              <a:rPr sz="1800" spc="15" dirty="0">
                <a:latin typeface="Arial MT"/>
                <a:cs typeface="Arial MT"/>
              </a:rPr>
              <a:t> </a:t>
            </a:r>
            <a:r>
              <a:rPr sz="1800" dirty="0">
                <a:latin typeface="Arial MT"/>
                <a:cs typeface="Arial MT"/>
              </a:rPr>
              <a:t>state</a:t>
            </a:r>
            <a:r>
              <a:rPr sz="1800" spc="-10" dirty="0">
                <a:latin typeface="Arial MT"/>
                <a:cs typeface="Arial MT"/>
              </a:rPr>
              <a:t> </a:t>
            </a:r>
            <a:r>
              <a:rPr sz="1800" spc="-5" dirty="0">
                <a:latin typeface="Arial MT"/>
                <a:cs typeface="Arial MT"/>
              </a:rPr>
              <a:t>functions</a:t>
            </a:r>
            <a:endParaRPr sz="1800" dirty="0">
              <a:latin typeface="Arial MT"/>
              <a:cs typeface="Arial MT"/>
            </a:endParaRPr>
          </a:p>
          <a:p>
            <a:pPr marL="355600" indent="-343535">
              <a:lnSpc>
                <a:spcPct val="100000"/>
              </a:lnSpc>
              <a:spcBef>
                <a:spcPts val="745"/>
              </a:spcBef>
              <a:buClr>
                <a:srgbClr val="359DD6"/>
              </a:buClr>
              <a:buChar char="•"/>
              <a:tabLst>
                <a:tab pos="355600" algn="l"/>
                <a:tab pos="356235" algn="l"/>
              </a:tabLst>
            </a:pPr>
            <a:r>
              <a:rPr sz="2000" dirty="0">
                <a:latin typeface="Arial MT"/>
                <a:cs typeface="Arial MT"/>
              </a:rPr>
              <a:t>House</a:t>
            </a:r>
            <a:r>
              <a:rPr sz="2000" spc="-35" dirty="0">
                <a:latin typeface="Arial MT"/>
                <a:cs typeface="Arial MT"/>
              </a:rPr>
              <a:t> </a:t>
            </a:r>
            <a:r>
              <a:rPr sz="2000" dirty="0">
                <a:latin typeface="Arial MT"/>
                <a:cs typeface="Arial MT"/>
              </a:rPr>
              <a:t>passed</a:t>
            </a:r>
            <a:r>
              <a:rPr sz="2000" spc="-45" dirty="0">
                <a:latin typeface="Arial MT"/>
                <a:cs typeface="Arial MT"/>
              </a:rPr>
              <a:t> </a:t>
            </a:r>
            <a:r>
              <a:rPr sz="2000" dirty="0">
                <a:latin typeface="Arial MT"/>
                <a:cs typeface="Arial MT"/>
              </a:rPr>
              <a:t>its bill</a:t>
            </a:r>
            <a:r>
              <a:rPr sz="2000" spc="-5" dirty="0">
                <a:latin typeface="Arial MT"/>
                <a:cs typeface="Arial MT"/>
              </a:rPr>
              <a:t> </a:t>
            </a:r>
            <a:r>
              <a:rPr sz="2000" dirty="0">
                <a:latin typeface="Arial MT"/>
                <a:cs typeface="Arial MT"/>
              </a:rPr>
              <a:t>in</a:t>
            </a:r>
            <a:r>
              <a:rPr sz="2000" spc="-5" dirty="0">
                <a:latin typeface="Arial MT"/>
                <a:cs typeface="Arial MT"/>
              </a:rPr>
              <a:t> late</a:t>
            </a:r>
            <a:r>
              <a:rPr sz="2000" dirty="0">
                <a:latin typeface="Arial MT"/>
                <a:cs typeface="Arial MT"/>
              </a:rPr>
              <a:t> 2017</a:t>
            </a:r>
          </a:p>
          <a:p>
            <a:pPr marL="355600" marR="623570" indent="-343535">
              <a:lnSpc>
                <a:spcPts val="2160"/>
              </a:lnSpc>
              <a:spcBef>
                <a:spcPts val="1030"/>
              </a:spcBef>
              <a:buClr>
                <a:srgbClr val="359DD6"/>
              </a:buClr>
              <a:buChar char="•"/>
              <a:tabLst>
                <a:tab pos="355600" algn="l"/>
                <a:tab pos="356235" algn="l"/>
              </a:tabLst>
            </a:pPr>
            <a:r>
              <a:rPr sz="2000" dirty="0">
                <a:latin typeface="Arial MT"/>
                <a:cs typeface="Arial MT"/>
              </a:rPr>
              <a:t>Senate</a:t>
            </a:r>
            <a:r>
              <a:rPr sz="2000" spc="-20" dirty="0">
                <a:latin typeface="Arial MT"/>
                <a:cs typeface="Arial MT"/>
              </a:rPr>
              <a:t> </a:t>
            </a:r>
            <a:r>
              <a:rPr sz="2000" dirty="0">
                <a:latin typeface="Arial MT"/>
                <a:cs typeface="Arial MT"/>
              </a:rPr>
              <a:t>bill</a:t>
            </a:r>
            <a:r>
              <a:rPr sz="2000" spc="5"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on</a:t>
            </a:r>
            <a:r>
              <a:rPr sz="2000" spc="-15" dirty="0">
                <a:latin typeface="Arial MT"/>
                <a:cs typeface="Arial MT"/>
              </a:rPr>
              <a:t> </a:t>
            </a:r>
            <a:r>
              <a:rPr sz="2000" dirty="0">
                <a:latin typeface="Arial MT"/>
                <a:cs typeface="Arial MT"/>
              </a:rPr>
              <a:t>hold</a:t>
            </a:r>
            <a:r>
              <a:rPr sz="2000" spc="-10" dirty="0">
                <a:latin typeface="Arial MT"/>
                <a:cs typeface="Arial MT"/>
              </a:rPr>
              <a:t> </a:t>
            </a:r>
            <a:r>
              <a:rPr sz="2000" dirty="0">
                <a:latin typeface="Arial MT"/>
                <a:cs typeface="Arial MT"/>
              </a:rPr>
              <a:t>while senators</a:t>
            </a:r>
            <a:r>
              <a:rPr sz="2000" spc="-30" dirty="0">
                <a:latin typeface="Arial MT"/>
                <a:cs typeface="Arial MT"/>
              </a:rPr>
              <a:t> </a:t>
            </a:r>
            <a:r>
              <a:rPr sz="2000" dirty="0">
                <a:latin typeface="Arial MT"/>
                <a:cs typeface="Arial MT"/>
              </a:rPr>
              <a:t>work</a:t>
            </a:r>
            <a:r>
              <a:rPr sz="2000" spc="-25" dirty="0">
                <a:latin typeface="Arial MT"/>
                <a:cs typeface="Arial MT"/>
              </a:rPr>
              <a:t> </a:t>
            </a:r>
            <a:r>
              <a:rPr sz="2000" dirty="0">
                <a:latin typeface="Arial MT"/>
                <a:cs typeface="Arial MT"/>
              </a:rPr>
              <a:t>through</a:t>
            </a:r>
            <a:r>
              <a:rPr sz="2000" spc="-35" dirty="0">
                <a:latin typeface="Arial MT"/>
                <a:cs typeface="Arial MT"/>
              </a:rPr>
              <a:t> </a:t>
            </a:r>
            <a:r>
              <a:rPr sz="2000" dirty="0">
                <a:latin typeface="Arial MT"/>
                <a:cs typeface="Arial MT"/>
              </a:rPr>
              <a:t>issues</a:t>
            </a:r>
            <a:r>
              <a:rPr sz="2000" spc="-20" dirty="0">
                <a:latin typeface="Arial MT"/>
                <a:cs typeface="Arial MT"/>
              </a:rPr>
              <a:t> </a:t>
            </a:r>
            <a:r>
              <a:rPr sz="2000" dirty="0">
                <a:latin typeface="Arial MT"/>
                <a:cs typeface="Arial MT"/>
              </a:rPr>
              <a:t>regarding</a:t>
            </a:r>
            <a:r>
              <a:rPr sz="2000" spc="-35" dirty="0">
                <a:latin typeface="Arial MT"/>
                <a:cs typeface="Arial MT"/>
              </a:rPr>
              <a:t> </a:t>
            </a:r>
            <a:r>
              <a:rPr sz="2000" spc="-20" dirty="0">
                <a:latin typeface="Arial MT"/>
                <a:cs typeface="Arial MT"/>
              </a:rPr>
              <a:t>privacy, </a:t>
            </a:r>
            <a:r>
              <a:rPr sz="2000" spc="-540" dirty="0">
                <a:latin typeface="Arial MT"/>
                <a:cs typeface="Arial MT"/>
              </a:rPr>
              <a:t> </a:t>
            </a:r>
            <a:r>
              <a:rPr sz="2000" dirty="0">
                <a:latin typeface="Arial MT"/>
                <a:cs typeface="Arial MT"/>
              </a:rPr>
              <a:t>cybersecurity</a:t>
            </a:r>
            <a:r>
              <a:rPr sz="2000" spc="-60" dirty="0">
                <a:latin typeface="Arial MT"/>
                <a:cs typeface="Arial MT"/>
              </a:rPr>
              <a:t> </a:t>
            </a:r>
            <a:r>
              <a:rPr sz="2000" dirty="0">
                <a:latin typeface="Arial MT"/>
                <a:cs typeface="Arial MT"/>
              </a:rPr>
              <a:t>and</a:t>
            </a:r>
            <a:r>
              <a:rPr sz="2000" spc="-5" dirty="0">
                <a:latin typeface="Arial MT"/>
                <a:cs typeface="Arial MT"/>
              </a:rPr>
              <a:t> </a:t>
            </a:r>
            <a:r>
              <a:rPr sz="2000" dirty="0">
                <a:latin typeface="Arial MT"/>
                <a:cs typeface="Arial MT"/>
              </a:rPr>
              <a:t>safety</a:t>
            </a:r>
          </a:p>
        </p:txBody>
      </p:sp>
      <p:pic>
        <p:nvPicPr>
          <p:cNvPr id="10" name="Picture 9">
            <a:extLst>
              <a:ext uri="{FF2B5EF4-FFF2-40B4-BE49-F238E27FC236}">
                <a16:creationId xmlns:a16="http://schemas.microsoft.com/office/drawing/2014/main" id="{36A22596-8246-4295-EF86-79D0FEDA9250}"/>
              </a:ext>
            </a:extLst>
          </p:cNvPr>
          <p:cNvPicPr>
            <a:picLocks noChangeAspect="1"/>
          </p:cNvPicPr>
          <p:nvPr/>
        </p:nvPicPr>
        <p:blipFill>
          <a:blip r:embed="rId2"/>
          <a:stretch>
            <a:fillRect/>
          </a:stretch>
        </p:blipFill>
        <p:spPr>
          <a:xfrm>
            <a:off x="103131" y="91440"/>
            <a:ext cx="1524213" cy="657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EF6D-2E95-9310-AEB0-940B2C1B799F}"/>
              </a:ext>
            </a:extLst>
          </p:cNvPr>
          <p:cNvSpPr>
            <a:spLocks noGrp="1"/>
          </p:cNvSpPr>
          <p:nvPr>
            <p:ph type="title"/>
          </p:nvPr>
        </p:nvSpPr>
        <p:spPr>
          <a:xfrm>
            <a:off x="1447800" y="339804"/>
            <a:ext cx="10973816" cy="1107996"/>
          </a:xfrm>
        </p:spPr>
        <p:txBody>
          <a:bodyPr/>
          <a:lstStyle/>
          <a:p>
            <a:r>
              <a:rPr lang="en-US" dirty="0">
                <a:solidFill>
                  <a:srgbClr val="FF0000"/>
                </a:solidFill>
              </a:rPr>
              <a:t>“AI IN AUTONOMOUS VEHICLES:THE FUTURE              OF SELF-DRIVING CARS”</a:t>
            </a:r>
            <a:endParaRPr lang="en-IN" dirty="0">
              <a:solidFill>
                <a:srgbClr val="FF0000"/>
              </a:solidFill>
            </a:endParaRPr>
          </a:p>
        </p:txBody>
      </p:sp>
      <p:pic>
        <p:nvPicPr>
          <p:cNvPr id="4" name="Picture 3">
            <a:extLst>
              <a:ext uri="{FF2B5EF4-FFF2-40B4-BE49-F238E27FC236}">
                <a16:creationId xmlns:a16="http://schemas.microsoft.com/office/drawing/2014/main" id="{DF8F7FEC-7805-D087-B5C1-F14C9CF6A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800"/>
            <a:ext cx="6324600" cy="5410200"/>
          </a:xfrm>
          <a:prstGeom prst="rect">
            <a:avLst/>
          </a:prstGeom>
        </p:spPr>
      </p:pic>
      <p:pic>
        <p:nvPicPr>
          <p:cNvPr id="6" name="Picture 5">
            <a:extLst>
              <a:ext uri="{FF2B5EF4-FFF2-40B4-BE49-F238E27FC236}">
                <a16:creationId xmlns:a16="http://schemas.microsoft.com/office/drawing/2014/main" id="{6686B509-AC0F-99FE-A929-C553480A6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447800"/>
            <a:ext cx="5867400" cy="5410200"/>
          </a:xfrm>
          <a:prstGeom prst="rect">
            <a:avLst/>
          </a:prstGeom>
        </p:spPr>
      </p:pic>
      <p:pic>
        <p:nvPicPr>
          <p:cNvPr id="7" name="Picture 6">
            <a:extLst>
              <a:ext uri="{FF2B5EF4-FFF2-40B4-BE49-F238E27FC236}">
                <a16:creationId xmlns:a16="http://schemas.microsoft.com/office/drawing/2014/main" id="{8C800620-B2B4-B125-338C-69BC07F1CFD5}"/>
              </a:ext>
            </a:extLst>
          </p:cNvPr>
          <p:cNvPicPr>
            <a:picLocks noChangeAspect="1"/>
          </p:cNvPicPr>
          <p:nvPr/>
        </p:nvPicPr>
        <p:blipFill>
          <a:blip r:embed="rId4"/>
          <a:stretch>
            <a:fillRect/>
          </a:stretch>
        </p:blipFill>
        <p:spPr>
          <a:xfrm>
            <a:off x="24063" y="52341"/>
            <a:ext cx="890337" cy="657317"/>
          </a:xfrm>
          <a:prstGeom prst="rect">
            <a:avLst/>
          </a:prstGeom>
        </p:spPr>
      </p:pic>
    </p:spTree>
    <p:extLst>
      <p:ext uri="{BB962C8B-B14F-4D97-AF65-F5344CB8AC3E}">
        <p14:creationId xmlns:p14="http://schemas.microsoft.com/office/powerpoint/2010/main" val="1888622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1127" y="1295400"/>
            <a:ext cx="8635365" cy="574675"/>
          </a:xfrm>
          <a:prstGeom prst="rect">
            <a:avLst/>
          </a:prstGeom>
        </p:spPr>
        <p:txBody>
          <a:bodyPr vert="horz" wrap="square" lIns="0" tIns="12700" rIns="0" bIns="0" rtlCol="0">
            <a:spAutoFit/>
          </a:bodyPr>
          <a:lstStyle/>
          <a:p>
            <a:pPr marL="12700">
              <a:lnSpc>
                <a:spcPct val="100000"/>
              </a:lnSpc>
              <a:spcBef>
                <a:spcPts val="100"/>
              </a:spcBef>
            </a:pPr>
            <a:r>
              <a:rPr spc="-5" dirty="0"/>
              <a:t>State</a:t>
            </a:r>
            <a:r>
              <a:rPr spc="-10" dirty="0"/>
              <a:t> </a:t>
            </a:r>
            <a:r>
              <a:rPr dirty="0"/>
              <a:t>Laws</a:t>
            </a:r>
            <a:r>
              <a:rPr spc="-15" dirty="0"/>
              <a:t> </a:t>
            </a:r>
            <a:r>
              <a:rPr spc="-5" dirty="0"/>
              <a:t>Governing</a:t>
            </a:r>
            <a:r>
              <a:rPr spc="-200" dirty="0"/>
              <a:t> </a:t>
            </a:r>
            <a:r>
              <a:rPr spc="-5" dirty="0"/>
              <a:t>Autonomous</a:t>
            </a:r>
            <a:r>
              <a:rPr spc="-85" dirty="0"/>
              <a:t> </a:t>
            </a:r>
            <a:r>
              <a:rPr spc="-45" dirty="0"/>
              <a:t>Vehicles</a:t>
            </a:r>
          </a:p>
        </p:txBody>
      </p:sp>
      <p:sp>
        <p:nvSpPr>
          <p:cNvPr id="3" name="object 3"/>
          <p:cNvSpPr txBox="1"/>
          <p:nvPr/>
        </p:nvSpPr>
        <p:spPr>
          <a:xfrm>
            <a:off x="1401127" y="2362200"/>
            <a:ext cx="9389745" cy="3730625"/>
          </a:xfrm>
          <a:prstGeom prst="rect">
            <a:avLst/>
          </a:prstGeom>
        </p:spPr>
        <p:txBody>
          <a:bodyPr vert="horz" wrap="square" lIns="0" tIns="43180" rIns="0" bIns="0" rtlCol="0">
            <a:spAutoFit/>
          </a:bodyPr>
          <a:lstStyle/>
          <a:p>
            <a:pPr marL="355600" marR="5080" indent="-343535">
              <a:lnSpc>
                <a:spcPct val="90000"/>
              </a:lnSpc>
              <a:spcBef>
                <a:spcPts val="340"/>
              </a:spcBef>
              <a:buClr>
                <a:srgbClr val="359DD6"/>
              </a:buClr>
              <a:buChar char="•"/>
              <a:tabLst>
                <a:tab pos="355600" algn="l"/>
                <a:tab pos="356235" algn="l"/>
              </a:tabLst>
            </a:pPr>
            <a:r>
              <a:rPr sz="2000" dirty="0">
                <a:latin typeface="Arial MT"/>
                <a:cs typeface="Arial MT"/>
              </a:rPr>
              <a:t>23 states and the District of Columbia </a:t>
            </a:r>
            <a:r>
              <a:rPr sz="2000" spc="-5" dirty="0">
                <a:latin typeface="Arial MT"/>
                <a:cs typeface="Arial MT"/>
              </a:rPr>
              <a:t>have </a:t>
            </a:r>
            <a:r>
              <a:rPr sz="2000" dirty="0">
                <a:latin typeface="Arial MT"/>
                <a:cs typeface="Arial MT"/>
              </a:rPr>
              <a:t>passed legislation governing </a:t>
            </a:r>
            <a:r>
              <a:rPr sz="2000" spc="5" dirty="0">
                <a:latin typeface="Arial MT"/>
                <a:cs typeface="Arial MT"/>
              </a:rPr>
              <a:t> </a:t>
            </a:r>
            <a:r>
              <a:rPr sz="2000" dirty="0">
                <a:latin typeface="Arial MT"/>
                <a:cs typeface="Arial MT"/>
              </a:rPr>
              <a:t>autonomous vehicles (Alabama, Arkansas, California, Colorado, Connecticut, </a:t>
            </a:r>
            <a:r>
              <a:rPr sz="2000" spc="5" dirty="0">
                <a:latin typeface="Arial MT"/>
                <a:cs typeface="Arial MT"/>
              </a:rPr>
              <a:t> </a:t>
            </a:r>
            <a:r>
              <a:rPr sz="2000" dirty="0">
                <a:latin typeface="Arial MT"/>
                <a:cs typeface="Arial MT"/>
              </a:rPr>
              <a:t>Florida,</a:t>
            </a:r>
            <a:r>
              <a:rPr sz="2000" spc="-20" dirty="0">
                <a:latin typeface="Arial MT"/>
                <a:cs typeface="Arial MT"/>
              </a:rPr>
              <a:t> </a:t>
            </a:r>
            <a:r>
              <a:rPr sz="2000" dirty="0">
                <a:latin typeface="Arial MT"/>
                <a:cs typeface="Arial MT"/>
              </a:rPr>
              <a:t>Georgia,</a:t>
            </a:r>
            <a:r>
              <a:rPr sz="2000" spc="-40" dirty="0">
                <a:latin typeface="Arial MT"/>
                <a:cs typeface="Arial MT"/>
              </a:rPr>
              <a:t> </a:t>
            </a:r>
            <a:r>
              <a:rPr sz="2000" dirty="0">
                <a:latin typeface="Arial MT"/>
                <a:cs typeface="Arial MT"/>
              </a:rPr>
              <a:t>Illinois,</a:t>
            </a:r>
            <a:r>
              <a:rPr sz="2000" spc="5" dirty="0">
                <a:latin typeface="Arial MT"/>
                <a:cs typeface="Arial MT"/>
              </a:rPr>
              <a:t> </a:t>
            </a:r>
            <a:r>
              <a:rPr sz="2000" dirty="0">
                <a:latin typeface="Arial MT"/>
                <a:cs typeface="Arial MT"/>
              </a:rPr>
              <a:t>Indiana,</a:t>
            </a:r>
            <a:r>
              <a:rPr sz="2000" spc="-30" dirty="0">
                <a:latin typeface="Arial MT"/>
                <a:cs typeface="Arial MT"/>
              </a:rPr>
              <a:t> </a:t>
            </a:r>
            <a:r>
              <a:rPr sz="2000" dirty="0">
                <a:latin typeface="Arial MT"/>
                <a:cs typeface="Arial MT"/>
              </a:rPr>
              <a:t>Louisiana,</a:t>
            </a:r>
            <a:r>
              <a:rPr sz="2000" spc="-15" dirty="0">
                <a:latin typeface="Arial MT"/>
                <a:cs typeface="Arial MT"/>
              </a:rPr>
              <a:t> </a:t>
            </a:r>
            <a:r>
              <a:rPr sz="2000" dirty="0">
                <a:latin typeface="Arial MT"/>
                <a:cs typeface="Arial MT"/>
              </a:rPr>
              <a:t>Michigan,</a:t>
            </a:r>
            <a:r>
              <a:rPr sz="2000" spc="-20" dirty="0">
                <a:latin typeface="Arial MT"/>
                <a:cs typeface="Arial MT"/>
              </a:rPr>
              <a:t> </a:t>
            </a:r>
            <a:r>
              <a:rPr sz="2000" dirty="0">
                <a:latin typeface="Arial MT"/>
                <a:cs typeface="Arial MT"/>
              </a:rPr>
              <a:t>New</a:t>
            </a:r>
            <a:r>
              <a:rPr sz="2000" spc="-45" dirty="0">
                <a:latin typeface="Arial MT"/>
                <a:cs typeface="Arial MT"/>
              </a:rPr>
              <a:t> </a:t>
            </a:r>
            <a:r>
              <a:rPr sz="2000" spc="-35" dirty="0">
                <a:latin typeface="Arial MT"/>
                <a:cs typeface="Arial MT"/>
              </a:rPr>
              <a:t>York,</a:t>
            </a:r>
            <a:r>
              <a:rPr sz="2000" spc="-25" dirty="0">
                <a:latin typeface="Arial MT"/>
                <a:cs typeface="Arial MT"/>
              </a:rPr>
              <a:t> </a:t>
            </a:r>
            <a:r>
              <a:rPr sz="2000" dirty="0">
                <a:latin typeface="Arial MT"/>
                <a:cs typeface="Arial MT"/>
              </a:rPr>
              <a:t>Nevada,</a:t>
            </a:r>
            <a:r>
              <a:rPr sz="2000" spc="-10" dirty="0">
                <a:latin typeface="Arial MT"/>
                <a:cs typeface="Arial MT"/>
              </a:rPr>
              <a:t> </a:t>
            </a:r>
            <a:r>
              <a:rPr sz="2000" dirty="0">
                <a:latin typeface="Arial MT"/>
                <a:cs typeface="Arial MT"/>
              </a:rPr>
              <a:t>North </a:t>
            </a:r>
            <a:r>
              <a:rPr sz="2000" spc="-545" dirty="0">
                <a:latin typeface="Arial MT"/>
                <a:cs typeface="Arial MT"/>
              </a:rPr>
              <a:t> </a:t>
            </a:r>
            <a:r>
              <a:rPr sz="2000" dirty="0">
                <a:latin typeface="Arial MT"/>
                <a:cs typeface="Arial MT"/>
              </a:rPr>
              <a:t>Carolina, North Dakota, Pennsylvania, South Carolina, </a:t>
            </a:r>
            <a:r>
              <a:rPr sz="2000" spc="-20" dirty="0">
                <a:latin typeface="Arial MT"/>
                <a:cs typeface="Arial MT"/>
              </a:rPr>
              <a:t>Tennessee, </a:t>
            </a:r>
            <a:r>
              <a:rPr sz="2000" spc="-35" dirty="0">
                <a:latin typeface="Arial MT"/>
                <a:cs typeface="Arial MT"/>
              </a:rPr>
              <a:t>Texas, </a:t>
            </a:r>
            <a:r>
              <a:rPr sz="2000" dirty="0">
                <a:latin typeface="Arial MT"/>
                <a:cs typeface="Arial MT"/>
              </a:rPr>
              <a:t>Utah, </a:t>
            </a:r>
            <a:r>
              <a:rPr sz="2000" spc="-545" dirty="0">
                <a:latin typeface="Arial MT"/>
                <a:cs typeface="Arial MT"/>
              </a:rPr>
              <a:t> </a:t>
            </a:r>
            <a:r>
              <a:rPr sz="2000" spc="-5" dirty="0">
                <a:latin typeface="Arial MT"/>
                <a:cs typeface="Arial MT"/>
              </a:rPr>
              <a:t>Virginia,</a:t>
            </a:r>
            <a:r>
              <a:rPr sz="2000" spc="-15" dirty="0">
                <a:latin typeface="Arial MT"/>
                <a:cs typeface="Arial MT"/>
              </a:rPr>
              <a:t> Vermont,</a:t>
            </a:r>
            <a:r>
              <a:rPr sz="2000" spc="-35" dirty="0">
                <a:latin typeface="Arial MT"/>
                <a:cs typeface="Arial MT"/>
              </a:rPr>
              <a:t> </a:t>
            </a:r>
            <a:r>
              <a:rPr sz="2000" dirty="0">
                <a:latin typeface="Arial MT"/>
                <a:cs typeface="Arial MT"/>
              </a:rPr>
              <a:t>and</a:t>
            </a:r>
            <a:r>
              <a:rPr sz="2000" spc="-15" dirty="0">
                <a:latin typeface="Arial MT"/>
                <a:cs typeface="Arial MT"/>
              </a:rPr>
              <a:t> </a:t>
            </a:r>
            <a:r>
              <a:rPr sz="2000" spc="-5" dirty="0">
                <a:latin typeface="Arial MT"/>
                <a:cs typeface="Arial MT"/>
              </a:rPr>
              <a:t>Washington</a:t>
            </a:r>
            <a:r>
              <a:rPr sz="2000" spc="-50" dirty="0">
                <a:latin typeface="Arial MT"/>
                <a:cs typeface="Arial MT"/>
              </a:rPr>
              <a:t> </a:t>
            </a:r>
            <a:r>
              <a:rPr sz="2000" dirty="0">
                <a:latin typeface="Arial MT"/>
                <a:cs typeface="Arial MT"/>
              </a:rPr>
              <a:t>D.C.).</a:t>
            </a:r>
          </a:p>
          <a:p>
            <a:pPr marL="355600" marR="432434" indent="-343535">
              <a:lnSpc>
                <a:spcPts val="2160"/>
              </a:lnSpc>
              <a:spcBef>
                <a:spcPts val="1030"/>
              </a:spcBef>
              <a:buClr>
                <a:srgbClr val="359DD6"/>
              </a:buClr>
              <a:buChar char="•"/>
              <a:tabLst>
                <a:tab pos="355600" algn="l"/>
                <a:tab pos="356235" algn="l"/>
              </a:tabLst>
            </a:pPr>
            <a:r>
              <a:rPr sz="2000" dirty="0">
                <a:latin typeface="Arial MT"/>
                <a:cs typeface="Arial MT"/>
              </a:rPr>
              <a:t>10</a:t>
            </a:r>
            <a:r>
              <a:rPr sz="2000" spc="-15" dirty="0">
                <a:latin typeface="Arial MT"/>
                <a:cs typeface="Arial MT"/>
              </a:rPr>
              <a:t> </a:t>
            </a:r>
            <a:r>
              <a:rPr sz="2000" dirty="0">
                <a:latin typeface="Arial MT"/>
                <a:cs typeface="Arial MT"/>
              </a:rPr>
              <a:t>additional states</a:t>
            </a:r>
            <a:r>
              <a:rPr sz="2000" spc="-40" dirty="0">
                <a:latin typeface="Arial MT"/>
                <a:cs typeface="Arial MT"/>
              </a:rPr>
              <a:t> </a:t>
            </a:r>
            <a:r>
              <a:rPr sz="2000" dirty="0">
                <a:latin typeface="Arial MT"/>
                <a:cs typeface="Arial MT"/>
              </a:rPr>
              <a:t>have</a:t>
            </a:r>
            <a:r>
              <a:rPr sz="2000" spc="5" dirty="0">
                <a:latin typeface="Arial MT"/>
                <a:cs typeface="Arial MT"/>
              </a:rPr>
              <a:t> </a:t>
            </a:r>
            <a:r>
              <a:rPr sz="2000" dirty="0">
                <a:latin typeface="Arial MT"/>
                <a:cs typeface="Arial MT"/>
              </a:rPr>
              <a:t>executive</a:t>
            </a:r>
            <a:r>
              <a:rPr sz="2000" spc="-15" dirty="0">
                <a:latin typeface="Arial MT"/>
                <a:cs typeface="Arial MT"/>
              </a:rPr>
              <a:t> </a:t>
            </a:r>
            <a:r>
              <a:rPr sz="2000" dirty="0">
                <a:latin typeface="Arial MT"/>
                <a:cs typeface="Arial MT"/>
              </a:rPr>
              <a:t>orders</a:t>
            </a:r>
            <a:r>
              <a:rPr sz="2000" spc="-50"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place</a:t>
            </a:r>
            <a:r>
              <a:rPr sz="2000" spc="-15" dirty="0">
                <a:latin typeface="Arial MT"/>
                <a:cs typeface="Arial MT"/>
              </a:rPr>
              <a:t> </a:t>
            </a:r>
            <a:r>
              <a:rPr sz="2000" dirty="0">
                <a:latin typeface="Arial MT"/>
                <a:cs typeface="Arial MT"/>
              </a:rPr>
              <a:t>issued</a:t>
            </a:r>
            <a:r>
              <a:rPr sz="2000" spc="-25" dirty="0">
                <a:latin typeface="Arial MT"/>
                <a:cs typeface="Arial MT"/>
              </a:rPr>
              <a:t> </a:t>
            </a:r>
            <a:r>
              <a:rPr sz="2000" dirty="0">
                <a:latin typeface="Arial MT"/>
                <a:cs typeface="Arial MT"/>
              </a:rPr>
              <a:t>by</a:t>
            </a:r>
            <a:r>
              <a:rPr sz="2000" spc="-10" dirty="0">
                <a:latin typeface="Arial MT"/>
                <a:cs typeface="Arial MT"/>
              </a:rPr>
              <a:t> </a:t>
            </a:r>
            <a:r>
              <a:rPr sz="2000" dirty="0">
                <a:latin typeface="Arial MT"/>
                <a:cs typeface="Arial MT"/>
              </a:rPr>
              <a:t>their</a:t>
            </a:r>
            <a:r>
              <a:rPr sz="2000" spc="-10" dirty="0">
                <a:latin typeface="Arial MT"/>
                <a:cs typeface="Arial MT"/>
              </a:rPr>
              <a:t> </a:t>
            </a:r>
            <a:r>
              <a:rPr sz="2000" dirty="0">
                <a:latin typeface="Arial MT"/>
                <a:cs typeface="Arial MT"/>
              </a:rPr>
              <a:t>governors </a:t>
            </a:r>
            <a:r>
              <a:rPr sz="2000" spc="-540" dirty="0">
                <a:latin typeface="Arial MT"/>
                <a:cs typeface="Arial MT"/>
              </a:rPr>
              <a:t> </a:t>
            </a:r>
            <a:r>
              <a:rPr sz="2000" dirty="0">
                <a:latin typeface="Arial MT"/>
                <a:cs typeface="Arial MT"/>
              </a:rPr>
              <a:t>relating to autonomous vehicles (Arizona, Delaware, Hawaii, Idaho, Maine, </a:t>
            </a:r>
            <a:r>
              <a:rPr sz="2000" spc="5" dirty="0">
                <a:latin typeface="Arial MT"/>
                <a:cs typeface="Arial MT"/>
              </a:rPr>
              <a:t> </a:t>
            </a:r>
            <a:r>
              <a:rPr sz="2000" dirty="0">
                <a:latin typeface="Arial MT"/>
                <a:cs typeface="Arial MT"/>
              </a:rPr>
              <a:t>Massachusetts,</a:t>
            </a:r>
            <a:r>
              <a:rPr sz="2000" spc="-50" dirty="0">
                <a:latin typeface="Arial MT"/>
                <a:cs typeface="Arial MT"/>
              </a:rPr>
              <a:t> </a:t>
            </a:r>
            <a:r>
              <a:rPr sz="2000" dirty="0">
                <a:latin typeface="Arial MT"/>
                <a:cs typeface="Arial MT"/>
              </a:rPr>
              <a:t>Minnesota,</a:t>
            </a:r>
            <a:r>
              <a:rPr sz="2000" spc="-35" dirty="0">
                <a:latin typeface="Arial MT"/>
                <a:cs typeface="Arial MT"/>
              </a:rPr>
              <a:t> </a:t>
            </a:r>
            <a:r>
              <a:rPr sz="2000" dirty="0">
                <a:latin typeface="Arial MT"/>
                <a:cs typeface="Arial MT"/>
              </a:rPr>
              <a:t>Ohio,</a:t>
            </a:r>
            <a:r>
              <a:rPr sz="2000" spc="-30" dirty="0">
                <a:latin typeface="Arial MT"/>
                <a:cs typeface="Arial MT"/>
              </a:rPr>
              <a:t> </a:t>
            </a:r>
            <a:r>
              <a:rPr sz="2000" spc="-5" dirty="0">
                <a:latin typeface="Arial MT"/>
                <a:cs typeface="Arial MT"/>
              </a:rPr>
              <a:t>Washington,</a:t>
            </a:r>
            <a:r>
              <a:rPr sz="2000" spc="-4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Wisconsin).</a:t>
            </a:r>
          </a:p>
          <a:p>
            <a:pPr marL="355600" indent="-343535">
              <a:lnSpc>
                <a:spcPct val="100000"/>
              </a:lnSpc>
              <a:spcBef>
                <a:spcPts val="740"/>
              </a:spcBef>
              <a:buClr>
                <a:srgbClr val="359DD6"/>
              </a:buClr>
              <a:buChar char="•"/>
              <a:tabLst>
                <a:tab pos="355600" algn="l"/>
                <a:tab pos="356235" algn="l"/>
              </a:tabLst>
            </a:pPr>
            <a:r>
              <a:rPr sz="2000" dirty="0">
                <a:latin typeface="Arial MT"/>
                <a:cs typeface="Arial MT"/>
              </a:rPr>
              <a:t>Arizona,</a:t>
            </a:r>
            <a:r>
              <a:rPr sz="2000" spc="-30" dirty="0">
                <a:latin typeface="Arial MT"/>
                <a:cs typeface="Arial MT"/>
              </a:rPr>
              <a:t> </a:t>
            </a:r>
            <a:r>
              <a:rPr sz="2000" dirty="0">
                <a:latin typeface="Arial MT"/>
                <a:cs typeface="Arial MT"/>
              </a:rPr>
              <a:t>California,</a:t>
            </a:r>
            <a:r>
              <a:rPr sz="2000" spc="-15" dirty="0">
                <a:latin typeface="Arial MT"/>
                <a:cs typeface="Arial MT"/>
              </a:rPr>
              <a:t> </a:t>
            </a:r>
            <a:r>
              <a:rPr sz="2000" dirty="0">
                <a:latin typeface="Arial MT"/>
                <a:cs typeface="Arial MT"/>
              </a:rPr>
              <a:t>Florida,</a:t>
            </a:r>
            <a:r>
              <a:rPr sz="2000" spc="-25" dirty="0">
                <a:latin typeface="Arial MT"/>
                <a:cs typeface="Arial MT"/>
              </a:rPr>
              <a:t> </a:t>
            </a:r>
            <a:r>
              <a:rPr sz="2000" dirty="0">
                <a:latin typeface="Arial MT"/>
                <a:cs typeface="Arial MT"/>
              </a:rPr>
              <a:t>Michigan,</a:t>
            </a:r>
            <a:r>
              <a:rPr sz="2000" spc="-2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Nevada</a:t>
            </a:r>
            <a:r>
              <a:rPr sz="2000" spc="-25" dirty="0">
                <a:latin typeface="Arial MT"/>
                <a:cs typeface="Arial MT"/>
              </a:rPr>
              <a:t> </a:t>
            </a:r>
            <a:r>
              <a:rPr sz="2000" dirty="0">
                <a:latin typeface="Arial MT"/>
                <a:cs typeface="Arial MT"/>
              </a:rPr>
              <a:t>have been</a:t>
            </a:r>
            <a:r>
              <a:rPr sz="2000" spc="-25" dirty="0">
                <a:latin typeface="Arial MT"/>
                <a:cs typeface="Arial MT"/>
              </a:rPr>
              <a:t> </a:t>
            </a:r>
            <a:r>
              <a:rPr sz="2000" dirty="0">
                <a:latin typeface="Arial MT"/>
                <a:cs typeface="Arial MT"/>
              </a:rPr>
              <a:t>most</a:t>
            </a:r>
            <a:r>
              <a:rPr sz="2000" spc="-25" dirty="0">
                <a:latin typeface="Arial MT"/>
                <a:cs typeface="Arial MT"/>
              </a:rPr>
              <a:t> </a:t>
            </a:r>
            <a:r>
              <a:rPr sz="2000" dirty="0">
                <a:latin typeface="Arial MT"/>
                <a:cs typeface="Arial MT"/>
              </a:rPr>
              <a:t>active.</a:t>
            </a:r>
          </a:p>
          <a:p>
            <a:pPr marL="355600" marR="346075" indent="-343535">
              <a:lnSpc>
                <a:spcPct val="90100"/>
              </a:lnSpc>
              <a:spcBef>
                <a:spcPts val="990"/>
              </a:spcBef>
              <a:buClr>
                <a:srgbClr val="359DD6"/>
              </a:buClr>
              <a:buChar char="•"/>
              <a:tabLst>
                <a:tab pos="355600" algn="l"/>
                <a:tab pos="356235" algn="l"/>
              </a:tabLst>
            </a:pPr>
            <a:r>
              <a:rPr sz="2000" dirty="0">
                <a:latin typeface="Arial MT"/>
                <a:cs typeface="Arial MT"/>
              </a:rPr>
              <a:t>For a comprehensive review of state laws enacted see: </a:t>
            </a:r>
            <a:r>
              <a:rPr sz="2000" spc="5" dirty="0">
                <a:solidFill>
                  <a:srgbClr val="0462C1"/>
                </a:solidFill>
                <a:latin typeface="Arial MT"/>
                <a:cs typeface="Arial MT"/>
              </a:rPr>
              <a:t> </a:t>
            </a:r>
            <a:r>
              <a:rPr sz="2000" u="heavy" spc="-5" dirty="0">
                <a:solidFill>
                  <a:srgbClr val="0462C1"/>
                </a:solidFill>
                <a:uFill>
                  <a:solidFill>
                    <a:srgbClr val="0462C1"/>
                  </a:solidFill>
                </a:uFill>
                <a:latin typeface="Arial MT"/>
                <a:cs typeface="Arial MT"/>
                <a:hlinkClick r:id="rId2"/>
              </a:rPr>
              <a:t>http://www.ncsl.org/research/transportation/autonomous-vehicles-self-driving- </a:t>
            </a:r>
            <a:r>
              <a:rPr sz="2000" spc="-545" dirty="0">
                <a:solidFill>
                  <a:srgbClr val="0462C1"/>
                </a:solidFill>
                <a:latin typeface="Arial MT"/>
                <a:cs typeface="Arial MT"/>
              </a:rPr>
              <a:t> </a:t>
            </a:r>
            <a:r>
              <a:rPr sz="2000" u="heavy" dirty="0">
                <a:solidFill>
                  <a:srgbClr val="0462C1"/>
                </a:solidFill>
                <a:uFill>
                  <a:solidFill>
                    <a:srgbClr val="0462C1"/>
                  </a:solidFill>
                </a:uFill>
                <a:latin typeface="Arial MT"/>
                <a:cs typeface="Arial MT"/>
                <a:hlinkClick r:id="rId2"/>
              </a:rPr>
              <a:t>vehicles-enacted-legislation.aspx#enacted</a:t>
            </a:r>
            <a:endParaRPr sz="2000" dirty="0">
              <a:latin typeface="Arial MT"/>
              <a:cs typeface="Arial MT"/>
            </a:endParaRPr>
          </a:p>
        </p:txBody>
      </p:sp>
      <p:pic>
        <p:nvPicPr>
          <p:cNvPr id="4" name="Picture 3">
            <a:extLst>
              <a:ext uri="{FF2B5EF4-FFF2-40B4-BE49-F238E27FC236}">
                <a16:creationId xmlns:a16="http://schemas.microsoft.com/office/drawing/2014/main" id="{DE1189CA-E6FE-ECF3-5B33-729D1A5CAA26}"/>
              </a:ext>
            </a:extLst>
          </p:cNvPr>
          <p:cNvPicPr>
            <a:picLocks noChangeAspect="1"/>
          </p:cNvPicPr>
          <p:nvPr/>
        </p:nvPicPr>
        <p:blipFill>
          <a:blip r:embed="rId3"/>
          <a:stretch>
            <a:fillRect/>
          </a:stretch>
        </p:blipFill>
        <p:spPr>
          <a:xfrm>
            <a:off x="103131" y="91440"/>
            <a:ext cx="1524213" cy="65731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3275160" y="3590825"/>
              <a:ext cx="8916713" cy="3267170"/>
            </a:xfrm>
            <a:prstGeom prst="rect">
              <a:avLst/>
            </a:prstGeom>
          </p:spPr>
        </p:pic>
        <p:sp>
          <p:nvSpPr>
            <p:cNvPr id="4" name="object 4"/>
            <p:cNvSpPr/>
            <p:nvPr/>
          </p:nvSpPr>
          <p:spPr>
            <a:xfrm>
              <a:off x="2677160" y="1845691"/>
              <a:ext cx="6956425" cy="2235200"/>
            </a:xfrm>
            <a:custGeom>
              <a:avLst/>
              <a:gdLst/>
              <a:ahLst/>
              <a:cxnLst/>
              <a:rect l="l" t="t" r="r" b="b"/>
              <a:pathLst>
                <a:path w="6956425" h="2235200">
                  <a:moveTo>
                    <a:pt x="6956044" y="0"/>
                  </a:moveTo>
                  <a:lnTo>
                    <a:pt x="0" y="0"/>
                  </a:lnTo>
                  <a:lnTo>
                    <a:pt x="0" y="2235199"/>
                  </a:lnTo>
                  <a:lnTo>
                    <a:pt x="6956044" y="2235199"/>
                  </a:lnTo>
                  <a:lnTo>
                    <a:pt x="6956044" y="0"/>
                  </a:lnTo>
                  <a:close/>
                </a:path>
              </a:pathLst>
            </a:custGeom>
            <a:solidFill>
              <a:srgbClr val="FFFFFF">
                <a:alpha val="50195"/>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12192000" cy="6857998"/>
            </a:xfrm>
            <a:prstGeom prst="rect">
              <a:avLst/>
            </a:prstGeom>
          </p:spPr>
        </p:pic>
        <p:sp>
          <p:nvSpPr>
            <p:cNvPr id="6" name="object 6"/>
            <p:cNvSpPr/>
            <p:nvPr/>
          </p:nvSpPr>
          <p:spPr>
            <a:xfrm>
              <a:off x="2617977" y="1836673"/>
              <a:ext cx="6956425" cy="2235200"/>
            </a:xfrm>
            <a:custGeom>
              <a:avLst/>
              <a:gdLst/>
              <a:ahLst/>
              <a:cxnLst/>
              <a:rect l="l" t="t" r="r" b="b"/>
              <a:pathLst>
                <a:path w="6956425" h="2235200">
                  <a:moveTo>
                    <a:pt x="6956044" y="0"/>
                  </a:moveTo>
                  <a:lnTo>
                    <a:pt x="0" y="0"/>
                  </a:lnTo>
                  <a:lnTo>
                    <a:pt x="0" y="2235200"/>
                  </a:lnTo>
                  <a:lnTo>
                    <a:pt x="6956044" y="2235200"/>
                  </a:lnTo>
                  <a:lnTo>
                    <a:pt x="6956044" y="0"/>
                  </a:lnTo>
                  <a:close/>
                </a:path>
              </a:pathLst>
            </a:custGeom>
            <a:solidFill>
              <a:srgbClr val="FFFFFF">
                <a:alpha val="50195"/>
              </a:srgbClr>
            </a:solidFill>
          </p:spPr>
          <p:txBody>
            <a:bodyPr wrap="square" lIns="0" tIns="0" rIns="0" bIns="0" rtlCol="0"/>
            <a:lstStyle/>
            <a:p>
              <a:endParaRPr/>
            </a:p>
          </p:txBody>
        </p:sp>
      </p:grpSp>
      <p:sp>
        <p:nvSpPr>
          <p:cNvPr id="7" name="object 7"/>
          <p:cNvSpPr txBox="1">
            <a:spLocks noGrp="1"/>
          </p:cNvSpPr>
          <p:nvPr>
            <p:ph type="title"/>
          </p:nvPr>
        </p:nvSpPr>
        <p:spPr>
          <a:xfrm>
            <a:off x="2946400" y="2048001"/>
            <a:ext cx="6299200" cy="1812925"/>
          </a:xfrm>
          <a:prstGeom prst="rect">
            <a:avLst/>
          </a:prstGeom>
          <a:solidFill>
            <a:srgbClr val="FFFFFF">
              <a:alpha val="50195"/>
            </a:srgbClr>
          </a:solidFill>
          <a:ln w="12700">
            <a:solidFill>
              <a:srgbClr val="359DD6"/>
            </a:solidFill>
          </a:ln>
        </p:spPr>
        <p:txBody>
          <a:bodyPr vert="horz" wrap="square" lIns="0" tIns="1270" rIns="0" bIns="0" rtlCol="0">
            <a:spAutoFit/>
          </a:bodyPr>
          <a:lstStyle/>
          <a:p>
            <a:pPr>
              <a:lnSpc>
                <a:spcPct val="100000"/>
              </a:lnSpc>
              <a:spcBef>
                <a:spcPts val="10"/>
              </a:spcBef>
            </a:pPr>
            <a:endParaRPr sz="4250">
              <a:latin typeface="Times New Roman"/>
              <a:cs typeface="Times New Roman"/>
            </a:endParaRPr>
          </a:p>
          <a:p>
            <a:pPr marR="74930" algn="ctr">
              <a:lnSpc>
                <a:spcPct val="100000"/>
              </a:lnSpc>
              <a:tabLst>
                <a:tab pos="2154555" algn="l"/>
              </a:tabLst>
            </a:pPr>
            <a:r>
              <a:rPr spc="250" dirty="0">
                <a:solidFill>
                  <a:srgbClr val="000000"/>
                </a:solidFill>
                <a:latin typeface="Arial"/>
                <a:cs typeface="Arial"/>
              </a:rPr>
              <a:t>Product	</a:t>
            </a:r>
            <a:r>
              <a:rPr spc="254" dirty="0">
                <a:solidFill>
                  <a:srgbClr val="000000"/>
                </a:solidFill>
                <a:latin typeface="Arial"/>
                <a:cs typeface="Arial"/>
              </a:rPr>
              <a:t>Liability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363980"/>
            <a:ext cx="10356215" cy="697230"/>
          </a:xfrm>
          <a:prstGeom prst="rect">
            <a:avLst/>
          </a:prstGeom>
        </p:spPr>
        <p:txBody>
          <a:bodyPr vert="horz" wrap="square" lIns="0" tIns="13335" rIns="0" bIns="0" rtlCol="0">
            <a:spAutoFit/>
          </a:bodyPr>
          <a:lstStyle/>
          <a:p>
            <a:pPr marL="12700">
              <a:lnSpc>
                <a:spcPct val="100000"/>
              </a:lnSpc>
              <a:spcBef>
                <a:spcPts val="105"/>
              </a:spcBef>
            </a:pPr>
            <a:r>
              <a:rPr sz="4400" dirty="0"/>
              <a:t>Liability</a:t>
            </a:r>
            <a:r>
              <a:rPr sz="4400" spc="5" dirty="0"/>
              <a:t> </a:t>
            </a:r>
            <a:r>
              <a:rPr sz="4400" dirty="0"/>
              <a:t>for</a:t>
            </a:r>
            <a:r>
              <a:rPr sz="4400" spc="-350" dirty="0"/>
              <a:t> </a:t>
            </a:r>
            <a:r>
              <a:rPr sz="4400" spc="-5" dirty="0"/>
              <a:t>Autonomous</a:t>
            </a:r>
            <a:r>
              <a:rPr sz="4400" spc="-105" dirty="0"/>
              <a:t> </a:t>
            </a:r>
            <a:r>
              <a:rPr sz="4400" spc="-60" dirty="0"/>
              <a:t>Vehicle</a:t>
            </a:r>
            <a:r>
              <a:rPr sz="4400" spc="-265" dirty="0"/>
              <a:t> </a:t>
            </a:r>
            <a:r>
              <a:rPr sz="4400" spc="-5" dirty="0"/>
              <a:t>Accidents</a:t>
            </a:r>
            <a:endParaRPr sz="4400" dirty="0"/>
          </a:p>
        </p:txBody>
      </p:sp>
      <p:sp>
        <p:nvSpPr>
          <p:cNvPr id="3" name="object 3"/>
          <p:cNvSpPr txBox="1"/>
          <p:nvPr/>
        </p:nvSpPr>
        <p:spPr>
          <a:xfrm>
            <a:off x="1143000" y="2304097"/>
            <a:ext cx="9500235" cy="2249805"/>
          </a:xfrm>
          <a:prstGeom prst="rect">
            <a:avLst/>
          </a:prstGeom>
        </p:spPr>
        <p:txBody>
          <a:bodyPr vert="horz" wrap="square" lIns="0" tIns="13335" rIns="0" bIns="0" rtlCol="0">
            <a:spAutoFit/>
          </a:bodyPr>
          <a:lstStyle/>
          <a:p>
            <a:pPr marL="241300" indent="-229235">
              <a:lnSpc>
                <a:spcPts val="2280"/>
              </a:lnSpc>
              <a:spcBef>
                <a:spcPts val="105"/>
              </a:spcBef>
              <a:buClr>
                <a:srgbClr val="359DD6"/>
              </a:buClr>
              <a:buChar char="•"/>
              <a:tabLst>
                <a:tab pos="241300" algn="l"/>
                <a:tab pos="241935" algn="l"/>
              </a:tabLst>
            </a:pPr>
            <a:r>
              <a:rPr sz="2000" dirty="0">
                <a:latin typeface="Arial MT"/>
                <a:cs typeface="Arial MT"/>
              </a:rPr>
              <a:t>Will courts</a:t>
            </a:r>
            <a:r>
              <a:rPr sz="2000" spc="-40" dirty="0">
                <a:latin typeface="Arial MT"/>
                <a:cs typeface="Arial MT"/>
              </a:rPr>
              <a:t> </a:t>
            </a:r>
            <a:r>
              <a:rPr sz="2000" dirty="0">
                <a:latin typeface="Arial MT"/>
                <a:cs typeface="Arial MT"/>
              </a:rPr>
              <a:t>l treat</a:t>
            </a:r>
            <a:r>
              <a:rPr sz="2000" spc="-30" dirty="0">
                <a:latin typeface="Arial MT"/>
                <a:cs typeface="Arial MT"/>
              </a:rPr>
              <a:t> </a:t>
            </a:r>
            <a:r>
              <a:rPr sz="2000" dirty="0">
                <a:latin typeface="Arial MT"/>
                <a:cs typeface="Arial MT"/>
              </a:rPr>
              <a:t>autonomous</a:t>
            </a:r>
            <a:r>
              <a:rPr sz="2000" spc="-30" dirty="0">
                <a:latin typeface="Arial MT"/>
                <a:cs typeface="Arial MT"/>
              </a:rPr>
              <a:t> </a:t>
            </a:r>
            <a:r>
              <a:rPr sz="2000" dirty="0">
                <a:latin typeface="Arial MT"/>
                <a:cs typeface="Arial MT"/>
              </a:rPr>
              <a:t>vehicles</a:t>
            </a:r>
            <a:r>
              <a:rPr sz="2000" spc="-10" dirty="0">
                <a:latin typeface="Arial MT"/>
                <a:cs typeface="Arial MT"/>
              </a:rPr>
              <a:t> </a:t>
            </a:r>
            <a:r>
              <a:rPr sz="2000" dirty="0">
                <a:latin typeface="Arial MT"/>
                <a:cs typeface="Arial MT"/>
              </a:rPr>
              <a:t>as</a:t>
            </a:r>
            <a:r>
              <a:rPr sz="2000" spc="-20" dirty="0">
                <a:latin typeface="Arial MT"/>
                <a:cs typeface="Arial MT"/>
              </a:rPr>
              <a:t> </a:t>
            </a:r>
            <a:r>
              <a:rPr sz="2000" dirty="0">
                <a:latin typeface="Arial MT"/>
                <a:cs typeface="Arial MT"/>
              </a:rPr>
              <a:t>drivers</a:t>
            </a:r>
            <a:r>
              <a:rPr sz="2000" spc="-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apply</a:t>
            </a:r>
            <a:r>
              <a:rPr sz="2000" spc="-5"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negligence</a:t>
            </a:r>
            <a:r>
              <a:rPr sz="2000" spc="-30" dirty="0">
                <a:latin typeface="Arial MT"/>
                <a:cs typeface="Arial MT"/>
              </a:rPr>
              <a:t> </a:t>
            </a:r>
            <a:r>
              <a:rPr sz="2000" dirty="0">
                <a:latin typeface="Arial MT"/>
                <a:cs typeface="Arial MT"/>
              </a:rPr>
              <a:t>standard</a:t>
            </a:r>
          </a:p>
          <a:p>
            <a:pPr marL="241300">
              <a:lnSpc>
                <a:spcPts val="2280"/>
              </a:lnSpc>
            </a:pPr>
            <a:r>
              <a:rPr sz="2000" dirty="0">
                <a:latin typeface="Arial MT"/>
                <a:cs typeface="Arial MT"/>
              </a:rPr>
              <a:t>or</a:t>
            </a:r>
            <a:r>
              <a:rPr sz="2000" spc="-10" dirty="0">
                <a:latin typeface="Arial MT"/>
                <a:cs typeface="Arial MT"/>
              </a:rPr>
              <a:t> </a:t>
            </a:r>
            <a:r>
              <a:rPr sz="2000" dirty="0">
                <a:latin typeface="Arial MT"/>
                <a:cs typeface="Arial MT"/>
              </a:rPr>
              <a:t>as</a:t>
            </a:r>
            <a:r>
              <a:rPr sz="2000" spc="-5" dirty="0">
                <a:latin typeface="Arial MT"/>
                <a:cs typeface="Arial MT"/>
              </a:rPr>
              <a:t> </a:t>
            </a:r>
            <a:r>
              <a:rPr sz="2000" dirty="0">
                <a:latin typeface="Arial MT"/>
                <a:cs typeface="Arial MT"/>
              </a:rPr>
              <a:t>sophisticated</a:t>
            </a:r>
            <a:r>
              <a:rPr sz="2000" spc="-55" dirty="0">
                <a:latin typeface="Arial MT"/>
                <a:cs typeface="Arial MT"/>
              </a:rPr>
              <a:t> </a:t>
            </a:r>
            <a:r>
              <a:rPr sz="2000" dirty="0">
                <a:latin typeface="Arial MT"/>
                <a:cs typeface="Arial MT"/>
              </a:rPr>
              <a:t>technology</a:t>
            </a:r>
            <a:r>
              <a:rPr sz="2000" spc="-30" dirty="0">
                <a:latin typeface="Arial MT"/>
                <a:cs typeface="Arial MT"/>
              </a:rPr>
              <a:t> </a:t>
            </a:r>
            <a:r>
              <a:rPr sz="2000" dirty="0">
                <a:latin typeface="Arial MT"/>
                <a:cs typeface="Arial MT"/>
              </a:rPr>
              <a:t>and</a:t>
            </a:r>
            <a:r>
              <a:rPr sz="2000" spc="-5" dirty="0">
                <a:latin typeface="Arial MT"/>
                <a:cs typeface="Arial MT"/>
              </a:rPr>
              <a:t> </a:t>
            </a:r>
            <a:r>
              <a:rPr sz="2000" dirty="0">
                <a:latin typeface="Arial MT"/>
                <a:cs typeface="Arial MT"/>
              </a:rPr>
              <a:t>apply</a:t>
            </a:r>
            <a:r>
              <a:rPr sz="2000" spc="-5"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product</a:t>
            </a:r>
            <a:r>
              <a:rPr sz="2000" spc="-45" dirty="0">
                <a:latin typeface="Arial MT"/>
                <a:cs typeface="Arial MT"/>
              </a:rPr>
              <a:t> </a:t>
            </a:r>
            <a:r>
              <a:rPr sz="2000" dirty="0">
                <a:latin typeface="Arial MT"/>
                <a:cs typeface="Arial MT"/>
              </a:rPr>
              <a:t>liability</a:t>
            </a:r>
            <a:r>
              <a:rPr sz="2000" spc="25" dirty="0">
                <a:latin typeface="Arial MT"/>
                <a:cs typeface="Arial MT"/>
              </a:rPr>
              <a:t> </a:t>
            </a:r>
            <a:r>
              <a:rPr sz="2000" dirty="0">
                <a:latin typeface="Arial MT"/>
                <a:cs typeface="Arial MT"/>
              </a:rPr>
              <a:t>standard?</a:t>
            </a:r>
          </a:p>
          <a:p>
            <a:pPr marL="241300" indent="-229235">
              <a:lnSpc>
                <a:spcPct val="100000"/>
              </a:lnSpc>
              <a:spcBef>
                <a:spcPts val="755"/>
              </a:spcBef>
              <a:buClr>
                <a:srgbClr val="359DD6"/>
              </a:buClr>
              <a:buChar char="•"/>
              <a:tabLst>
                <a:tab pos="241300" algn="l"/>
                <a:tab pos="241935" algn="l"/>
              </a:tabLst>
            </a:pPr>
            <a:r>
              <a:rPr sz="2000" dirty="0">
                <a:latin typeface="Arial MT"/>
                <a:cs typeface="Arial MT"/>
              </a:rPr>
              <a:t>How</a:t>
            </a:r>
            <a:r>
              <a:rPr sz="2000" spc="-20" dirty="0">
                <a:latin typeface="Arial MT"/>
                <a:cs typeface="Arial MT"/>
              </a:rPr>
              <a:t> </a:t>
            </a:r>
            <a:r>
              <a:rPr sz="2000" dirty="0">
                <a:latin typeface="Arial MT"/>
                <a:cs typeface="Arial MT"/>
              </a:rPr>
              <a:t>will</a:t>
            </a:r>
            <a:r>
              <a:rPr sz="2000" spc="-5" dirty="0">
                <a:latin typeface="Arial MT"/>
                <a:cs typeface="Arial MT"/>
              </a:rPr>
              <a:t> </a:t>
            </a:r>
            <a:r>
              <a:rPr sz="2000" dirty="0">
                <a:latin typeface="Arial MT"/>
                <a:cs typeface="Arial MT"/>
              </a:rPr>
              <a:t>liability</a:t>
            </a:r>
            <a:r>
              <a:rPr sz="2000" spc="-5" dirty="0">
                <a:latin typeface="Arial MT"/>
                <a:cs typeface="Arial MT"/>
              </a:rPr>
              <a:t> </a:t>
            </a:r>
            <a:r>
              <a:rPr sz="2000" dirty="0">
                <a:latin typeface="Arial MT"/>
                <a:cs typeface="Arial MT"/>
              </a:rPr>
              <a:t>be</a:t>
            </a:r>
            <a:r>
              <a:rPr sz="2000" spc="-10" dirty="0">
                <a:latin typeface="Arial MT"/>
                <a:cs typeface="Arial MT"/>
              </a:rPr>
              <a:t> </a:t>
            </a:r>
            <a:r>
              <a:rPr sz="2000" dirty="0">
                <a:latin typeface="Arial MT"/>
                <a:cs typeface="Arial MT"/>
              </a:rPr>
              <a:t>apportioned?</a:t>
            </a:r>
          </a:p>
          <a:p>
            <a:pPr marL="698500" lvl="1" indent="-229235">
              <a:lnSpc>
                <a:spcPct val="100000"/>
              </a:lnSpc>
              <a:spcBef>
                <a:spcPts val="300"/>
              </a:spcBef>
              <a:buChar char="•"/>
              <a:tabLst>
                <a:tab pos="698500" algn="l"/>
                <a:tab pos="699135" algn="l"/>
              </a:tabLst>
            </a:pPr>
            <a:r>
              <a:rPr sz="1800" spc="-5" dirty="0">
                <a:latin typeface="Arial MT"/>
                <a:cs typeface="Arial MT"/>
              </a:rPr>
              <a:t>Fleet</a:t>
            </a:r>
            <a:r>
              <a:rPr sz="1800" dirty="0">
                <a:latin typeface="Arial MT"/>
                <a:cs typeface="Arial MT"/>
              </a:rPr>
              <a:t> </a:t>
            </a:r>
            <a:r>
              <a:rPr sz="1800" spc="-5" dirty="0">
                <a:latin typeface="Arial MT"/>
                <a:cs typeface="Arial MT"/>
              </a:rPr>
              <a:t>Operator/Service</a:t>
            </a:r>
            <a:r>
              <a:rPr sz="1800" spc="5" dirty="0">
                <a:latin typeface="Arial MT"/>
                <a:cs typeface="Arial MT"/>
              </a:rPr>
              <a:t> </a:t>
            </a:r>
            <a:r>
              <a:rPr sz="1800" spc="-5" dirty="0">
                <a:latin typeface="Arial MT"/>
                <a:cs typeface="Arial MT"/>
              </a:rPr>
              <a:t>Providers</a:t>
            </a:r>
            <a:endParaRPr sz="1800" dirty="0">
              <a:latin typeface="Arial MT"/>
              <a:cs typeface="Arial MT"/>
            </a:endParaRPr>
          </a:p>
          <a:p>
            <a:pPr marL="698500" lvl="1" indent="-229235">
              <a:lnSpc>
                <a:spcPct val="100000"/>
              </a:lnSpc>
              <a:spcBef>
                <a:spcPts val="285"/>
              </a:spcBef>
              <a:buChar char="•"/>
              <a:tabLst>
                <a:tab pos="698500" algn="l"/>
                <a:tab pos="699135" algn="l"/>
              </a:tabLst>
            </a:pPr>
            <a:r>
              <a:rPr sz="1800" spc="-20" dirty="0">
                <a:latin typeface="Arial MT"/>
                <a:cs typeface="Arial MT"/>
              </a:rPr>
              <a:t>Vehicle </a:t>
            </a:r>
            <a:r>
              <a:rPr sz="1800" spc="-5" dirty="0">
                <a:latin typeface="Arial MT"/>
                <a:cs typeface="Arial MT"/>
              </a:rPr>
              <a:t>manufacturers</a:t>
            </a:r>
            <a:endParaRPr sz="1800" dirty="0">
              <a:latin typeface="Arial MT"/>
              <a:cs typeface="Arial MT"/>
            </a:endParaRPr>
          </a:p>
          <a:p>
            <a:pPr marL="698500" lvl="1" indent="-229235">
              <a:lnSpc>
                <a:spcPct val="100000"/>
              </a:lnSpc>
              <a:spcBef>
                <a:spcPts val="280"/>
              </a:spcBef>
              <a:buChar char="•"/>
              <a:tabLst>
                <a:tab pos="698500" algn="l"/>
                <a:tab pos="699135" algn="l"/>
              </a:tabLst>
            </a:pPr>
            <a:r>
              <a:rPr sz="1800" spc="-25" dirty="0">
                <a:latin typeface="Arial MT"/>
                <a:cs typeface="Arial MT"/>
              </a:rPr>
              <a:t>Technology</a:t>
            </a:r>
            <a:r>
              <a:rPr sz="1800" spc="15" dirty="0">
                <a:latin typeface="Arial MT"/>
                <a:cs typeface="Arial MT"/>
              </a:rPr>
              <a:t> </a:t>
            </a:r>
            <a:r>
              <a:rPr sz="1800" spc="-10" dirty="0">
                <a:latin typeface="Arial MT"/>
                <a:cs typeface="Arial MT"/>
              </a:rPr>
              <a:t>companies/software</a:t>
            </a:r>
            <a:r>
              <a:rPr sz="1800" spc="65" dirty="0">
                <a:latin typeface="Arial MT"/>
                <a:cs typeface="Arial MT"/>
              </a:rPr>
              <a:t> </a:t>
            </a:r>
            <a:r>
              <a:rPr sz="1800" spc="-5" dirty="0">
                <a:latin typeface="Arial MT"/>
                <a:cs typeface="Arial MT"/>
              </a:rPr>
              <a:t>manufacturers</a:t>
            </a:r>
            <a:endParaRPr sz="1800" dirty="0">
              <a:latin typeface="Arial MT"/>
              <a:cs typeface="Arial MT"/>
            </a:endParaRPr>
          </a:p>
          <a:p>
            <a:pPr marL="698500" lvl="1" indent="-229235">
              <a:lnSpc>
                <a:spcPct val="100000"/>
              </a:lnSpc>
              <a:spcBef>
                <a:spcPts val="285"/>
              </a:spcBef>
              <a:buChar char="•"/>
              <a:tabLst>
                <a:tab pos="698500" algn="l"/>
                <a:tab pos="699135" algn="l"/>
              </a:tabLst>
            </a:pPr>
            <a:r>
              <a:rPr sz="1800" spc="-5" dirty="0">
                <a:latin typeface="Arial MT"/>
                <a:cs typeface="Arial MT"/>
              </a:rPr>
              <a:t>Local</a:t>
            </a:r>
            <a:r>
              <a:rPr sz="1800" spc="10" dirty="0">
                <a:latin typeface="Arial MT"/>
                <a:cs typeface="Arial MT"/>
              </a:rPr>
              <a:t> </a:t>
            </a:r>
            <a:r>
              <a:rPr sz="1800" spc="-10" dirty="0">
                <a:latin typeface="Arial MT"/>
                <a:cs typeface="Arial MT"/>
              </a:rPr>
              <a:t>government’s</a:t>
            </a:r>
            <a:r>
              <a:rPr sz="1800" spc="30" dirty="0">
                <a:latin typeface="Arial MT"/>
                <a:cs typeface="Arial MT"/>
              </a:rPr>
              <a:t> </a:t>
            </a:r>
            <a:r>
              <a:rPr sz="1800" spc="-5" dirty="0">
                <a:latin typeface="Arial MT"/>
                <a:cs typeface="Arial MT"/>
              </a:rPr>
              <a:t>responsible</a:t>
            </a:r>
            <a:r>
              <a:rPr sz="1800" spc="25" dirty="0">
                <a:latin typeface="Arial MT"/>
                <a:cs typeface="Arial MT"/>
              </a:rPr>
              <a:t> </a:t>
            </a:r>
            <a:r>
              <a:rPr sz="1800" dirty="0">
                <a:latin typeface="Arial MT"/>
                <a:cs typeface="Arial MT"/>
              </a:rPr>
              <a:t>for</a:t>
            </a:r>
            <a:r>
              <a:rPr sz="1800" spc="5" dirty="0">
                <a:latin typeface="Arial MT"/>
                <a:cs typeface="Arial MT"/>
              </a:rPr>
              <a:t> </a:t>
            </a:r>
            <a:r>
              <a:rPr sz="1800" spc="-5" dirty="0">
                <a:latin typeface="Arial MT"/>
                <a:cs typeface="Arial MT"/>
              </a:rPr>
              <a:t>maintaining</a:t>
            </a:r>
            <a:r>
              <a:rPr sz="1800" spc="30" dirty="0">
                <a:latin typeface="Arial MT"/>
                <a:cs typeface="Arial MT"/>
              </a:rPr>
              <a:t> </a:t>
            </a:r>
            <a:r>
              <a:rPr sz="1800" spc="-5" dirty="0">
                <a:latin typeface="Arial MT"/>
                <a:cs typeface="Arial MT"/>
              </a:rPr>
              <a:t>infrastructure</a:t>
            </a:r>
            <a:endParaRPr sz="1800" dirty="0">
              <a:latin typeface="Arial MT"/>
              <a:cs typeface="Arial MT"/>
            </a:endParaRPr>
          </a:p>
        </p:txBody>
      </p:sp>
      <p:pic>
        <p:nvPicPr>
          <p:cNvPr id="4" name="Picture 3">
            <a:extLst>
              <a:ext uri="{FF2B5EF4-FFF2-40B4-BE49-F238E27FC236}">
                <a16:creationId xmlns:a16="http://schemas.microsoft.com/office/drawing/2014/main" id="{0DAE2462-0039-DB34-A01A-5F1D62A574EF}"/>
              </a:ext>
            </a:extLst>
          </p:cNvPr>
          <p:cNvPicPr>
            <a:picLocks noChangeAspect="1"/>
          </p:cNvPicPr>
          <p:nvPr/>
        </p:nvPicPr>
        <p:blipFill>
          <a:blip r:embed="rId2"/>
          <a:stretch>
            <a:fillRect/>
          </a:stretch>
        </p:blipFill>
        <p:spPr>
          <a:xfrm>
            <a:off x="103131" y="91440"/>
            <a:ext cx="1524213" cy="65731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8980" y="1926428"/>
            <a:ext cx="7080250" cy="697230"/>
          </a:xfrm>
          <a:prstGeom prst="rect">
            <a:avLst/>
          </a:prstGeom>
        </p:spPr>
        <p:txBody>
          <a:bodyPr vert="horz" wrap="square" lIns="0" tIns="13335" rIns="0" bIns="0" rtlCol="0">
            <a:spAutoFit/>
          </a:bodyPr>
          <a:lstStyle/>
          <a:p>
            <a:pPr marL="12700">
              <a:lnSpc>
                <a:spcPct val="100000"/>
              </a:lnSpc>
              <a:spcBef>
                <a:spcPts val="105"/>
              </a:spcBef>
            </a:pPr>
            <a:r>
              <a:rPr sz="4400" spc="-10" dirty="0"/>
              <a:t>Product</a:t>
            </a:r>
            <a:r>
              <a:rPr sz="4400" spc="-20" dirty="0"/>
              <a:t> </a:t>
            </a:r>
            <a:r>
              <a:rPr sz="4400" dirty="0"/>
              <a:t>Liability:</a:t>
            </a:r>
            <a:r>
              <a:rPr sz="4400" spc="-45" dirty="0"/>
              <a:t> </a:t>
            </a:r>
            <a:r>
              <a:rPr sz="4400" spc="-5" dirty="0"/>
              <a:t>State</a:t>
            </a:r>
            <a:r>
              <a:rPr sz="4400" spc="-30" dirty="0"/>
              <a:t> </a:t>
            </a:r>
            <a:r>
              <a:rPr sz="4400" dirty="0"/>
              <a:t>Laws</a:t>
            </a:r>
          </a:p>
        </p:txBody>
      </p:sp>
      <p:sp>
        <p:nvSpPr>
          <p:cNvPr id="3" name="object 3"/>
          <p:cNvSpPr txBox="1">
            <a:spLocks noGrp="1"/>
          </p:cNvSpPr>
          <p:nvPr>
            <p:ph type="body" idx="1"/>
          </p:nvPr>
        </p:nvSpPr>
        <p:spPr>
          <a:xfrm>
            <a:off x="3141599" y="3078514"/>
            <a:ext cx="5908802" cy="1703705"/>
          </a:xfrm>
          <a:prstGeom prst="rect">
            <a:avLst/>
          </a:prstGeom>
        </p:spPr>
        <p:txBody>
          <a:bodyPr vert="horz" wrap="square" lIns="0" tIns="43180" rIns="0" bIns="0" rtlCol="0">
            <a:spAutoFit/>
          </a:bodyPr>
          <a:lstStyle/>
          <a:p>
            <a:pPr marL="40640" marR="5080">
              <a:lnSpc>
                <a:spcPct val="90000"/>
              </a:lnSpc>
              <a:spcBef>
                <a:spcPts val="340"/>
              </a:spcBef>
            </a:pPr>
            <a:r>
              <a:rPr dirty="0"/>
              <a:t>Florida, Michigan, Nevada and the District of </a:t>
            </a:r>
            <a:r>
              <a:rPr spc="5" dirty="0"/>
              <a:t> </a:t>
            </a:r>
            <a:r>
              <a:rPr dirty="0"/>
              <a:t>Columbia shield manufacturers from liability for </a:t>
            </a:r>
            <a:r>
              <a:rPr spc="5" dirty="0"/>
              <a:t> </a:t>
            </a:r>
            <a:r>
              <a:rPr dirty="0"/>
              <a:t>damages resulting from third party conversion of </a:t>
            </a:r>
            <a:r>
              <a:rPr spc="5" dirty="0"/>
              <a:t> </a:t>
            </a:r>
            <a:r>
              <a:rPr dirty="0"/>
              <a:t>vehicle into autonomous vehicle, except where </a:t>
            </a:r>
            <a:r>
              <a:rPr spc="5" dirty="0"/>
              <a:t> </a:t>
            </a:r>
            <a:r>
              <a:rPr dirty="0"/>
              <a:t>damages</a:t>
            </a:r>
            <a:r>
              <a:rPr spc="-35" dirty="0"/>
              <a:t> </a:t>
            </a:r>
            <a:r>
              <a:rPr dirty="0"/>
              <a:t>are</a:t>
            </a:r>
            <a:r>
              <a:rPr spc="-15" dirty="0"/>
              <a:t> </a:t>
            </a:r>
            <a:r>
              <a:rPr dirty="0"/>
              <a:t>caused</a:t>
            </a:r>
            <a:r>
              <a:rPr spc="-40" dirty="0"/>
              <a:t> </a:t>
            </a:r>
            <a:r>
              <a:rPr dirty="0"/>
              <a:t>by</a:t>
            </a:r>
            <a:r>
              <a:rPr spc="-5" dirty="0"/>
              <a:t> </a:t>
            </a:r>
            <a:r>
              <a:rPr dirty="0"/>
              <a:t>defect</a:t>
            </a:r>
            <a:r>
              <a:rPr spc="-35" dirty="0"/>
              <a:t> </a:t>
            </a:r>
            <a:r>
              <a:rPr dirty="0"/>
              <a:t>present</a:t>
            </a:r>
            <a:r>
              <a:rPr spc="-35" dirty="0"/>
              <a:t> </a:t>
            </a:r>
            <a:r>
              <a:rPr dirty="0"/>
              <a:t>in</a:t>
            </a:r>
            <a:r>
              <a:rPr spc="-5" dirty="0"/>
              <a:t> </a:t>
            </a:r>
            <a:r>
              <a:rPr dirty="0"/>
              <a:t>vehicle</a:t>
            </a:r>
            <a:r>
              <a:rPr spc="-5" dirty="0"/>
              <a:t> </a:t>
            </a:r>
            <a:r>
              <a:rPr dirty="0"/>
              <a:t>as </a:t>
            </a:r>
            <a:r>
              <a:rPr spc="-540" dirty="0"/>
              <a:t> </a:t>
            </a:r>
            <a:r>
              <a:rPr dirty="0"/>
              <a:t>originally</a:t>
            </a:r>
            <a:r>
              <a:rPr spc="-15" dirty="0"/>
              <a:t> </a:t>
            </a:r>
            <a:r>
              <a:rPr dirty="0"/>
              <a:t>manufactured.</a:t>
            </a:r>
          </a:p>
        </p:txBody>
      </p:sp>
      <p:grpSp>
        <p:nvGrpSpPr>
          <p:cNvPr id="4" name="object 4"/>
          <p:cNvGrpSpPr/>
          <p:nvPr/>
        </p:nvGrpSpPr>
        <p:grpSpPr>
          <a:xfrm>
            <a:off x="1347758" y="1535226"/>
            <a:ext cx="1533525" cy="782955"/>
            <a:chOff x="1347758" y="1535226"/>
            <a:chExt cx="1533525" cy="782955"/>
          </a:xfrm>
        </p:grpSpPr>
        <p:pic>
          <p:nvPicPr>
            <p:cNvPr id="5" name="object 5"/>
            <p:cNvPicPr/>
            <p:nvPr/>
          </p:nvPicPr>
          <p:blipFill>
            <a:blip r:embed="rId2" cstate="print"/>
            <a:stretch>
              <a:fillRect/>
            </a:stretch>
          </p:blipFill>
          <p:spPr>
            <a:xfrm>
              <a:off x="1347758" y="1583528"/>
              <a:ext cx="739832" cy="685800"/>
            </a:xfrm>
            <a:prstGeom prst="rect">
              <a:avLst/>
            </a:prstGeom>
          </p:spPr>
        </p:pic>
        <p:pic>
          <p:nvPicPr>
            <p:cNvPr id="6" name="object 6"/>
            <p:cNvPicPr/>
            <p:nvPr/>
          </p:nvPicPr>
          <p:blipFill>
            <a:blip r:embed="rId3" cstate="print"/>
            <a:stretch>
              <a:fillRect/>
            </a:stretch>
          </p:blipFill>
          <p:spPr>
            <a:xfrm>
              <a:off x="2118613" y="1535226"/>
              <a:ext cx="762609" cy="782523"/>
            </a:xfrm>
            <a:prstGeom prst="rect">
              <a:avLst/>
            </a:prstGeom>
          </p:spPr>
        </p:pic>
      </p:grpSp>
      <p:grpSp>
        <p:nvGrpSpPr>
          <p:cNvPr id="7" name="object 7"/>
          <p:cNvGrpSpPr/>
          <p:nvPr/>
        </p:nvGrpSpPr>
        <p:grpSpPr>
          <a:xfrm>
            <a:off x="1455998" y="2259825"/>
            <a:ext cx="1663700" cy="1061720"/>
            <a:chOff x="1455998" y="2259825"/>
            <a:chExt cx="1663700" cy="1061720"/>
          </a:xfrm>
        </p:grpSpPr>
        <p:pic>
          <p:nvPicPr>
            <p:cNvPr id="8" name="object 8"/>
            <p:cNvPicPr/>
            <p:nvPr/>
          </p:nvPicPr>
          <p:blipFill>
            <a:blip r:embed="rId4" cstate="print"/>
            <a:stretch>
              <a:fillRect/>
            </a:stretch>
          </p:blipFill>
          <p:spPr>
            <a:xfrm>
              <a:off x="1455998" y="2317788"/>
              <a:ext cx="718888" cy="908033"/>
            </a:xfrm>
            <a:prstGeom prst="rect">
              <a:avLst/>
            </a:prstGeom>
          </p:spPr>
        </p:pic>
        <p:pic>
          <p:nvPicPr>
            <p:cNvPr id="9" name="object 9"/>
            <p:cNvPicPr/>
            <p:nvPr/>
          </p:nvPicPr>
          <p:blipFill>
            <a:blip r:embed="rId5" cstate="print"/>
            <a:stretch>
              <a:fillRect/>
            </a:stretch>
          </p:blipFill>
          <p:spPr>
            <a:xfrm>
              <a:off x="2190495" y="2259825"/>
              <a:ext cx="928687" cy="1061351"/>
            </a:xfrm>
            <a:prstGeom prst="rect">
              <a:avLst/>
            </a:prstGeom>
          </p:spPr>
        </p:pic>
      </p:grpSp>
      <p:pic>
        <p:nvPicPr>
          <p:cNvPr id="10" name="Picture 9">
            <a:extLst>
              <a:ext uri="{FF2B5EF4-FFF2-40B4-BE49-F238E27FC236}">
                <a16:creationId xmlns:a16="http://schemas.microsoft.com/office/drawing/2014/main" id="{C390D8DC-DA97-B0BC-D59F-2A5E44767DEB}"/>
              </a:ext>
            </a:extLst>
          </p:cNvPr>
          <p:cNvPicPr>
            <a:picLocks noChangeAspect="1"/>
          </p:cNvPicPr>
          <p:nvPr/>
        </p:nvPicPr>
        <p:blipFill>
          <a:blip r:embed="rId6"/>
          <a:stretch>
            <a:fillRect/>
          </a:stretch>
        </p:blipFill>
        <p:spPr>
          <a:xfrm>
            <a:off x="103131" y="91440"/>
            <a:ext cx="1524213" cy="65731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3417" y="1179195"/>
            <a:ext cx="8305165" cy="697230"/>
          </a:xfrm>
          <a:prstGeom prst="rect">
            <a:avLst/>
          </a:prstGeom>
        </p:spPr>
        <p:txBody>
          <a:bodyPr vert="horz" wrap="square" lIns="0" tIns="13335" rIns="0" bIns="0" rtlCol="0">
            <a:spAutoFit/>
          </a:bodyPr>
          <a:lstStyle/>
          <a:p>
            <a:pPr marL="12700">
              <a:lnSpc>
                <a:spcPct val="100000"/>
              </a:lnSpc>
              <a:spcBef>
                <a:spcPts val="105"/>
              </a:spcBef>
            </a:pPr>
            <a:r>
              <a:rPr sz="4400" dirty="0"/>
              <a:t>Managing</a:t>
            </a:r>
            <a:r>
              <a:rPr sz="4400" spc="-40" dirty="0"/>
              <a:t> </a:t>
            </a:r>
            <a:r>
              <a:rPr sz="4400" dirty="0"/>
              <a:t>Liability</a:t>
            </a:r>
            <a:r>
              <a:rPr sz="4400" spc="-254" dirty="0"/>
              <a:t> </a:t>
            </a:r>
            <a:r>
              <a:rPr sz="4400" dirty="0"/>
              <a:t>Among</a:t>
            </a:r>
            <a:r>
              <a:rPr sz="4400" spc="-40" dirty="0"/>
              <a:t> </a:t>
            </a:r>
            <a:r>
              <a:rPr sz="4400" dirty="0"/>
              <a:t>Parties</a:t>
            </a:r>
          </a:p>
        </p:txBody>
      </p:sp>
      <p:sp>
        <p:nvSpPr>
          <p:cNvPr id="3" name="object 3"/>
          <p:cNvSpPr txBox="1"/>
          <p:nvPr/>
        </p:nvSpPr>
        <p:spPr>
          <a:xfrm>
            <a:off x="1943417" y="2249805"/>
            <a:ext cx="9093200" cy="2358390"/>
          </a:xfrm>
          <a:prstGeom prst="rect">
            <a:avLst/>
          </a:prstGeom>
        </p:spPr>
        <p:txBody>
          <a:bodyPr vert="horz" wrap="square" lIns="0" tIns="13335" rIns="0" bIns="0" rtlCol="0">
            <a:spAutoFit/>
          </a:bodyPr>
          <a:lstStyle/>
          <a:p>
            <a:pPr marL="241300" indent="-229235">
              <a:lnSpc>
                <a:spcPts val="2280"/>
              </a:lnSpc>
              <a:spcBef>
                <a:spcPts val="105"/>
              </a:spcBef>
              <a:buClr>
                <a:srgbClr val="359DD6"/>
              </a:buClr>
              <a:buChar char="•"/>
              <a:tabLst>
                <a:tab pos="241300" algn="l"/>
                <a:tab pos="241935" algn="l"/>
              </a:tabLst>
            </a:pPr>
            <a:r>
              <a:rPr sz="2000" spc="-10" dirty="0">
                <a:latin typeface="Arial MT"/>
                <a:cs typeface="Arial MT"/>
              </a:rPr>
              <a:t>Warranties</a:t>
            </a:r>
            <a:r>
              <a:rPr sz="2000" spc="-4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indemnifications</a:t>
            </a:r>
            <a:r>
              <a:rPr sz="2000" spc="-20" dirty="0">
                <a:latin typeface="Arial MT"/>
                <a:cs typeface="Arial MT"/>
              </a:rPr>
              <a:t> </a:t>
            </a:r>
            <a:r>
              <a:rPr sz="2000" dirty="0">
                <a:latin typeface="Arial MT"/>
                <a:cs typeface="Arial MT"/>
              </a:rPr>
              <a:t>should</a:t>
            </a:r>
            <a:r>
              <a:rPr sz="2000" spc="-20" dirty="0">
                <a:latin typeface="Arial MT"/>
                <a:cs typeface="Arial MT"/>
              </a:rPr>
              <a:t> </a:t>
            </a:r>
            <a:r>
              <a:rPr sz="2000" dirty="0">
                <a:latin typeface="Arial MT"/>
                <a:cs typeface="Arial MT"/>
              </a:rPr>
              <a:t>clearly</a:t>
            </a:r>
            <a:r>
              <a:rPr sz="2000" spc="-20" dirty="0">
                <a:latin typeface="Arial MT"/>
                <a:cs typeface="Arial MT"/>
              </a:rPr>
              <a:t> </a:t>
            </a:r>
            <a:r>
              <a:rPr sz="2000" dirty="0">
                <a:latin typeface="Arial MT"/>
                <a:cs typeface="Arial MT"/>
              </a:rPr>
              <a:t>define</a:t>
            </a:r>
            <a:r>
              <a:rPr sz="2000" spc="-10" dirty="0">
                <a:latin typeface="Arial MT"/>
                <a:cs typeface="Arial MT"/>
              </a:rPr>
              <a:t> </a:t>
            </a:r>
            <a:r>
              <a:rPr sz="2000" dirty="0">
                <a:latin typeface="Arial MT"/>
                <a:cs typeface="Arial MT"/>
              </a:rPr>
              <a:t>scope,</a:t>
            </a:r>
            <a:r>
              <a:rPr sz="2000" spc="-25" dirty="0">
                <a:latin typeface="Arial MT"/>
                <a:cs typeface="Arial MT"/>
              </a:rPr>
              <a:t> </a:t>
            </a:r>
            <a:r>
              <a:rPr sz="2000" dirty="0">
                <a:latin typeface="Arial MT"/>
                <a:cs typeface="Arial MT"/>
              </a:rPr>
              <a:t>responsibility</a:t>
            </a:r>
            <a:r>
              <a:rPr sz="2000" spc="-20" dirty="0">
                <a:latin typeface="Arial MT"/>
                <a:cs typeface="Arial MT"/>
              </a:rPr>
              <a:t> </a:t>
            </a:r>
            <a:r>
              <a:rPr sz="2000" dirty="0">
                <a:latin typeface="Arial MT"/>
                <a:cs typeface="Arial MT"/>
              </a:rPr>
              <a:t>and</a:t>
            </a:r>
          </a:p>
          <a:p>
            <a:pPr marL="241300">
              <a:lnSpc>
                <a:spcPts val="2280"/>
              </a:lnSpc>
            </a:pPr>
            <a:r>
              <a:rPr sz="2000" dirty="0">
                <a:latin typeface="Arial MT"/>
                <a:cs typeface="Arial MT"/>
              </a:rPr>
              <a:t>liability</a:t>
            </a:r>
          </a:p>
          <a:p>
            <a:pPr marL="241300" indent="-229235">
              <a:lnSpc>
                <a:spcPct val="100000"/>
              </a:lnSpc>
              <a:spcBef>
                <a:spcPts val="755"/>
              </a:spcBef>
              <a:buClr>
                <a:srgbClr val="359DD6"/>
              </a:buClr>
              <a:buChar char="•"/>
              <a:tabLst>
                <a:tab pos="241300" algn="l"/>
                <a:tab pos="241935" algn="l"/>
              </a:tabLst>
            </a:pPr>
            <a:r>
              <a:rPr sz="2000" dirty="0">
                <a:latin typeface="Arial MT"/>
                <a:cs typeface="Arial MT"/>
              </a:rPr>
              <a:t>Responsibility</a:t>
            </a:r>
            <a:r>
              <a:rPr sz="2000" spc="-25" dirty="0">
                <a:latin typeface="Arial MT"/>
                <a:cs typeface="Arial MT"/>
              </a:rPr>
              <a:t> </a:t>
            </a:r>
            <a:r>
              <a:rPr sz="2000" dirty="0">
                <a:latin typeface="Arial MT"/>
                <a:cs typeface="Arial MT"/>
              </a:rPr>
              <a:t>for</a:t>
            </a:r>
            <a:r>
              <a:rPr sz="2000" spc="-10" dirty="0">
                <a:latin typeface="Arial MT"/>
                <a:cs typeface="Arial MT"/>
              </a:rPr>
              <a:t> </a:t>
            </a:r>
            <a:r>
              <a:rPr sz="2000" dirty="0">
                <a:latin typeface="Arial MT"/>
                <a:cs typeface="Arial MT"/>
              </a:rPr>
              <a:t>maintenance,</a:t>
            </a:r>
            <a:r>
              <a:rPr sz="2000" spc="-50" dirty="0">
                <a:latin typeface="Arial MT"/>
                <a:cs typeface="Arial MT"/>
              </a:rPr>
              <a:t> </a:t>
            </a:r>
            <a:r>
              <a:rPr sz="2000" dirty="0">
                <a:latin typeface="Arial MT"/>
                <a:cs typeface="Arial MT"/>
              </a:rPr>
              <a:t>repairs</a:t>
            </a:r>
            <a:r>
              <a:rPr sz="2000" spc="-2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updates</a:t>
            </a:r>
            <a:r>
              <a:rPr sz="2000" spc="-35" dirty="0">
                <a:latin typeface="Arial MT"/>
                <a:cs typeface="Arial MT"/>
              </a:rPr>
              <a:t> </a:t>
            </a:r>
            <a:r>
              <a:rPr sz="2000" dirty="0">
                <a:latin typeface="Arial MT"/>
                <a:cs typeface="Arial MT"/>
              </a:rPr>
              <a:t>should</a:t>
            </a:r>
            <a:r>
              <a:rPr sz="2000" spc="-15" dirty="0">
                <a:latin typeface="Arial MT"/>
                <a:cs typeface="Arial MT"/>
              </a:rPr>
              <a:t> </a:t>
            </a:r>
            <a:r>
              <a:rPr sz="2000" dirty="0">
                <a:latin typeface="Arial MT"/>
                <a:cs typeface="Arial MT"/>
              </a:rPr>
              <a:t>be</a:t>
            </a:r>
            <a:r>
              <a:rPr sz="2000" spc="-10" dirty="0">
                <a:latin typeface="Arial MT"/>
                <a:cs typeface="Arial MT"/>
              </a:rPr>
              <a:t> </a:t>
            </a:r>
            <a:r>
              <a:rPr sz="2000" dirty="0">
                <a:latin typeface="Arial MT"/>
                <a:cs typeface="Arial MT"/>
              </a:rPr>
              <a:t>defined</a:t>
            </a:r>
          </a:p>
          <a:p>
            <a:pPr marL="241300" marR="105410" indent="-229235">
              <a:lnSpc>
                <a:spcPts val="2160"/>
              </a:lnSpc>
              <a:spcBef>
                <a:spcPts val="1040"/>
              </a:spcBef>
              <a:buClr>
                <a:srgbClr val="359DD6"/>
              </a:buClr>
              <a:buChar char="•"/>
              <a:tabLst>
                <a:tab pos="241300" algn="l"/>
                <a:tab pos="241935" algn="l"/>
              </a:tabLst>
            </a:pPr>
            <a:r>
              <a:rPr sz="2000" dirty="0">
                <a:latin typeface="Arial MT"/>
                <a:cs typeface="Arial MT"/>
              </a:rPr>
              <a:t>Liability</a:t>
            </a:r>
            <a:r>
              <a:rPr sz="2000" spc="-5" dirty="0">
                <a:latin typeface="Arial MT"/>
                <a:cs typeface="Arial MT"/>
              </a:rPr>
              <a:t> </a:t>
            </a:r>
            <a:r>
              <a:rPr sz="2000" dirty="0">
                <a:latin typeface="Arial MT"/>
                <a:cs typeface="Arial MT"/>
              </a:rPr>
              <a:t>between</a:t>
            </a:r>
            <a:r>
              <a:rPr sz="2000" spc="-25" dirty="0">
                <a:latin typeface="Arial MT"/>
                <a:cs typeface="Arial MT"/>
              </a:rPr>
              <a:t> </a:t>
            </a:r>
            <a:r>
              <a:rPr sz="2000" spc="-10" dirty="0">
                <a:latin typeface="Arial MT"/>
                <a:cs typeface="Arial MT"/>
              </a:rPr>
              <a:t>automaker,</a:t>
            </a:r>
            <a:r>
              <a:rPr sz="2000" spc="-45" dirty="0">
                <a:latin typeface="Arial MT"/>
                <a:cs typeface="Arial MT"/>
              </a:rPr>
              <a:t> </a:t>
            </a:r>
            <a:r>
              <a:rPr sz="2000" dirty="0">
                <a:latin typeface="Arial MT"/>
                <a:cs typeface="Arial MT"/>
              </a:rPr>
              <a:t>technology</a:t>
            </a:r>
            <a:r>
              <a:rPr sz="2000" spc="-30" dirty="0">
                <a:latin typeface="Arial MT"/>
                <a:cs typeface="Arial MT"/>
              </a:rPr>
              <a:t> </a:t>
            </a:r>
            <a:r>
              <a:rPr sz="2000" dirty="0">
                <a:latin typeface="Arial MT"/>
                <a:cs typeface="Arial MT"/>
              </a:rPr>
              <a:t>company</a:t>
            </a:r>
            <a:r>
              <a:rPr sz="2000" spc="-3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vehicle owner/operator </a:t>
            </a:r>
            <a:r>
              <a:rPr sz="2000" spc="-540" dirty="0">
                <a:latin typeface="Arial MT"/>
                <a:cs typeface="Arial MT"/>
              </a:rPr>
              <a:t> </a:t>
            </a:r>
            <a:r>
              <a:rPr sz="2000" dirty="0">
                <a:latin typeface="Arial MT"/>
                <a:cs typeface="Arial MT"/>
              </a:rPr>
              <a:t>should</a:t>
            </a:r>
            <a:r>
              <a:rPr sz="2000" spc="-30" dirty="0">
                <a:latin typeface="Arial MT"/>
                <a:cs typeface="Arial MT"/>
              </a:rPr>
              <a:t> </a:t>
            </a:r>
            <a:r>
              <a:rPr sz="2000" dirty="0">
                <a:latin typeface="Arial MT"/>
                <a:cs typeface="Arial MT"/>
              </a:rPr>
              <a:t>be defined</a:t>
            </a:r>
          </a:p>
          <a:p>
            <a:pPr marL="241300" indent="-229235">
              <a:lnSpc>
                <a:spcPts val="2280"/>
              </a:lnSpc>
              <a:spcBef>
                <a:spcPts val="730"/>
              </a:spcBef>
              <a:buClr>
                <a:srgbClr val="359DD6"/>
              </a:buClr>
              <a:buChar char="•"/>
              <a:tabLst>
                <a:tab pos="241300" algn="l"/>
                <a:tab pos="241935" algn="l"/>
              </a:tabLst>
            </a:pPr>
            <a:r>
              <a:rPr sz="2000" dirty="0">
                <a:latin typeface="Arial MT"/>
                <a:cs typeface="Arial MT"/>
              </a:rPr>
              <a:t>Responsibility</a:t>
            </a:r>
            <a:r>
              <a:rPr sz="2000" spc="-20"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compliance</a:t>
            </a:r>
            <a:r>
              <a:rPr sz="2000" spc="-30" dirty="0">
                <a:latin typeface="Arial MT"/>
                <a:cs typeface="Arial MT"/>
              </a:rPr>
              <a:t> </a:t>
            </a:r>
            <a:r>
              <a:rPr sz="2000" dirty="0">
                <a:latin typeface="Arial MT"/>
                <a:cs typeface="Arial MT"/>
              </a:rPr>
              <a:t>with federal,</a:t>
            </a:r>
            <a:r>
              <a:rPr sz="2000" spc="-30" dirty="0">
                <a:latin typeface="Arial MT"/>
                <a:cs typeface="Arial MT"/>
              </a:rPr>
              <a:t> </a:t>
            </a:r>
            <a:r>
              <a:rPr sz="2000" dirty="0">
                <a:latin typeface="Arial MT"/>
                <a:cs typeface="Arial MT"/>
              </a:rPr>
              <a:t>state</a:t>
            </a:r>
            <a:r>
              <a:rPr sz="2000" spc="-25" dirty="0">
                <a:latin typeface="Arial MT"/>
                <a:cs typeface="Arial MT"/>
              </a:rPr>
              <a:t> </a:t>
            </a:r>
            <a:r>
              <a:rPr sz="2000" dirty="0">
                <a:latin typeface="Arial MT"/>
                <a:cs typeface="Arial MT"/>
              </a:rPr>
              <a:t>and</a:t>
            </a:r>
            <a:r>
              <a:rPr sz="2000" spc="-5" dirty="0">
                <a:latin typeface="Arial MT"/>
                <a:cs typeface="Arial MT"/>
              </a:rPr>
              <a:t> </a:t>
            </a:r>
            <a:r>
              <a:rPr sz="2000" dirty="0">
                <a:latin typeface="Arial MT"/>
                <a:cs typeface="Arial MT"/>
              </a:rPr>
              <a:t>local</a:t>
            </a:r>
            <a:r>
              <a:rPr sz="2000" spc="5" dirty="0">
                <a:latin typeface="Arial MT"/>
                <a:cs typeface="Arial MT"/>
              </a:rPr>
              <a:t> </a:t>
            </a:r>
            <a:r>
              <a:rPr sz="2000" dirty="0">
                <a:latin typeface="Arial MT"/>
                <a:cs typeface="Arial MT"/>
              </a:rPr>
              <a:t>laws</a:t>
            </a:r>
            <a:r>
              <a:rPr sz="2000" spc="-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regulations</a:t>
            </a:r>
          </a:p>
          <a:p>
            <a:pPr marL="241300">
              <a:lnSpc>
                <a:spcPts val="2280"/>
              </a:lnSpc>
            </a:pPr>
            <a:r>
              <a:rPr sz="2000" dirty="0">
                <a:latin typeface="Arial MT"/>
                <a:cs typeface="Arial MT"/>
              </a:rPr>
              <a:t>should</a:t>
            </a:r>
            <a:r>
              <a:rPr sz="2000" spc="-50" dirty="0">
                <a:latin typeface="Arial MT"/>
                <a:cs typeface="Arial MT"/>
              </a:rPr>
              <a:t> </a:t>
            </a:r>
            <a:r>
              <a:rPr sz="2000" dirty="0">
                <a:latin typeface="Arial MT"/>
                <a:cs typeface="Arial MT"/>
              </a:rPr>
              <a:t>be</a:t>
            </a:r>
            <a:r>
              <a:rPr sz="2000" spc="-20" dirty="0">
                <a:latin typeface="Arial MT"/>
                <a:cs typeface="Arial MT"/>
              </a:rPr>
              <a:t> </a:t>
            </a:r>
            <a:r>
              <a:rPr sz="2000" dirty="0">
                <a:latin typeface="Arial MT"/>
                <a:cs typeface="Arial MT"/>
              </a:rPr>
              <a:t>defined</a:t>
            </a:r>
          </a:p>
        </p:txBody>
      </p:sp>
      <p:pic>
        <p:nvPicPr>
          <p:cNvPr id="4" name="Picture 3">
            <a:extLst>
              <a:ext uri="{FF2B5EF4-FFF2-40B4-BE49-F238E27FC236}">
                <a16:creationId xmlns:a16="http://schemas.microsoft.com/office/drawing/2014/main" id="{AAA5D368-7202-4D0B-D6E3-16A8512CBEB6}"/>
              </a:ext>
            </a:extLst>
          </p:cNvPr>
          <p:cNvPicPr>
            <a:picLocks noChangeAspect="1"/>
          </p:cNvPicPr>
          <p:nvPr/>
        </p:nvPicPr>
        <p:blipFill>
          <a:blip r:embed="rId2"/>
          <a:stretch>
            <a:fillRect/>
          </a:stretch>
        </p:blipFill>
        <p:spPr>
          <a:xfrm>
            <a:off x="103131" y="91440"/>
            <a:ext cx="1524213" cy="65731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3275160" y="3590825"/>
              <a:ext cx="8916713" cy="3267170"/>
            </a:xfrm>
            <a:prstGeom prst="rect">
              <a:avLst/>
            </a:prstGeom>
          </p:spPr>
        </p:pic>
        <p:sp>
          <p:nvSpPr>
            <p:cNvPr id="4" name="object 4"/>
            <p:cNvSpPr/>
            <p:nvPr/>
          </p:nvSpPr>
          <p:spPr>
            <a:xfrm>
              <a:off x="2677160" y="1845691"/>
              <a:ext cx="6956425" cy="2235200"/>
            </a:xfrm>
            <a:custGeom>
              <a:avLst/>
              <a:gdLst/>
              <a:ahLst/>
              <a:cxnLst/>
              <a:rect l="l" t="t" r="r" b="b"/>
              <a:pathLst>
                <a:path w="6956425" h="2235200">
                  <a:moveTo>
                    <a:pt x="6956044" y="0"/>
                  </a:moveTo>
                  <a:lnTo>
                    <a:pt x="0" y="0"/>
                  </a:lnTo>
                  <a:lnTo>
                    <a:pt x="0" y="2235199"/>
                  </a:lnTo>
                  <a:lnTo>
                    <a:pt x="6956044" y="2235199"/>
                  </a:lnTo>
                  <a:lnTo>
                    <a:pt x="6956044" y="0"/>
                  </a:lnTo>
                  <a:close/>
                </a:path>
              </a:pathLst>
            </a:custGeom>
            <a:solidFill>
              <a:srgbClr val="FFFFFF">
                <a:alpha val="50195"/>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12192000" cy="6857998"/>
            </a:xfrm>
            <a:prstGeom prst="rect">
              <a:avLst/>
            </a:prstGeom>
          </p:spPr>
        </p:pic>
        <p:sp>
          <p:nvSpPr>
            <p:cNvPr id="6" name="object 6"/>
            <p:cNvSpPr/>
            <p:nvPr/>
          </p:nvSpPr>
          <p:spPr>
            <a:xfrm>
              <a:off x="2617977" y="1836673"/>
              <a:ext cx="6956425" cy="2235200"/>
            </a:xfrm>
            <a:custGeom>
              <a:avLst/>
              <a:gdLst/>
              <a:ahLst/>
              <a:cxnLst/>
              <a:rect l="l" t="t" r="r" b="b"/>
              <a:pathLst>
                <a:path w="6956425" h="2235200">
                  <a:moveTo>
                    <a:pt x="6956044" y="0"/>
                  </a:moveTo>
                  <a:lnTo>
                    <a:pt x="0" y="0"/>
                  </a:lnTo>
                  <a:lnTo>
                    <a:pt x="0" y="2235200"/>
                  </a:lnTo>
                  <a:lnTo>
                    <a:pt x="6956044" y="2235200"/>
                  </a:lnTo>
                  <a:lnTo>
                    <a:pt x="6956044" y="0"/>
                  </a:lnTo>
                  <a:close/>
                </a:path>
              </a:pathLst>
            </a:custGeom>
            <a:solidFill>
              <a:srgbClr val="FFFFFF">
                <a:alpha val="50195"/>
              </a:srgbClr>
            </a:solidFill>
          </p:spPr>
          <p:txBody>
            <a:bodyPr wrap="square" lIns="0" tIns="0" rIns="0" bIns="0" rtlCol="0"/>
            <a:lstStyle/>
            <a:p>
              <a:endParaRPr/>
            </a:p>
          </p:txBody>
        </p:sp>
      </p:grpSp>
      <p:sp>
        <p:nvSpPr>
          <p:cNvPr id="7" name="object 7"/>
          <p:cNvSpPr txBox="1">
            <a:spLocks noGrp="1"/>
          </p:cNvSpPr>
          <p:nvPr>
            <p:ph type="title"/>
          </p:nvPr>
        </p:nvSpPr>
        <p:spPr>
          <a:xfrm>
            <a:off x="2946400" y="2048001"/>
            <a:ext cx="6299200" cy="1812925"/>
          </a:xfrm>
          <a:prstGeom prst="rect">
            <a:avLst/>
          </a:prstGeom>
          <a:solidFill>
            <a:srgbClr val="FFFFFF">
              <a:alpha val="50195"/>
            </a:srgbClr>
          </a:solidFill>
          <a:ln w="12700">
            <a:solidFill>
              <a:srgbClr val="359DD6"/>
            </a:solidFill>
          </a:ln>
        </p:spPr>
        <p:txBody>
          <a:bodyPr vert="horz" wrap="square" lIns="0" tIns="1270" rIns="0" bIns="0" rtlCol="0">
            <a:spAutoFit/>
          </a:bodyPr>
          <a:lstStyle/>
          <a:p>
            <a:pPr>
              <a:lnSpc>
                <a:spcPct val="100000"/>
              </a:lnSpc>
              <a:spcBef>
                <a:spcPts val="10"/>
              </a:spcBef>
            </a:pPr>
            <a:endParaRPr sz="4250">
              <a:latin typeface="Times New Roman"/>
              <a:cs typeface="Times New Roman"/>
            </a:endParaRPr>
          </a:p>
          <a:p>
            <a:pPr marR="73660" algn="ctr">
              <a:lnSpc>
                <a:spcPct val="100000"/>
              </a:lnSpc>
            </a:pPr>
            <a:r>
              <a:rPr spc="270" dirty="0">
                <a:solidFill>
                  <a:srgbClr val="000000"/>
                </a:solidFill>
                <a:latin typeface="Arial"/>
                <a:cs typeface="Arial"/>
              </a:rPr>
              <a:t>Cybersecurity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0" y="180853"/>
            <a:ext cx="6938645" cy="757555"/>
          </a:xfrm>
          <a:prstGeom prst="rect">
            <a:avLst/>
          </a:prstGeom>
        </p:spPr>
        <p:txBody>
          <a:bodyPr vert="horz" wrap="square" lIns="0" tIns="12700" rIns="0" bIns="0" rtlCol="0">
            <a:spAutoFit/>
          </a:bodyPr>
          <a:lstStyle/>
          <a:p>
            <a:pPr marL="12700">
              <a:lnSpc>
                <a:spcPct val="100000"/>
              </a:lnSpc>
              <a:spcBef>
                <a:spcPts val="100"/>
              </a:spcBef>
            </a:pPr>
            <a:r>
              <a:rPr sz="4800" spc="-5" dirty="0"/>
              <a:t>Potential</a:t>
            </a:r>
            <a:r>
              <a:rPr sz="4800" spc="-270" dirty="0"/>
              <a:t> </a:t>
            </a:r>
            <a:r>
              <a:rPr sz="4800" spc="-5" dirty="0"/>
              <a:t>Attack</a:t>
            </a:r>
            <a:r>
              <a:rPr sz="4800" spc="-15" dirty="0"/>
              <a:t> </a:t>
            </a:r>
            <a:r>
              <a:rPr sz="4800" dirty="0"/>
              <a:t>Gateways</a:t>
            </a:r>
          </a:p>
        </p:txBody>
      </p:sp>
      <p:sp>
        <p:nvSpPr>
          <p:cNvPr id="3" name="object 3"/>
          <p:cNvSpPr txBox="1"/>
          <p:nvPr/>
        </p:nvSpPr>
        <p:spPr>
          <a:xfrm>
            <a:off x="6703314" y="1123866"/>
            <a:ext cx="4342765" cy="3732529"/>
          </a:xfrm>
          <a:prstGeom prst="rect">
            <a:avLst/>
          </a:prstGeom>
        </p:spPr>
        <p:txBody>
          <a:bodyPr vert="horz" wrap="square" lIns="0" tIns="54610" rIns="0" bIns="0" rtlCol="0">
            <a:spAutoFit/>
          </a:bodyPr>
          <a:lstStyle/>
          <a:p>
            <a:pPr marL="241300" indent="-228600">
              <a:lnSpc>
                <a:spcPct val="100000"/>
              </a:lnSpc>
              <a:spcBef>
                <a:spcPts val="430"/>
              </a:spcBef>
              <a:buClr>
                <a:srgbClr val="359DD6"/>
              </a:buClr>
              <a:buChar char="•"/>
              <a:tabLst>
                <a:tab pos="240665" algn="l"/>
                <a:tab pos="241300" algn="l"/>
              </a:tabLst>
            </a:pPr>
            <a:r>
              <a:rPr sz="2000" dirty="0">
                <a:latin typeface="Arial MT"/>
                <a:cs typeface="Arial MT"/>
              </a:rPr>
              <a:t>Electrical</a:t>
            </a:r>
            <a:r>
              <a:rPr sz="2000" spc="-30" dirty="0">
                <a:latin typeface="Arial MT"/>
                <a:cs typeface="Arial MT"/>
              </a:rPr>
              <a:t> </a:t>
            </a:r>
            <a:r>
              <a:rPr sz="2000" dirty="0">
                <a:latin typeface="Arial MT"/>
                <a:cs typeface="Arial MT"/>
              </a:rPr>
              <a:t>Control</a:t>
            </a:r>
            <a:r>
              <a:rPr sz="2000" spc="-35" dirty="0">
                <a:latin typeface="Arial MT"/>
                <a:cs typeface="Arial MT"/>
              </a:rPr>
              <a:t> </a:t>
            </a:r>
            <a:r>
              <a:rPr sz="2000" dirty="0">
                <a:latin typeface="Arial MT"/>
                <a:cs typeface="Arial MT"/>
              </a:rPr>
              <a:t>Units</a:t>
            </a:r>
            <a:r>
              <a:rPr sz="2000" spc="-30" dirty="0">
                <a:latin typeface="Arial MT"/>
                <a:cs typeface="Arial MT"/>
              </a:rPr>
              <a:t> </a:t>
            </a:r>
            <a:r>
              <a:rPr sz="2000" dirty="0">
                <a:latin typeface="Arial MT"/>
                <a:cs typeface="Arial MT"/>
              </a:rPr>
              <a:t>(ECUs)</a:t>
            </a:r>
            <a:endParaRPr sz="2000">
              <a:latin typeface="Arial MT"/>
              <a:cs typeface="Arial MT"/>
            </a:endParaRPr>
          </a:p>
          <a:p>
            <a:pPr marL="698500" marR="5080" lvl="1" indent="-229235">
              <a:lnSpc>
                <a:spcPct val="90100"/>
              </a:lnSpc>
              <a:spcBef>
                <a:spcPts val="509"/>
              </a:spcBef>
              <a:buChar char="•"/>
              <a:tabLst>
                <a:tab pos="698500" algn="l"/>
                <a:tab pos="699135" algn="l"/>
              </a:tabLst>
            </a:pPr>
            <a:r>
              <a:rPr sz="1800" spc="-5" dirty="0">
                <a:latin typeface="Arial MT"/>
                <a:cs typeface="Arial MT"/>
              </a:rPr>
              <a:t>Airbag, Advanced Driver Assistant </a:t>
            </a:r>
            <a:r>
              <a:rPr sz="1800" dirty="0">
                <a:latin typeface="Arial MT"/>
                <a:cs typeface="Arial MT"/>
              </a:rPr>
              <a:t> </a:t>
            </a:r>
            <a:r>
              <a:rPr sz="1800" spc="-5" dirty="0">
                <a:latin typeface="Arial MT"/>
                <a:cs typeface="Arial MT"/>
              </a:rPr>
              <a:t>System,</a:t>
            </a:r>
            <a:r>
              <a:rPr sz="1800" spc="5" dirty="0">
                <a:latin typeface="Arial MT"/>
                <a:cs typeface="Arial MT"/>
              </a:rPr>
              <a:t> </a:t>
            </a:r>
            <a:r>
              <a:rPr sz="1800" spc="-10" dirty="0">
                <a:latin typeface="Arial MT"/>
                <a:cs typeface="Arial MT"/>
              </a:rPr>
              <a:t>Engine,</a:t>
            </a:r>
            <a:r>
              <a:rPr sz="1800" spc="10" dirty="0">
                <a:latin typeface="Arial MT"/>
                <a:cs typeface="Arial MT"/>
              </a:rPr>
              <a:t> </a:t>
            </a:r>
            <a:r>
              <a:rPr sz="1800" spc="-5" dirty="0">
                <a:latin typeface="Arial MT"/>
                <a:cs typeface="Arial MT"/>
              </a:rPr>
              <a:t>Steering</a:t>
            </a:r>
            <a:r>
              <a:rPr sz="1800" dirty="0">
                <a:latin typeface="Arial MT"/>
                <a:cs typeface="Arial MT"/>
              </a:rPr>
              <a:t> &amp;</a:t>
            </a:r>
            <a:r>
              <a:rPr sz="1800" spc="-5" dirty="0">
                <a:latin typeface="Arial MT"/>
                <a:cs typeface="Arial MT"/>
              </a:rPr>
              <a:t> Brakes, </a:t>
            </a:r>
            <a:r>
              <a:rPr sz="1800" spc="-484" dirty="0">
                <a:latin typeface="Arial MT"/>
                <a:cs typeface="Arial MT"/>
              </a:rPr>
              <a:t> </a:t>
            </a:r>
            <a:r>
              <a:rPr sz="1800" dirty="0">
                <a:latin typeface="Arial MT"/>
                <a:cs typeface="Arial MT"/>
              </a:rPr>
              <a:t>etc.</a:t>
            </a:r>
            <a:endParaRPr sz="1800">
              <a:latin typeface="Arial MT"/>
              <a:cs typeface="Arial MT"/>
            </a:endParaRPr>
          </a:p>
          <a:p>
            <a:pPr marL="241300" marR="608965" indent="-228600">
              <a:lnSpc>
                <a:spcPts val="2160"/>
              </a:lnSpc>
              <a:spcBef>
                <a:spcPts val="1019"/>
              </a:spcBef>
              <a:buClr>
                <a:srgbClr val="359DD6"/>
              </a:buClr>
              <a:buChar char="•"/>
              <a:tabLst>
                <a:tab pos="240665" algn="l"/>
                <a:tab pos="241300" algn="l"/>
              </a:tabLst>
            </a:pPr>
            <a:r>
              <a:rPr sz="2000" dirty="0">
                <a:latin typeface="Arial MT"/>
                <a:cs typeface="Arial MT"/>
              </a:rPr>
              <a:t>On-Board</a:t>
            </a:r>
            <a:r>
              <a:rPr sz="2000" spc="-50" dirty="0">
                <a:latin typeface="Arial MT"/>
                <a:cs typeface="Arial MT"/>
              </a:rPr>
              <a:t> </a:t>
            </a:r>
            <a:r>
              <a:rPr sz="2000" dirty="0">
                <a:latin typeface="Arial MT"/>
                <a:cs typeface="Arial MT"/>
              </a:rPr>
              <a:t>Diagnostics</a:t>
            </a:r>
            <a:r>
              <a:rPr sz="2000" spc="-50" dirty="0">
                <a:latin typeface="Arial MT"/>
                <a:cs typeface="Arial MT"/>
              </a:rPr>
              <a:t> </a:t>
            </a:r>
            <a:r>
              <a:rPr sz="2000" dirty="0">
                <a:latin typeface="Arial MT"/>
                <a:cs typeface="Arial MT"/>
              </a:rPr>
              <a:t>(OBD)</a:t>
            </a:r>
            <a:r>
              <a:rPr sz="2000" spc="-35" dirty="0">
                <a:latin typeface="Arial MT"/>
                <a:cs typeface="Arial MT"/>
              </a:rPr>
              <a:t> </a:t>
            </a:r>
            <a:r>
              <a:rPr sz="2000" dirty="0">
                <a:latin typeface="Arial MT"/>
                <a:cs typeface="Arial MT"/>
              </a:rPr>
              <a:t>II </a:t>
            </a:r>
            <a:r>
              <a:rPr sz="2000" spc="-545" dirty="0">
                <a:latin typeface="Arial MT"/>
                <a:cs typeface="Arial MT"/>
              </a:rPr>
              <a:t> </a:t>
            </a:r>
            <a:r>
              <a:rPr sz="2000" dirty="0">
                <a:latin typeface="Arial MT"/>
                <a:cs typeface="Arial MT"/>
              </a:rPr>
              <a:t>Diagnostic</a:t>
            </a:r>
            <a:r>
              <a:rPr sz="2000" spc="-35" dirty="0">
                <a:latin typeface="Arial MT"/>
                <a:cs typeface="Arial MT"/>
              </a:rPr>
              <a:t> </a:t>
            </a:r>
            <a:r>
              <a:rPr sz="2000" dirty="0">
                <a:latin typeface="Arial MT"/>
                <a:cs typeface="Arial MT"/>
              </a:rPr>
              <a:t>Port</a:t>
            </a:r>
            <a:endParaRPr sz="2000">
              <a:latin typeface="Arial MT"/>
              <a:cs typeface="Arial MT"/>
            </a:endParaRPr>
          </a:p>
          <a:p>
            <a:pPr marL="241300" indent="-228600">
              <a:lnSpc>
                <a:spcPts val="2280"/>
              </a:lnSpc>
              <a:spcBef>
                <a:spcPts val="725"/>
              </a:spcBef>
              <a:buClr>
                <a:srgbClr val="359DD6"/>
              </a:buClr>
              <a:buChar char="•"/>
              <a:tabLst>
                <a:tab pos="240665" algn="l"/>
                <a:tab pos="241300" algn="l"/>
              </a:tabLst>
            </a:pPr>
            <a:r>
              <a:rPr sz="2000" dirty="0">
                <a:latin typeface="Arial MT"/>
                <a:cs typeface="Arial MT"/>
              </a:rPr>
              <a:t>Dedicated</a:t>
            </a:r>
            <a:r>
              <a:rPr sz="2000" spc="-55" dirty="0">
                <a:latin typeface="Arial MT"/>
                <a:cs typeface="Arial MT"/>
              </a:rPr>
              <a:t> </a:t>
            </a:r>
            <a:r>
              <a:rPr sz="2000" dirty="0">
                <a:latin typeface="Arial MT"/>
                <a:cs typeface="Arial MT"/>
              </a:rPr>
              <a:t>Short-Range</a:t>
            </a:r>
            <a:endParaRPr sz="2000">
              <a:latin typeface="Arial MT"/>
              <a:cs typeface="Arial MT"/>
            </a:endParaRPr>
          </a:p>
          <a:p>
            <a:pPr marL="241300">
              <a:lnSpc>
                <a:spcPts val="2280"/>
              </a:lnSpc>
            </a:pPr>
            <a:r>
              <a:rPr sz="2000" dirty="0">
                <a:latin typeface="Arial MT"/>
                <a:cs typeface="Arial MT"/>
              </a:rPr>
              <a:t>Communications-Based</a:t>
            </a:r>
            <a:r>
              <a:rPr sz="2000" spc="-65" dirty="0">
                <a:latin typeface="Arial MT"/>
                <a:cs typeface="Arial MT"/>
              </a:rPr>
              <a:t> </a:t>
            </a:r>
            <a:r>
              <a:rPr sz="2000" dirty="0">
                <a:latin typeface="Arial MT"/>
                <a:cs typeface="Arial MT"/>
              </a:rPr>
              <a:t>Receiver</a:t>
            </a:r>
            <a:endParaRPr sz="2000">
              <a:latin typeface="Arial MT"/>
              <a:cs typeface="Arial MT"/>
            </a:endParaRPr>
          </a:p>
          <a:p>
            <a:pPr marL="241300" indent="-228600">
              <a:lnSpc>
                <a:spcPct val="100000"/>
              </a:lnSpc>
              <a:spcBef>
                <a:spcPts val="770"/>
              </a:spcBef>
              <a:buClr>
                <a:srgbClr val="359DD6"/>
              </a:buClr>
              <a:buChar char="•"/>
              <a:tabLst>
                <a:tab pos="240665" algn="l"/>
                <a:tab pos="241300" algn="l"/>
              </a:tabLst>
            </a:pPr>
            <a:r>
              <a:rPr sz="2000" dirty="0">
                <a:latin typeface="Arial MT"/>
                <a:cs typeface="Arial MT"/>
              </a:rPr>
              <a:t>USB</a:t>
            </a:r>
            <a:r>
              <a:rPr sz="2000" spc="-40" dirty="0">
                <a:latin typeface="Arial MT"/>
                <a:cs typeface="Arial MT"/>
              </a:rPr>
              <a:t> </a:t>
            </a:r>
            <a:r>
              <a:rPr sz="2000" dirty="0">
                <a:latin typeface="Arial MT"/>
                <a:cs typeface="Arial MT"/>
              </a:rPr>
              <a:t>Ports</a:t>
            </a:r>
            <a:endParaRPr sz="2000">
              <a:latin typeface="Arial MT"/>
              <a:cs typeface="Arial MT"/>
            </a:endParaRPr>
          </a:p>
          <a:p>
            <a:pPr marL="241300" indent="-228600">
              <a:lnSpc>
                <a:spcPct val="100000"/>
              </a:lnSpc>
              <a:spcBef>
                <a:spcPts val="760"/>
              </a:spcBef>
              <a:buClr>
                <a:srgbClr val="359DD6"/>
              </a:buClr>
              <a:buChar char="•"/>
              <a:tabLst>
                <a:tab pos="240665" algn="l"/>
                <a:tab pos="241300" algn="l"/>
              </a:tabLst>
            </a:pPr>
            <a:r>
              <a:rPr sz="2000" dirty="0">
                <a:latin typeface="Arial MT"/>
                <a:cs typeface="Arial MT"/>
              </a:rPr>
              <a:t>Passive</a:t>
            </a:r>
            <a:r>
              <a:rPr sz="2000" spc="-30" dirty="0">
                <a:latin typeface="Arial MT"/>
                <a:cs typeface="Arial MT"/>
              </a:rPr>
              <a:t> </a:t>
            </a:r>
            <a:r>
              <a:rPr sz="2000" dirty="0">
                <a:latin typeface="Arial MT"/>
                <a:cs typeface="Arial MT"/>
              </a:rPr>
              <a:t>Keyless</a:t>
            </a:r>
            <a:r>
              <a:rPr sz="2000" spc="-30" dirty="0">
                <a:latin typeface="Arial MT"/>
                <a:cs typeface="Arial MT"/>
              </a:rPr>
              <a:t> </a:t>
            </a:r>
            <a:r>
              <a:rPr sz="2000" dirty="0">
                <a:latin typeface="Arial MT"/>
                <a:cs typeface="Arial MT"/>
              </a:rPr>
              <a:t>Entry/</a:t>
            </a:r>
            <a:r>
              <a:rPr sz="2000" spc="-20" dirty="0">
                <a:latin typeface="Arial MT"/>
                <a:cs typeface="Arial MT"/>
              </a:rPr>
              <a:t> </a:t>
            </a:r>
            <a:r>
              <a:rPr sz="2000" dirty="0">
                <a:latin typeface="Arial MT"/>
                <a:cs typeface="Arial MT"/>
              </a:rPr>
              <a:t>Remote</a:t>
            </a:r>
            <a:r>
              <a:rPr sz="2000" spc="-45" dirty="0">
                <a:latin typeface="Arial MT"/>
                <a:cs typeface="Arial MT"/>
              </a:rPr>
              <a:t> </a:t>
            </a:r>
            <a:r>
              <a:rPr sz="2000" dirty="0">
                <a:latin typeface="Arial MT"/>
                <a:cs typeface="Arial MT"/>
              </a:rPr>
              <a:t>Key</a:t>
            </a:r>
            <a:endParaRPr sz="2000">
              <a:latin typeface="Arial MT"/>
              <a:cs typeface="Arial MT"/>
            </a:endParaRPr>
          </a:p>
          <a:p>
            <a:pPr marL="241300" indent="-228600">
              <a:lnSpc>
                <a:spcPct val="100000"/>
              </a:lnSpc>
              <a:spcBef>
                <a:spcPts val="755"/>
              </a:spcBef>
              <a:buClr>
                <a:srgbClr val="359DD6"/>
              </a:buClr>
              <a:buChar char="•"/>
              <a:tabLst>
                <a:tab pos="240665" algn="l"/>
                <a:tab pos="241300" algn="l"/>
              </a:tabLst>
            </a:pPr>
            <a:r>
              <a:rPr sz="2000" dirty="0">
                <a:latin typeface="Arial MT"/>
                <a:cs typeface="Arial MT"/>
              </a:rPr>
              <a:t>Remote</a:t>
            </a:r>
            <a:r>
              <a:rPr sz="2000" spc="-35" dirty="0">
                <a:latin typeface="Arial MT"/>
                <a:cs typeface="Arial MT"/>
              </a:rPr>
              <a:t> </a:t>
            </a:r>
            <a:r>
              <a:rPr sz="2000" dirty="0">
                <a:latin typeface="Arial MT"/>
                <a:cs typeface="Arial MT"/>
              </a:rPr>
              <a:t>Link</a:t>
            </a:r>
            <a:r>
              <a:rPr sz="2000" spc="-50" dirty="0">
                <a:latin typeface="Arial MT"/>
                <a:cs typeface="Arial MT"/>
              </a:rPr>
              <a:t> </a:t>
            </a:r>
            <a:r>
              <a:rPr sz="2000" spc="-110" dirty="0">
                <a:latin typeface="Arial MT"/>
                <a:cs typeface="Arial MT"/>
              </a:rPr>
              <a:t>T</a:t>
            </a:r>
            <a:r>
              <a:rPr sz="2000" dirty="0">
                <a:latin typeface="Arial MT"/>
                <a:cs typeface="Arial MT"/>
              </a:rPr>
              <a:t>ype</a:t>
            </a:r>
            <a:r>
              <a:rPr sz="2000" spc="-114" dirty="0">
                <a:latin typeface="Arial MT"/>
                <a:cs typeface="Arial MT"/>
              </a:rPr>
              <a:t> </a:t>
            </a:r>
            <a:r>
              <a:rPr sz="2000" dirty="0">
                <a:latin typeface="Arial MT"/>
                <a:cs typeface="Arial MT"/>
              </a:rPr>
              <a:t>App</a:t>
            </a:r>
            <a:endParaRPr sz="2000">
              <a:latin typeface="Arial MT"/>
              <a:cs typeface="Arial MT"/>
            </a:endParaRPr>
          </a:p>
        </p:txBody>
      </p:sp>
      <p:sp>
        <p:nvSpPr>
          <p:cNvPr id="4" name="object 4"/>
          <p:cNvSpPr txBox="1"/>
          <p:nvPr/>
        </p:nvSpPr>
        <p:spPr>
          <a:xfrm>
            <a:off x="6703314" y="4927853"/>
            <a:ext cx="3941445" cy="605155"/>
          </a:xfrm>
          <a:prstGeom prst="rect">
            <a:avLst/>
          </a:prstGeom>
        </p:spPr>
        <p:txBody>
          <a:bodyPr vert="horz" wrap="square" lIns="0" tIns="47625" rIns="0" bIns="0" rtlCol="0">
            <a:spAutoFit/>
          </a:bodyPr>
          <a:lstStyle/>
          <a:p>
            <a:pPr marL="241300" marR="5080" indent="-228600">
              <a:lnSpc>
                <a:spcPts val="2160"/>
              </a:lnSpc>
              <a:spcBef>
                <a:spcPts val="375"/>
              </a:spcBef>
              <a:buClr>
                <a:srgbClr val="359DD6"/>
              </a:buClr>
              <a:buChar char="•"/>
              <a:tabLst>
                <a:tab pos="240665" algn="l"/>
                <a:tab pos="241300" algn="l"/>
              </a:tabLst>
            </a:pPr>
            <a:r>
              <a:rPr sz="2000" spc="-20" dirty="0">
                <a:latin typeface="Arial MT"/>
                <a:cs typeface="Arial MT"/>
              </a:rPr>
              <a:t>Tire</a:t>
            </a:r>
            <a:r>
              <a:rPr sz="2000" spc="-30" dirty="0">
                <a:latin typeface="Arial MT"/>
                <a:cs typeface="Arial MT"/>
              </a:rPr>
              <a:t> </a:t>
            </a:r>
            <a:r>
              <a:rPr sz="2000" dirty="0">
                <a:latin typeface="Arial MT"/>
                <a:cs typeface="Arial MT"/>
              </a:rPr>
              <a:t>Pressure</a:t>
            </a:r>
            <a:r>
              <a:rPr sz="2000" spc="-55" dirty="0">
                <a:latin typeface="Arial MT"/>
                <a:cs typeface="Arial MT"/>
              </a:rPr>
              <a:t> </a:t>
            </a:r>
            <a:r>
              <a:rPr sz="2000" dirty="0">
                <a:latin typeface="Arial MT"/>
                <a:cs typeface="Arial MT"/>
              </a:rPr>
              <a:t>Monitoring</a:t>
            </a:r>
            <a:r>
              <a:rPr sz="2000" spc="-40" dirty="0">
                <a:latin typeface="Arial MT"/>
                <a:cs typeface="Arial MT"/>
              </a:rPr>
              <a:t> </a:t>
            </a:r>
            <a:r>
              <a:rPr sz="2000" dirty="0">
                <a:latin typeface="Arial MT"/>
                <a:cs typeface="Arial MT"/>
              </a:rPr>
              <a:t>System </a:t>
            </a:r>
            <a:r>
              <a:rPr sz="2000" spc="-540" dirty="0">
                <a:latin typeface="Arial MT"/>
                <a:cs typeface="Arial MT"/>
              </a:rPr>
              <a:t> </a:t>
            </a:r>
            <a:r>
              <a:rPr sz="2000" dirty="0">
                <a:latin typeface="Arial MT"/>
                <a:cs typeface="Arial MT"/>
              </a:rPr>
              <a:t>(TPMS)</a:t>
            </a:r>
            <a:endParaRPr sz="2000">
              <a:latin typeface="Arial MT"/>
              <a:cs typeface="Arial MT"/>
            </a:endParaRPr>
          </a:p>
        </p:txBody>
      </p:sp>
      <p:pic>
        <p:nvPicPr>
          <p:cNvPr id="5" name="object 5"/>
          <p:cNvPicPr/>
          <p:nvPr/>
        </p:nvPicPr>
        <p:blipFill>
          <a:blip r:embed="rId2" cstate="print"/>
          <a:stretch>
            <a:fillRect/>
          </a:stretch>
        </p:blipFill>
        <p:spPr>
          <a:xfrm>
            <a:off x="925824" y="1328851"/>
            <a:ext cx="5277684" cy="2925825"/>
          </a:xfrm>
          <a:prstGeom prst="rect">
            <a:avLst/>
          </a:prstGeom>
        </p:spPr>
      </p:pic>
      <p:sp>
        <p:nvSpPr>
          <p:cNvPr id="6" name="object 6"/>
          <p:cNvSpPr txBox="1"/>
          <p:nvPr/>
        </p:nvSpPr>
        <p:spPr>
          <a:xfrm>
            <a:off x="787704" y="5071998"/>
            <a:ext cx="4918075" cy="391160"/>
          </a:xfrm>
          <a:prstGeom prst="rect">
            <a:avLst/>
          </a:prstGeom>
        </p:spPr>
        <p:txBody>
          <a:bodyPr vert="horz" wrap="square" lIns="0" tIns="12700" rIns="0" bIns="0" rtlCol="0">
            <a:spAutoFit/>
          </a:bodyPr>
          <a:lstStyle/>
          <a:p>
            <a:pPr marL="12700" marR="5080">
              <a:lnSpc>
                <a:spcPct val="100000"/>
              </a:lnSpc>
              <a:spcBef>
                <a:spcPts val="100"/>
              </a:spcBef>
            </a:pPr>
            <a:r>
              <a:rPr sz="1200" i="1" spc="-5" dirty="0">
                <a:latin typeface="Arial"/>
                <a:cs typeface="Arial"/>
              </a:rPr>
              <a:t>Source:</a:t>
            </a:r>
            <a:r>
              <a:rPr sz="1200" i="1" spc="5" dirty="0">
                <a:latin typeface="Arial"/>
                <a:cs typeface="Arial"/>
              </a:rPr>
              <a:t> </a:t>
            </a:r>
            <a:r>
              <a:rPr sz="1200" i="1" spc="-15" dirty="0">
                <a:latin typeface="Arial"/>
                <a:cs typeface="Arial"/>
              </a:rPr>
              <a:t>Telematics</a:t>
            </a:r>
            <a:r>
              <a:rPr sz="1200" i="1" spc="-5" dirty="0">
                <a:latin typeface="Arial"/>
                <a:cs typeface="Arial"/>
              </a:rPr>
              <a:t> Wire:</a:t>
            </a:r>
            <a:r>
              <a:rPr sz="1200" i="1" spc="10" dirty="0">
                <a:latin typeface="Arial"/>
                <a:cs typeface="Arial"/>
              </a:rPr>
              <a:t> </a:t>
            </a:r>
            <a:r>
              <a:rPr sz="1200" i="1" spc="-5" dirty="0">
                <a:latin typeface="Arial"/>
                <a:cs typeface="Arial"/>
              </a:rPr>
              <a:t>Cybersecurity</a:t>
            </a:r>
            <a:r>
              <a:rPr sz="1200" i="1" spc="-15" dirty="0">
                <a:latin typeface="Arial"/>
                <a:cs typeface="Arial"/>
              </a:rPr>
              <a:t> </a:t>
            </a:r>
            <a:r>
              <a:rPr sz="1200" i="1" dirty="0">
                <a:latin typeface="Arial"/>
                <a:cs typeface="Arial"/>
              </a:rPr>
              <a:t>–</a:t>
            </a:r>
            <a:r>
              <a:rPr sz="1200" i="1" spc="-40" dirty="0">
                <a:latin typeface="Arial"/>
                <a:cs typeface="Arial"/>
              </a:rPr>
              <a:t> </a:t>
            </a:r>
            <a:r>
              <a:rPr sz="1200" i="1" dirty="0">
                <a:latin typeface="Arial"/>
                <a:cs typeface="Arial"/>
              </a:rPr>
              <a:t>A</a:t>
            </a:r>
            <a:r>
              <a:rPr sz="1200" i="1" spc="-35" dirty="0">
                <a:latin typeface="Arial"/>
                <a:cs typeface="Arial"/>
              </a:rPr>
              <a:t> </a:t>
            </a:r>
            <a:r>
              <a:rPr sz="1200" i="1" spc="-5" dirty="0">
                <a:latin typeface="Arial"/>
                <a:cs typeface="Arial"/>
              </a:rPr>
              <a:t>Gating</a:t>
            </a:r>
            <a:r>
              <a:rPr sz="1200" i="1" spc="-15" dirty="0">
                <a:latin typeface="Arial"/>
                <a:cs typeface="Arial"/>
              </a:rPr>
              <a:t> </a:t>
            </a:r>
            <a:r>
              <a:rPr sz="1200" i="1" dirty="0">
                <a:latin typeface="Arial"/>
                <a:cs typeface="Arial"/>
              </a:rPr>
              <a:t>Issue</a:t>
            </a:r>
            <a:r>
              <a:rPr sz="1200" i="1" spc="-5" dirty="0">
                <a:latin typeface="Arial"/>
                <a:cs typeface="Arial"/>
              </a:rPr>
              <a:t> </a:t>
            </a:r>
            <a:r>
              <a:rPr sz="1200" i="1" dirty="0">
                <a:latin typeface="Arial"/>
                <a:cs typeface="Arial"/>
              </a:rPr>
              <a:t>for</a:t>
            </a:r>
            <a:r>
              <a:rPr sz="1200" i="1" spc="10" dirty="0">
                <a:latin typeface="Arial"/>
                <a:cs typeface="Arial"/>
              </a:rPr>
              <a:t> </a:t>
            </a:r>
            <a:r>
              <a:rPr sz="1200" i="1" dirty="0">
                <a:latin typeface="Arial"/>
                <a:cs typeface="Arial"/>
              </a:rPr>
              <a:t>Safety</a:t>
            </a:r>
            <a:r>
              <a:rPr sz="1200" i="1" spc="-15" dirty="0">
                <a:latin typeface="Arial"/>
                <a:cs typeface="Arial"/>
              </a:rPr>
              <a:t> </a:t>
            </a:r>
            <a:r>
              <a:rPr sz="1200" i="1" spc="-5" dirty="0">
                <a:latin typeface="Arial"/>
                <a:cs typeface="Arial"/>
              </a:rPr>
              <a:t>in</a:t>
            </a:r>
            <a:r>
              <a:rPr sz="1200" i="1" spc="-50" dirty="0">
                <a:latin typeface="Arial"/>
                <a:cs typeface="Arial"/>
              </a:rPr>
              <a:t> </a:t>
            </a:r>
            <a:r>
              <a:rPr sz="1200" i="1" dirty="0">
                <a:latin typeface="Arial"/>
                <a:cs typeface="Arial"/>
              </a:rPr>
              <a:t>A </a:t>
            </a:r>
            <a:r>
              <a:rPr sz="1200" i="1" spc="-320" dirty="0">
                <a:latin typeface="Arial"/>
                <a:cs typeface="Arial"/>
              </a:rPr>
              <a:t> </a:t>
            </a:r>
            <a:r>
              <a:rPr sz="1200" i="1" spc="-5" dirty="0">
                <a:latin typeface="Arial"/>
                <a:cs typeface="Arial"/>
              </a:rPr>
              <a:t>Connected</a:t>
            </a:r>
            <a:r>
              <a:rPr sz="1200" i="1" spc="-45" dirty="0">
                <a:latin typeface="Arial"/>
                <a:cs typeface="Arial"/>
              </a:rPr>
              <a:t> </a:t>
            </a:r>
            <a:r>
              <a:rPr sz="1200" i="1" spc="-5" dirty="0">
                <a:latin typeface="Arial"/>
                <a:cs typeface="Arial"/>
              </a:rPr>
              <a:t>and</a:t>
            </a:r>
            <a:r>
              <a:rPr sz="1200" i="1" spc="-70" dirty="0">
                <a:latin typeface="Arial"/>
                <a:cs typeface="Arial"/>
              </a:rPr>
              <a:t> </a:t>
            </a:r>
            <a:r>
              <a:rPr sz="1200" i="1" spc="-5" dirty="0">
                <a:latin typeface="Arial"/>
                <a:cs typeface="Arial"/>
              </a:rPr>
              <a:t>Automated</a:t>
            </a:r>
            <a:r>
              <a:rPr sz="1200" i="1" spc="-20" dirty="0">
                <a:latin typeface="Arial"/>
                <a:cs typeface="Arial"/>
              </a:rPr>
              <a:t> </a:t>
            </a:r>
            <a:r>
              <a:rPr sz="1200" i="1" spc="-10" dirty="0">
                <a:latin typeface="Arial"/>
                <a:cs typeface="Arial"/>
              </a:rPr>
              <a:t>Vehicle</a:t>
            </a:r>
            <a:r>
              <a:rPr sz="1200" i="1" spc="-30" dirty="0">
                <a:latin typeface="Arial"/>
                <a:cs typeface="Arial"/>
              </a:rPr>
              <a:t> </a:t>
            </a:r>
            <a:r>
              <a:rPr sz="1200" i="1" spc="-5" dirty="0">
                <a:latin typeface="Arial"/>
                <a:cs typeface="Arial"/>
              </a:rPr>
              <a:t>Future</a:t>
            </a:r>
            <a:endParaRPr sz="1200">
              <a:latin typeface="Arial"/>
              <a:cs typeface="Arial"/>
            </a:endParaRPr>
          </a:p>
        </p:txBody>
      </p:sp>
      <p:pic>
        <p:nvPicPr>
          <p:cNvPr id="7" name="Picture 6">
            <a:extLst>
              <a:ext uri="{FF2B5EF4-FFF2-40B4-BE49-F238E27FC236}">
                <a16:creationId xmlns:a16="http://schemas.microsoft.com/office/drawing/2014/main" id="{09F9C6B1-D8FA-DE33-37D3-B599D06E8D69}"/>
              </a:ext>
            </a:extLst>
          </p:cNvPr>
          <p:cNvPicPr>
            <a:picLocks noChangeAspect="1"/>
          </p:cNvPicPr>
          <p:nvPr/>
        </p:nvPicPr>
        <p:blipFill>
          <a:blip r:embed="rId3"/>
          <a:stretch>
            <a:fillRect/>
          </a:stretch>
        </p:blipFill>
        <p:spPr>
          <a:xfrm>
            <a:off x="103131" y="91440"/>
            <a:ext cx="1524213" cy="65731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53682"/>
            <a:ext cx="9647555" cy="757555"/>
          </a:xfrm>
          <a:prstGeom prst="rect">
            <a:avLst/>
          </a:prstGeom>
        </p:spPr>
        <p:txBody>
          <a:bodyPr vert="horz" wrap="square" lIns="0" tIns="12700" rIns="0" bIns="0" rtlCol="0">
            <a:spAutoFit/>
          </a:bodyPr>
          <a:lstStyle/>
          <a:p>
            <a:pPr marL="12700">
              <a:lnSpc>
                <a:spcPct val="100000"/>
              </a:lnSpc>
              <a:spcBef>
                <a:spcPts val="100"/>
              </a:spcBef>
            </a:pPr>
            <a:r>
              <a:rPr sz="4800" spc="-5" dirty="0"/>
              <a:t>Explanation</a:t>
            </a:r>
            <a:r>
              <a:rPr sz="4800" spc="15" dirty="0"/>
              <a:t> </a:t>
            </a:r>
            <a:r>
              <a:rPr sz="4800" dirty="0"/>
              <a:t>of</a:t>
            </a:r>
            <a:r>
              <a:rPr sz="4800" spc="-5" dirty="0"/>
              <a:t> </a:t>
            </a:r>
            <a:r>
              <a:rPr sz="4800" dirty="0"/>
              <a:t>Key</a:t>
            </a:r>
            <a:r>
              <a:rPr sz="4800" spc="-290" dirty="0"/>
              <a:t> </a:t>
            </a:r>
            <a:r>
              <a:rPr sz="4800" spc="-5" dirty="0"/>
              <a:t>Attack</a:t>
            </a:r>
            <a:r>
              <a:rPr sz="4800" spc="-10" dirty="0"/>
              <a:t> </a:t>
            </a:r>
            <a:r>
              <a:rPr sz="4800" dirty="0"/>
              <a:t>Gateways</a:t>
            </a:r>
          </a:p>
        </p:txBody>
      </p:sp>
      <p:sp>
        <p:nvSpPr>
          <p:cNvPr id="3" name="object 3"/>
          <p:cNvSpPr txBox="1"/>
          <p:nvPr/>
        </p:nvSpPr>
        <p:spPr>
          <a:xfrm>
            <a:off x="1524000" y="1219200"/>
            <a:ext cx="10494010" cy="5006340"/>
          </a:xfrm>
          <a:prstGeom prst="rect">
            <a:avLst/>
          </a:prstGeom>
        </p:spPr>
        <p:txBody>
          <a:bodyPr vert="horz" wrap="square" lIns="0" tIns="43180" rIns="0" bIns="0" rtlCol="0">
            <a:spAutoFit/>
          </a:bodyPr>
          <a:lstStyle/>
          <a:p>
            <a:pPr marL="241300" marR="5080" indent="-229235">
              <a:lnSpc>
                <a:spcPct val="90000"/>
              </a:lnSpc>
              <a:spcBef>
                <a:spcPts val="340"/>
              </a:spcBef>
              <a:buClr>
                <a:srgbClr val="359DD6"/>
              </a:buClr>
              <a:buFont typeface="Arial MT"/>
              <a:buChar char="•"/>
              <a:tabLst>
                <a:tab pos="241300" algn="l"/>
                <a:tab pos="241935" algn="l"/>
                <a:tab pos="3257550" algn="l"/>
              </a:tabLst>
            </a:pPr>
            <a:r>
              <a:rPr sz="2000" b="1" dirty="0">
                <a:latin typeface="Arial"/>
                <a:cs typeface="Arial"/>
              </a:rPr>
              <a:t>Electronic</a:t>
            </a:r>
            <a:r>
              <a:rPr sz="2000" b="1" spc="-30" dirty="0">
                <a:latin typeface="Arial"/>
                <a:cs typeface="Arial"/>
              </a:rPr>
              <a:t> </a:t>
            </a:r>
            <a:r>
              <a:rPr sz="2000" b="1" dirty="0">
                <a:latin typeface="Arial"/>
                <a:cs typeface="Arial"/>
              </a:rPr>
              <a:t>Control</a:t>
            </a:r>
            <a:r>
              <a:rPr sz="2000" b="1" spc="-15" dirty="0">
                <a:latin typeface="Arial"/>
                <a:cs typeface="Arial"/>
              </a:rPr>
              <a:t> </a:t>
            </a:r>
            <a:r>
              <a:rPr sz="2000" b="1" dirty="0">
                <a:latin typeface="Arial"/>
                <a:cs typeface="Arial"/>
              </a:rPr>
              <a:t>Units</a:t>
            </a:r>
            <a:r>
              <a:rPr sz="2000" b="1" spc="-25" dirty="0">
                <a:latin typeface="Arial"/>
                <a:cs typeface="Arial"/>
              </a:rPr>
              <a:t> </a:t>
            </a:r>
            <a:r>
              <a:rPr sz="2000" b="1" dirty="0">
                <a:latin typeface="Arial"/>
                <a:cs typeface="Arial"/>
              </a:rPr>
              <a:t>(ECUs)</a:t>
            </a:r>
            <a:r>
              <a:rPr sz="2000" b="1" spc="-20" dirty="0">
                <a:latin typeface="Arial"/>
                <a:cs typeface="Arial"/>
              </a:rPr>
              <a:t> </a:t>
            </a:r>
            <a:r>
              <a:rPr sz="2000" dirty="0">
                <a:latin typeface="Arial MT"/>
                <a:cs typeface="Arial MT"/>
              </a:rPr>
              <a:t>– ECUs</a:t>
            </a:r>
            <a:r>
              <a:rPr sz="2000" spc="-10" dirty="0">
                <a:latin typeface="Arial MT"/>
                <a:cs typeface="Arial MT"/>
              </a:rPr>
              <a:t> </a:t>
            </a:r>
            <a:r>
              <a:rPr sz="2000" dirty="0">
                <a:latin typeface="Arial MT"/>
                <a:cs typeface="Arial MT"/>
              </a:rPr>
              <a:t>are</a:t>
            </a:r>
            <a:r>
              <a:rPr sz="2000" spc="-25" dirty="0">
                <a:latin typeface="Arial MT"/>
                <a:cs typeface="Arial MT"/>
              </a:rPr>
              <a:t> </a:t>
            </a:r>
            <a:r>
              <a:rPr sz="2000" dirty="0">
                <a:latin typeface="Arial MT"/>
                <a:cs typeface="Arial MT"/>
              </a:rPr>
              <a:t>embedded</a:t>
            </a:r>
            <a:r>
              <a:rPr sz="2000" spc="-20" dirty="0">
                <a:latin typeface="Arial MT"/>
                <a:cs typeface="Arial MT"/>
              </a:rPr>
              <a:t> </a:t>
            </a:r>
            <a:r>
              <a:rPr sz="2000" dirty="0">
                <a:latin typeface="Arial MT"/>
                <a:cs typeface="Arial MT"/>
              </a:rPr>
              <a:t>systems</a:t>
            </a:r>
            <a:r>
              <a:rPr sz="2000" spc="-30" dirty="0">
                <a:latin typeface="Arial MT"/>
                <a:cs typeface="Arial MT"/>
              </a:rPr>
              <a:t> </a:t>
            </a:r>
            <a:r>
              <a:rPr sz="2000" dirty="0">
                <a:latin typeface="Arial MT"/>
                <a:cs typeface="Arial MT"/>
              </a:rPr>
              <a:t>that</a:t>
            </a:r>
            <a:r>
              <a:rPr sz="2000" spc="-20" dirty="0">
                <a:latin typeface="Arial MT"/>
                <a:cs typeface="Arial MT"/>
              </a:rPr>
              <a:t> </a:t>
            </a:r>
            <a:r>
              <a:rPr sz="2000" dirty="0">
                <a:latin typeface="Arial MT"/>
                <a:cs typeface="Arial MT"/>
              </a:rPr>
              <a:t>control</a:t>
            </a:r>
            <a:r>
              <a:rPr sz="2000" spc="-15" dirty="0">
                <a:latin typeface="Arial MT"/>
                <a:cs typeface="Arial MT"/>
              </a:rPr>
              <a:t> </a:t>
            </a:r>
            <a:r>
              <a:rPr sz="2000" dirty="0">
                <a:latin typeface="Arial MT"/>
                <a:cs typeface="Arial MT"/>
              </a:rPr>
              <a:t>one</a:t>
            </a:r>
            <a:r>
              <a:rPr sz="2000" spc="-10" dirty="0">
                <a:latin typeface="Arial MT"/>
                <a:cs typeface="Arial MT"/>
              </a:rPr>
              <a:t> </a:t>
            </a:r>
            <a:r>
              <a:rPr sz="2000" dirty="0">
                <a:latin typeface="Arial MT"/>
                <a:cs typeface="Arial MT"/>
              </a:rPr>
              <a:t>or</a:t>
            </a:r>
            <a:r>
              <a:rPr sz="2000" spc="-10" dirty="0">
                <a:latin typeface="Arial MT"/>
                <a:cs typeface="Arial MT"/>
              </a:rPr>
              <a:t> </a:t>
            </a:r>
            <a:r>
              <a:rPr sz="2000" dirty="0">
                <a:latin typeface="Arial MT"/>
                <a:cs typeface="Arial MT"/>
              </a:rPr>
              <a:t>more </a:t>
            </a:r>
            <a:r>
              <a:rPr sz="2000" spc="-540" dirty="0">
                <a:latin typeface="Arial MT"/>
                <a:cs typeface="Arial MT"/>
              </a:rPr>
              <a:t> </a:t>
            </a:r>
            <a:r>
              <a:rPr sz="2000" dirty="0">
                <a:latin typeface="Arial MT"/>
                <a:cs typeface="Arial MT"/>
              </a:rPr>
              <a:t>electrical systems or subsystems within a vehicle and are connected </a:t>
            </a:r>
            <a:r>
              <a:rPr sz="2000" spc="-5" dirty="0">
                <a:latin typeface="Arial MT"/>
                <a:cs typeface="Arial MT"/>
              </a:rPr>
              <a:t>via </a:t>
            </a:r>
            <a:r>
              <a:rPr sz="2000" dirty="0">
                <a:latin typeface="Arial MT"/>
                <a:cs typeface="Arial MT"/>
              </a:rPr>
              <a:t>an internal </a:t>
            </a:r>
            <a:r>
              <a:rPr sz="2000" spc="5" dirty="0">
                <a:latin typeface="Arial MT"/>
                <a:cs typeface="Arial MT"/>
              </a:rPr>
              <a:t> </a:t>
            </a:r>
            <a:r>
              <a:rPr sz="2000" dirty="0">
                <a:latin typeface="Arial MT"/>
                <a:cs typeface="Arial MT"/>
              </a:rPr>
              <a:t>network. They control systems like </a:t>
            </a:r>
            <a:r>
              <a:rPr sz="2000" spc="-5" dirty="0">
                <a:latin typeface="Arial MT"/>
                <a:cs typeface="Arial MT"/>
              </a:rPr>
              <a:t>the </a:t>
            </a:r>
            <a:r>
              <a:rPr sz="2000" dirty="0">
                <a:latin typeface="Arial MT"/>
                <a:cs typeface="Arial MT"/>
              </a:rPr>
              <a:t>engine and transmission, steering and brakes, </a:t>
            </a:r>
            <a:r>
              <a:rPr sz="2000" spc="5" dirty="0">
                <a:latin typeface="Arial MT"/>
                <a:cs typeface="Arial MT"/>
              </a:rPr>
              <a:t> </a:t>
            </a:r>
            <a:r>
              <a:rPr sz="2000" dirty="0">
                <a:latin typeface="Arial MT"/>
                <a:cs typeface="Arial MT"/>
              </a:rPr>
              <a:t>infotainment,</a:t>
            </a:r>
            <a:r>
              <a:rPr sz="2000" spc="-35" dirty="0">
                <a:latin typeface="Arial MT"/>
                <a:cs typeface="Arial MT"/>
              </a:rPr>
              <a:t> </a:t>
            </a:r>
            <a:r>
              <a:rPr sz="2000" dirty="0">
                <a:latin typeface="Arial MT"/>
                <a:cs typeface="Arial MT"/>
              </a:rPr>
              <a:t>lighting, etc.	Risks arise when access to ECUs (usually peripheral ECUs like </a:t>
            </a:r>
            <a:r>
              <a:rPr sz="2000" spc="5" dirty="0">
                <a:latin typeface="Arial MT"/>
                <a:cs typeface="Arial MT"/>
              </a:rPr>
              <a:t> </a:t>
            </a:r>
            <a:r>
              <a:rPr sz="2000" dirty="0">
                <a:latin typeface="Arial MT"/>
                <a:cs typeface="Arial MT"/>
              </a:rPr>
              <a:t>an infotainment system) are breached and malicious actors are able to access certain </a:t>
            </a:r>
            <a:r>
              <a:rPr sz="2000" spc="5" dirty="0">
                <a:latin typeface="Arial MT"/>
                <a:cs typeface="Arial MT"/>
              </a:rPr>
              <a:t> ECUs</a:t>
            </a:r>
            <a:r>
              <a:rPr sz="2000" spc="-15" dirty="0">
                <a:latin typeface="Arial MT"/>
                <a:cs typeface="Arial MT"/>
              </a:rPr>
              <a:t> </a:t>
            </a:r>
            <a:r>
              <a:rPr sz="2000" dirty="0">
                <a:latin typeface="Arial MT"/>
                <a:cs typeface="Arial MT"/>
              </a:rPr>
              <a:t>or</a:t>
            </a:r>
            <a:r>
              <a:rPr sz="2000" spc="-1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whole</a:t>
            </a:r>
            <a:r>
              <a:rPr sz="2000" spc="-15" dirty="0">
                <a:latin typeface="Arial MT"/>
                <a:cs typeface="Arial MT"/>
              </a:rPr>
              <a:t> </a:t>
            </a:r>
            <a:r>
              <a:rPr sz="2000" dirty="0">
                <a:latin typeface="Arial MT"/>
                <a:cs typeface="Arial MT"/>
              </a:rPr>
              <a:t>network.</a:t>
            </a:r>
            <a:r>
              <a:rPr sz="2000" spc="-40" dirty="0">
                <a:latin typeface="Arial MT"/>
                <a:cs typeface="Arial MT"/>
              </a:rPr>
              <a:t> </a:t>
            </a:r>
            <a:r>
              <a:rPr sz="2000" spc="-15" dirty="0">
                <a:latin typeface="Arial MT"/>
                <a:cs typeface="Arial MT"/>
              </a:rPr>
              <a:t>Vehicles </a:t>
            </a:r>
            <a:r>
              <a:rPr sz="2000" dirty="0">
                <a:latin typeface="Arial MT"/>
                <a:cs typeface="Arial MT"/>
              </a:rPr>
              <a:t>today</a:t>
            </a:r>
            <a:r>
              <a:rPr sz="2000" spc="-25" dirty="0">
                <a:latin typeface="Arial MT"/>
                <a:cs typeface="Arial MT"/>
              </a:rPr>
              <a:t> </a:t>
            </a:r>
            <a:r>
              <a:rPr sz="2000" dirty="0">
                <a:latin typeface="Arial MT"/>
                <a:cs typeface="Arial MT"/>
              </a:rPr>
              <a:t>have up</a:t>
            </a:r>
            <a:r>
              <a:rPr sz="2000" spc="-20"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100</a:t>
            </a:r>
            <a:r>
              <a:rPr sz="2000" spc="-15" dirty="0">
                <a:latin typeface="Arial MT"/>
                <a:cs typeface="Arial MT"/>
              </a:rPr>
              <a:t> </a:t>
            </a:r>
            <a:r>
              <a:rPr sz="2000" dirty="0">
                <a:latin typeface="Arial MT"/>
                <a:cs typeface="Arial MT"/>
              </a:rPr>
              <a:t>ECUs onboard.</a:t>
            </a:r>
          </a:p>
          <a:p>
            <a:pPr>
              <a:lnSpc>
                <a:spcPct val="100000"/>
              </a:lnSpc>
              <a:spcBef>
                <a:spcPts val="15"/>
              </a:spcBef>
              <a:buClr>
                <a:srgbClr val="359DD6"/>
              </a:buClr>
              <a:buFont typeface="Arial MT"/>
              <a:buChar char="•"/>
            </a:pPr>
            <a:endParaRPr sz="1900" dirty="0">
              <a:latin typeface="Arial MT"/>
              <a:cs typeface="Arial MT"/>
            </a:endParaRPr>
          </a:p>
          <a:p>
            <a:pPr marL="241300" marR="55880" indent="-229235">
              <a:lnSpc>
                <a:spcPct val="90000"/>
              </a:lnSpc>
              <a:buClr>
                <a:srgbClr val="359DD6"/>
              </a:buClr>
              <a:buFont typeface="Arial MT"/>
              <a:buChar char="•"/>
              <a:tabLst>
                <a:tab pos="241300" algn="l"/>
                <a:tab pos="241935" algn="l"/>
                <a:tab pos="2059305" algn="l"/>
                <a:tab pos="3182620" algn="l"/>
              </a:tabLst>
            </a:pPr>
            <a:r>
              <a:rPr sz="2000" b="1" spc="5" dirty="0">
                <a:latin typeface="Arial"/>
                <a:cs typeface="Arial"/>
              </a:rPr>
              <a:t>OBD </a:t>
            </a:r>
            <a:r>
              <a:rPr sz="2000" b="1" dirty="0">
                <a:latin typeface="Arial"/>
                <a:cs typeface="Arial"/>
              </a:rPr>
              <a:t>II Diagnostic Port – </a:t>
            </a:r>
            <a:r>
              <a:rPr sz="2000" dirty="0">
                <a:latin typeface="Arial MT"/>
                <a:cs typeface="Arial MT"/>
              </a:rPr>
              <a:t>Every car manufactured </a:t>
            </a:r>
            <a:r>
              <a:rPr sz="2000" spc="-5" dirty="0">
                <a:latin typeface="Arial MT"/>
                <a:cs typeface="Arial MT"/>
              </a:rPr>
              <a:t>after </a:t>
            </a:r>
            <a:r>
              <a:rPr sz="2000" dirty="0">
                <a:latin typeface="Arial MT"/>
                <a:cs typeface="Arial MT"/>
              </a:rPr>
              <a:t>1996 and sold in the U.S. must </a:t>
            </a:r>
            <a:r>
              <a:rPr sz="2000" spc="5" dirty="0">
                <a:latin typeface="Arial MT"/>
                <a:cs typeface="Arial MT"/>
              </a:rPr>
              <a:t> </a:t>
            </a:r>
            <a:r>
              <a:rPr sz="2000" dirty="0">
                <a:latin typeface="Arial MT"/>
                <a:cs typeface="Arial MT"/>
              </a:rPr>
              <a:t>have</a:t>
            </a:r>
            <a:r>
              <a:rPr sz="2000" spc="-15" dirty="0">
                <a:latin typeface="Arial MT"/>
                <a:cs typeface="Arial MT"/>
              </a:rPr>
              <a:t> </a:t>
            </a:r>
            <a:r>
              <a:rPr sz="2000" dirty="0">
                <a:latin typeface="Arial MT"/>
                <a:cs typeface="Arial MT"/>
              </a:rPr>
              <a:t>an</a:t>
            </a:r>
            <a:r>
              <a:rPr sz="2000" spc="10" dirty="0">
                <a:latin typeface="Arial MT"/>
                <a:cs typeface="Arial MT"/>
              </a:rPr>
              <a:t> </a:t>
            </a:r>
            <a:r>
              <a:rPr sz="2000" dirty="0">
                <a:latin typeface="Arial MT"/>
                <a:cs typeface="Arial MT"/>
              </a:rPr>
              <a:t>OBD</a:t>
            </a:r>
            <a:r>
              <a:rPr sz="2000" spc="-5" dirty="0">
                <a:latin typeface="Arial MT"/>
                <a:cs typeface="Arial MT"/>
              </a:rPr>
              <a:t> </a:t>
            </a:r>
            <a:r>
              <a:rPr sz="2000" dirty="0">
                <a:latin typeface="Arial MT"/>
                <a:cs typeface="Arial MT"/>
              </a:rPr>
              <a:t>II</a:t>
            </a:r>
            <a:r>
              <a:rPr sz="2000" spc="-20" dirty="0">
                <a:latin typeface="Arial MT"/>
                <a:cs typeface="Arial MT"/>
              </a:rPr>
              <a:t> </a:t>
            </a:r>
            <a:r>
              <a:rPr sz="2000" dirty="0">
                <a:latin typeface="Arial MT"/>
                <a:cs typeface="Arial MT"/>
              </a:rPr>
              <a:t>installed.	The port was originally mandated to permit monitoring of </a:t>
            </a:r>
            <a:r>
              <a:rPr sz="2000" spc="5" dirty="0">
                <a:latin typeface="Arial MT"/>
                <a:cs typeface="Arial MT"/>
              </a:rPr>
              <a:t> </a:t>
            </a:r>
            <a:r>
              <a:rPr sz="2000" dirty="0">
                <a:latin typeface="Arial MT"/>
                <a:cs typeface="Arial MT"/>
              </a:rPr>
              <a:t>emissions,</a:t>
            </a:r>
            <a:r>
              <a:rPr sz="2000" spc="-20" dirty="0">
                <a:latin typeface="Arial MT"/>
                <a:cs typeface="Arial MT"/>
              </a:rPr>
              <a:t> </a:t>
            </a:r>
            <a:r>
              <a:rPr sz="2000" dirty="0">
                <a:latin typeface="Arial MT"/>
                <a:cs typeface="Arial MT"/>
              </a:rPr>
              <a:t>etc.	</a:t>
            </a:r>
            <a:r>
              <a:rPr sz="2000" spc="-5" dirty="0">
                <a:latin typeface="Arial MT"/>
                <a:cs typeface="Arial MT"/>
              </a:rPr>
              <a:t>It </a:t>
            </a:r>
            <a:r>
              <a:rPr sz="2000" dirty="0">
                <a:latin typeface="Arial MT"/>
                <a:cs typeface="Arial MT"/>
              </a:rPr>
              <a:t>is increasingly used to facilitate non-diagnostic features like enabling </a:t>
            </a:r>
            <a:r>
              <a:rPr sz="2000" spc="5" dirty="0">
                <a:latin typeface="Arial MT"/>
                <a:cs typeface="Arial MT"/>
              </a:rPr>
              <a:t>Wi- </a:t>
            </a:r>
            <a:r>
              <a:rPr sz="2000" spc="-545" dirty="0">
                <a:latin typeface="Arial MT"/>
                <a:cs typeface="Arial MT"/>
              </a:rPr>
              <a:t> </a:t>
            </a:r>
            <a:r>
              <a:rPr sz="2000" dirty="0">
                <a:latin typeface="Arial MT"/>
                <a:cs typeface="Arial MT"/>
              </a:rPr>
              <a:t>Fi, </a:t>
            </a:r>
            <a:r>
              <a:rPr sz="2000" spc="-5" dirty="0">
                <a:latin typeface="Arial MT"/>
                <a:cs typeface="Arial MT"/>
              </a:rPr>
              <a:t>or enabling an insurance </a:t>
            </a:r>
            <a:r>
              <a:rPr sz="2000" dirty="0">
                <a:latin typeface="Arial MT"/>
                <a:cs typeface="Arial MT"/>
              </a:rPr>
              <a:t>company to track usage through </a:t>
            </a:r>
            <a:r>
              <a:rPr sz="2000" spc="-5" dirty="0">
                <a:latin typeface="Arial MT"/>
                <a:cs typeface="Arial MT"/>
              </a:rPr>
              <a:t>attachment of </a:t>
            </a:r>
            <a:r>
              <a:rPr sz="2000" dirty="0">
                <a:latin typeface="Arial MT"/>
                <a:cs typeface="Arial MT"/>
              </a:rPr>
              <a:t>a “dongle” to </a:t>
            </a:r>
            <a:r>
              <a:rPr sz="2000" spc="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port.</a:t>
            </a:r>
            <a:r>
              <a:rPr sz="2000" spc="-65" dirty="0">
                <a:latin typeface="Arial MT"/>
                <a:cs typeface="Arial MT"/>
              </a:rPr>
              <a:t> </a:t>
            </a:r>
            <a:r>
              <a:rPr sz="2000" dirty="0">
                <a:latin typeface="Arial MT"/>
                <a:cs typeface="Arial MT"/>
              </a:rPr>
              <a:t>These</a:t>
            </a:r>
            <a:r>
              <a:rPr sz="2000" spc="-5" dirty="0">
                <a:latin typeface="Arial MT"/>
                <a:cs typeface="Arial MT"/>
              </a:rPr>
              <a:t> </a:t>
            </a:r>
            <a:r>
              <a:rPr sz="2000" dirty="0">
                <a:latin typeface="Arial MT"/>
                <a:cs typeface="Arial MT"/>
              </a:rPr>
              <a:t>ports</a:t>
            </a:r>
            <a:r>
              <a:rPr sz="2000" spc="-30" dirty="0">
                <a:latin typeface="Arial MT"/>
                <a:cs typeface="Arial MT"/>
              </a:rPr>
              <a:t> </a:t>
            </a:r>
            <a:r>
              <a:rPr sz="2000" dirty="0">
                <a:latin typeface="Arial MT"/>
                <a:cs typeface="Arial MT"/>
              </a:rPr>
              <a:t>can</a:t>
            </a:r>
            <a:r>
              <a:rPr sz="2000" spc="-5" dirty="0">
                <a:latin typeface="Arial MT"/>
                <a:cs typeface="Arial MT"/>
              </a:rPr>
              <a:t> </a:t>
            </a:r>
            <a:r>
              <a:rPr sz="2000" dirty="0">
                <a:latin typeface="Arial MT"/>
                <a:cs typeface="Arial MT"/>
              </a:rPr>
              <a:t>provide</a:t>
            </a:r>
            <a:r>
              <a:rPr sz="2000" spc="-10"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means</a:t>
            </a:r>
            <a:r>
              <a:rPr sz="2000" spc="-1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access</a:t>
            </a:r>
            <a:r>
              <a:rPr sz="2000" spc="-25" dirty="0">
                <a:latin typeface="Arial MT"/>
                <a:cs typeface="Arial MT"/>
              </a:rPr>
              <a:t> </a:t>
            </a:r>
            <a:r>
              <a:rPr sz="2000" dirty="0">
                <a:latin typeface="Arial MT"/>
                <a:cs typeface="Arial MT"/>
              </a:rPr>
              <a:t>for</a:t>
            </a:r>
            <a:r>
              <a:rPr sz="2000" spc="-25" dirty="0">
                <a:latin typeface="Arial MT"/>
                <a:cs typeface="Arial MT"/>
              </a:rPr>
              <a:t> </a:t>
            </a:r>
            <a:r>
              <a:rPr sz="2000" dirty="0">
                <a:latin typeface="Arial MT"/>
                <a:cs typeface="Arial MT"/>
              </a:rPr>
              <a:t>attackers</a:t>
            </a:r>
            <a:r>
              <a:rPr sz="2000" spc="-35" dirty="0">
                <a:latin typeface="Arial MT"/>
                <a:cs typeface="Arial MT"/>
              </a:rPr>
              <a:t> </a:t>
            </a:r>
            <a:r>
              <a:rPr sz="2000" spc="-5" dirty="0">
                <a:latin typeface="Arial MT"/>
                <a:cs typeface="Arial MT"/>
              </a:rPr>
              <a:t>into</a:t>
            </a:r>
            <a:r>
              <a:rPr sz="2000" spc="10" dirty="0">
                <a:latin typeface="Arial MT"/>
                <a:cs typeface="Arial MT"/>
              </a:rPr>
              <a:t> </a:t>
            </a:r>
            <a:r>
              <a:rPr sz="2000" dirty="0">
                <a:latin typeface="Arial MT"/>
                <a:cs typeface="Arial MT"/>
              </a:rPr>
              <a:t>an</a:t>
            </a:r>
            <a:r>
              <a:rPr sz="2000" spc="-10" dirty="0">
                <a:latin typeface="Arial MT"/>
                <a:cs typeface="Arial MT"/>
              </a:rPr>
              <a:t> </a:t>
            </a:r>
            <a:r>
              <a:rPr sz="2000" dirty="0">
                <a:latin typeface="Arial MT"/>
                <a:cs typeface="Arial MT"/>
              </a:rPr>
              <a:t>otherwise</a:t>
            </a:r>
            <a:r>
              <a:rPr sz="2000" spc="-30" dirty="0">
                <a:latin typeface="Arial MT"/>
                <a:cs typeface="Arial MT"/>
              </a:rPr>
              <a:t> </a:t>
            </a:r>
            <a:r>
              <a:rPr sz="2000" dirty="0">
                <a:latin typeface="Arial MT"/>
                <a:cs typeface="Arial MT"/>
              </a:rPr>
              <a:t>secure </a:t>
            </a:r>
            <a:r>
              <a:rPr sz="2000" spc="-545" dirty="0">
                <a:latin typeface="Arial MT"/>
                <a:cs typeface="Arial MT"/>
              </a:rPr>
              <a:t> </a:t>
            </a:r>
            <a:r>
              <a:rPr sz="2000" dirty="0">
                <a:latin typeface="Arial MT"/>
                <a:cs typeface="Arial MT"/>
              </a:rPr>
              <a:t>system.</a:t>
            </a:r>
          </a:p>
          <a:p>
            <a:pPr>
              <a:lnSpc>
                <a:spcPct val="100000"/>
              </a:lnSpc>
              <a:spcBef>
                <a:spcPts val="25"/>
              </a:spcBef>
              <a:buClr>
                <a:srgbClr val="359DD6"/>
              </a:buClr>
              <a:buFont typeface="Arial MT"/>
              <a:buChar char="•"/>
            </a:pPr>
            <a:endParaRPr sz="1900" dirty="0">
              <a:latin typeface="Arial MT"/>
              <a:cs typeface="Arial MT"/>
            </a:endParaRPr>
          </a:p>
          <a:p>
            <a:pPr marL="241300" marR="137160" indent="-229235">
              <a:lnSpc>
                <a:spcPct val="90000"/>
              </a:lnSpc>
              <a:buClr>
                <a:srgbClr val="359DD6"/>
              </a:buClr>
              <a:buFont typeface="Arial MT"/>
              <a:buChar char="•"/>
              <a:tabLst>
                <a:tab pos="241300" algn="l"/>
                <a:tab pos="241935" algn="l"/>
              </a:tabLst>
            </a:pPr>
            <a:r>
              <a:rPr sz="2000" b="1" dirty="0">
                <a:latin typeface="Arial"/>
                <a:cs typeface="Arial"/>
              </a:rPr>
              <a:t>DSRC-Based</a:t>
            </a:r>
            <a:r>
              <a:rPr sz="2000" b="1" spc="-20" dirty="0">
                <a:latin typeface="Arial"/>
                <a:cs typeface="Arial"/>
              </a:rPr>
              <a:t> </a:t>
            </a:r>
            <a:r>
              <a:rPr sz="2000" b="1" spc="-5" dirty="0">
                <a:latin typeface="Arial"/>
                <a:cs typeface="Arial"/>
              </a:rPr>
              <a:t>Receivers </a:t>
            </a:r>
            <a:r>
              <a:rPr sz="2000" dirty="0">
                <a:latin typeface="Arial MT"/>
                <a:cs typeface="Arial MT"/>
              </a:rPr>
              <a:t>– DSRC</a:t>
            </a:r>
            <a:r>
              <a:rPr sz="2000" spc="15"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being</a:t>
            </a:r>
            <a:r>
              <a:rPr sz="2000" spc="10" dirty="0">
                <a:latin typeface="Arial MT"/>
                <a:cs typeface="Arial MT"/>
              </a:rPr>
              <a:t> </a:t>
            </a:r>
            <a:r>
              <a:rPr sz="2000" dirty="0">
                <a:latin typeface="Arial MT"/>
                <a:cs typeface="Arial MT"/>
              </a:rPr>
              <a:t>promoted</a:t>
            </a:r>
            <a:r>
              <a:rPr sz="2000" spc="-30" dirty="0">
                <a:latin typeface="Arial MT"/>
                <a:cs typeface="Arial MT"/>
              </a:rPr>
              <a:t> </a:t>
            </a:r>
            <a:r>
              <a:rPr sz="2000" dirty="0">
                <a:latin typeface="Arial MT"/>
                <a:cs typeface="Arial MT"/>
              </a:rPr>
              <a:t>as</a:t>
            </a:r>
            <a:r>
              <a:rPr sz="2000" spc="-20"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means</a:t>
            </a:r>
            <a:r>
              <a:rPr sz="2000" spc="-2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encouraging</a:t>
            </a:r>
            <a:r>
              <a:rPr sz="2000" spc="-35" dirty="0">
                <a:latin typeface="Arial MT"/>
                <a:cs typeface="Arial MT"/>
              </a:rPr>
              <a:t> </a:t>
            </a:r>
            <a:r>
              <a:rPr sz="2000" dirty="0">
                <a:latin typeface="Arial MT"/>
                <a:cs typeface="Arial MT"/>
              </a:rPr>
              <a:t>V2V</a:t>
            </a:r>
            <a:r>
              <a:rPr sz="2000" spc="-5" dirty="0">
                <a:latin typeface="Arial MT"/>
                <a:cs typeface="Arial MT"/>
              </a:rPr>
              <a:t> </a:t>
            </a:r>
            <a:r>
              <a:rPr sz="2000" dirty="0">
                <a:latin typeface="Arial MT"/>
                <a:cs typeface="Arial MT"/>
              </a:rPr>
              <a:t>and </a:t>
            </a:r>
            <a:r>
              <a:rPr sz="2000" spc="-540" dirty="0">
                <a:latin typeface="Arial MT"/>
                <a:cs typeface="Arial MT"/>
              </a:rPr>
              <a:t> </a:t>
            </a:r>
            <a:r>
              <a:rPr sz="2000" spc="-5" dirty="0">
                <a:latin typeface="Arial MT"/>
                <a:cs typeface="Arial MT"/>
              </a:rPr>
              <a:t>vehicle-to-infrastructure </a:t>
            </a:r>
            <a:r>
              <a:rPr sz="2000" dirty="0">
                <a:latin typeface="Arial MT"/>
                <a:cs typeface="Arial MT"/>
              </a:rPr>
              <a:t>(V2I) communications. The short-wave communications can be </a:t>
            </a:r>
            <a:r>
              <a:rPr sz="2000" spc="5" dirty="0">
                <a:latin typeface="Arial MT"/>
                <a:cs typeface="Arial MT"/>
              </a:rPr>
              <a:t> </a:t>
            </a:r>
            <a:r>
              <a:rPr sz="2000" dirty="0">
                <a:latin typeface="Arial MT"/>
                <a:cs typeface="Arial MT"/>
              </a:rPr>
              <a:t>subject to </a:t>
            </a:r>
            <a:r>
              <a:rPr sz="2000" spc="-5" dirty="0">
                <a:latin typeface="Arial MT"/>
                <a:cs typeface="Arial MT"/>
              </a:rPr>
              <a:t>spoofing and other </a:t>
            </a:r>
            <a:r>
              <a:rPr sz="2000" dirty="0">
                <a:latin typeface="Arial MT"/>
                <a:cs typeface="Arial MT"/>
              </a:rPr>
              <a:t>attacks. </a:t>
            </a:r>
            <a:r>
              <a:rPr sz="2000" spc="-5" dirty="0">
                <a:latin typeface="Arial MT"/>
                <a:cs typeface="Arial MT"/>
              </a:rPr>
              <a:t>There’s now </a:t>
            </a:r>
            <a:r>
              <a:rPr sz="2000" dirty="0">
                <a:latin typeface="Arial MT"/>
                <a:cs typeface="Arial MT"/>
              </a:rPr>
              <a:t>a </a:t>
            </a:r>
            <a:r>
              <a:rPr sz="2000" spc="-5" dirty="0">
                <a:latin typeface="Arial MT"/>
                <a:cs typeface="Arial MT"/>
              </a:rPr>
              <a:t>push </a:t>
            </a:r>
            <a:r>
              <a:rPr sz="2000" dirty="0">
                <a:latin typeface="Arial MT"/>
                <a:cs typeface="Arial MT"/>
              </a:rPr>
              <a:t>to move to more </a:t>
            </a:r>
            <a:r>
              <a:rPr sz="2000" spc="-5" dirty="0">
                <a:latin typeface="Arial MT"/>
                <a:cs typeface="Arial MT"/>
              </a:rPr>
              <a:t>advanced </a:t>
            </a:r>
            <a:r>
              <a:rPr sz="2000" spc="5" dirty="0">
                <a:latin typeface="Arial MT"/>
                <a:cs typeface="Arial MT"/>
              </a:rPr>
              <a:t>5G- </a:t>
            </a:r>
            <a:r>
              <a:rPr sz="2000" spc="-545" dirty="0">
                <a:latin typeface="Arial MT"/>
                <a:cs typeface="Arial MT"/>
              </a:rPr>
              <a:t> </a:t>
            </a:r>
            <a:r>
              <a:rPr sz="2000" dirty="0">
                <a:latin typeface="Arial MT"/>
                <a:cs typeface="Arial MT"/>
              </a:rPr>
              <a:t>based</a:t>
            </a:r>
            <a:r>
              <a:rPr sz="2000" spc="-30" dirty="0">
                <a:latin typeface="Arial MT"/>
                <a:cs typeface="Arial MT"/>
              </a:rPr>
              <a:t> </a:t>
            </a:r>
            <a:r>
              <a:rPr sz="2000" dirty="0">
                <a:latin typeface="Arial MT"/>
                <a:cs typeface="Arial MT"/>
              </a:rPr>
              <a:t>communications.</a:t>
            </a:r>
          </a:p>
        </p:txBody>
      </p:sp>
      <p:pic>
        <p:nvPicPr>
          <p:cNvPr id="4" name="Picture 3">
            <a:extLst>
              <a:ext uri="{FF2B5EF4-FFF2-40B4-BE49-F238E27FC236}">
                <a16:creationId xmlns:a16="http://schemas.microsoft.com/office/drawing/2014/main" id="{85F0BC18-58D7-6A9D-E816-270875253EA8}"/>
              </a:ext>
            </a:extLst>
          </p:cNvPr>
          <p:cNvPicPr>
            <a:picLocks noChangeAspect="1"/>
          </p:cNvPicPr>
          <p:nvPr/>
        </p:nvPicPr>
        <p:blipFill>
          <a:blip r:embed="rId2"/>
          <a:stretch>
            <a:fillRect/>
          </a:stretch>
        </p:blipFill>
        <p:spPr>
          <a:xfrm>
            <a:off x="103131" y="91440"/>
            <a:ext cx="1524213" cy="65731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7837" y="249237"/>
            <a:ext cx="8696325" cy="757555"/>
          </a:xfrm>
          <a:prstGeom prst="rect">
            <a:avLst/>
          </a:prstGeom>
        </p:spPr>
        <p:txBody>
          <a:bodyPr vert="horz" wrap="square" lIns="0" tIns="12700" rIns="0" bIns="0" rtlCol="0">
            <a:spAutoFit/>
          </a:bodyPr>
          <a:lstStyle/>
          <a:p>
            <a:pPr marL="12700">
              <a:lnSpc>
                <a:spcPct val="100000"/>
              </a:lnSpc>
              <a:spcBef>
                <a:spcPts val="100"/>
              </a:spcBef>
            </a:pPr>
            <a:r>
              <a:rPr sz="4800" spc="-5" dirty="0"/>
              <a:t>Common</a:t>
            </a:r>
            <a:r>
              <a:rPr sz="4800" spc="-30" dirty="0"/>
              <a:t> </a:t>
            </a:r>
            <a:r>
              <a:rPr sz="4800" spc="-5" dirty="0"/>
              <a:t>Security</a:t>
            </a:r>
            <a:r>
              <a:rPr sz="4800" spc="-75" dirty="0"/>
              <a:t> </a:t>
            </a:r>
            <a:r>
              <a:rPr sz="4800" spc="-35" dirty="0"/>
              <a:t>Vulnerabilities</a:t>
            </a:r>
            <a:endParaRPr sz="4800" dirty="0"/>
          </a:p>
        </p:txBody>
      </p:sp>
      <p:sp>
        <p:nvSpPr>
          <p:cNvPr id="3" name="object 3"/>
          <p:cNvSpPr txBox="1"/>
          <p:nvPr/>
        </p:nvSpPr>
        <p:spPr>
          <a:xfrm>
            <a:off x="1676400" y="1219200"/>
            <a:ext cx="10333355" cy="5010785"/>
          </a:xfrm>
          <a:prstGeom prst="rect">
            <a:avLst/>
          </a:prstGeom>
        </p:spPr>
        <p:txBody>
          <a:bodyPr vert="horz" wrap="square" lIns="0" tIns="43180" rIns="0" bIns="0" rtlCol="0">
            <a:spAutoFit/>
          </a:bodyPr>
          <a:lstStyle/>
          <a:p>
            <a:pPr marL="241300" marR="271780" indent="-229235">
              <a:lnSpc>
                <a:spcPct val="90100"/>
              </a:lnSpc>
              <a:spcBef>
                <a:spcPts val="340"/>
              </a:spcBef>
              <a:buClr>
                <a:srgbClr val="359DD6"/>
              </a:buClr>
              <a:buFont typeface="Arial MT"/>
              <a:buChar char="•"/>
              <a:tabLst>
                <a:tab pos="241300" algn="l"/>
                <a:tab pos="241935" algn="l"/>
                <a:tab pos="1002030" algn="l"/>
                <a:tab pos="7766684" algn="l"/>
              </a:tabLst>
            </a:pPr>
            <a:r>
              <a:rPr sz="2000" b="1" dirty="0">
                <a:latin typeface="Arial"/>
                <a:cs typeface="Arial"/>
              </a:rPr>
              <a:t>Software Glitches </a:t>
            </a:r>
            <a:r>
              <a:rPr sz="2000" dirty="0">
                <a:latin typeface="Arial MT"/>
                <a:cs typeface="Arial MT"/>
              </a:rPr>
              <a:t>– Connected vehicles today contain more than 100 million lines of </a:t>
            </a:r>
            <a:r>
              <a:rPr sz="2000" spc="5" dirty="0">
                <a:latin typeface="Arial MT"/>
                <a:cs typeface="Arial MT"/>
              </a:rPr>
              <a:t> </a:t>
            </a:r>
            <a:r>
              <a:rPr sz="2000" dirty="0">
                <a:latin typeface="Arial MT"/>
                <a:cs typeface="Arial MT"/>
              </a:rPr>
              <a:t>code.	More</a:t>
            </a:r>
            <a:r>
              <a:rPr sz="2000" spc="-15" dirty="0">
                <a:latin typeface="Arial MT"/>
                <a:cs typeface="Arial MT"/>
              </a:rPr>
              <a:t> </a:t>
            </a:r>
            <a:r>
              <a:rPr sz="2000" dirty="0">
                <a:latin typeface="Arial MT"/>
                <a:cs typeface="Arial MT"/>
              </a:rPr>
              <a:t>code</a:t>
            </a:r>
            <a:r>
              <a:rPr sz="2000" spc="-15" dirty="0">
                <a:latin typeface="Arial MT"/>
                <a:cs typeface="Arial MT"/>
              </a:rPr>
              <a:t> </a:t>
            </a:r>
            <a:r>
              <a:rPr sz="2000" dirty="0">
                <a:latin typeface="Arial MT"/>
                <a:cs typeface="Arial MT"/>
              </a:rPr>
              <a:t>means</a:t>
            </a:r>
            <a:r>
              <a:rPr sz="2000" spc="-15" dirty="0">
                <a:latin typeface="Arial MT"/>
                <a:cs typeface="Arial MT"/>
              </a:rPr>
              <a:t> </a:t>
            </a:r>
            <a:r>
              <a:rPr sz="2000" dirty="0">
                <a:latin typeface="Arial MT"/>
                <a:cs typeface="Arial MT"/>
              </a:rPr>
              <a:t>more</a:t>
            </a:r>
            <a:r>
              <a:rPr sz="2000" spc="-20" dirty="0">
                <a:latin typeface="Arial MT"/>
                <a:cs typeface="Arial MT"/>
              </a:rPr>
              <a:t> </a:t>
            </a:r>
            <a:r>
              <a:rPr sz="2000" dirty="0">
                <a:latin typeface="Arial MT"/>
                <a:cs typeface="Arial MT"/>
              </a:rPr>
              <a:t>opportunity</a:t>
            </a:r>
            <a:r>
              <a:rPr sz="2000" spc="-30" dirty="0">
                <a:latin typeface="Arial MT"/>
                <a:cs typeface="Arial MT"/>
              </a:rPr>
              <a:t> </a:t>
            </a:r>
            <a:r>
              <a:rPr sz="2000" dirty="0">
                <a:latin typeface="Arial MT"/>
                <a:cs typeface="Arial MT"/>
              </a:rPr>
              <a:t>for</a:t>
            </a:r>
            <a:r>
              <a:rPr sz="2000" spc="-20" dirty="0">
                <a:latin typeface="Arial MT"/>
                <a:cs typeface="Arial MT"/>
              </a:rPr>
              <a:t> </a:t>
            </a:r>
            <a:r>
              <a:rPr sz="2000" dirty="0">
                <a:latin typeface="Arial MT"/>
                <a:cs typeface="Arial MT"/>
              </a:rPr>
              <a:t>bugs</a:t>
            </a:r>
            <a:r>
              <a:rPr sz="2000" spc="5" dirty="0">
                <a:latin typeface="Arial MT"/>
                <a:cs typeface="Arial MT"/>
              </a:rPr>
              <a:t> </a:t>
            </a:r>
            <a:r>
              <a:rPr sz="2000" dirty="0">
                <a:latin typeface="Arial MT"/>
                <a:cs typeface="Arial MT"/>
              </a:rPr>
              <a:t>and</a:t>
            </a:r>
            <a:r>
              <a:rPr sz="2000" spc="-5" dirty="0">
                <a:latin typeface="Arial MT"/>
                <a:cs typeface="Arial MT"/>
              </a:rPr>
              <a:t> </a:t>
            </a:r>
            <a:r>
              <a:rPr sz="2000" dirty="0">
                <a:latin typeface="Arial MT"/>
                <a:cs typeface="Arial MT"/>
              </a:rPr>
              <a:t>mistakes.	Glitches,</a:t>
            </a:r>
            <a:r>
              <a:rPr sz="2000" spc="-80" dirty="0">
                <a:latin typeface="Arial MT"/>
                <a:cs typeface="Arial MT"/>
              </a:rPr>
              <a:t> </a:t>
            </a:r>
            <a:r>
              <a:rPr sz="2000" dirty="0">
                <a:latin typeface="Arial MT"/>
                <a:cs typeface="Arial MT"/>
              </a:rPr>
              <a:t>even</a:t>
            </a:r>
            <a:r>
              <a:rPr sz="2000" spc="-35" dirty="0">
                <a:latin typeface="Arial MT"/>
                <a:cs typeface="Arial MT"/>
              </a:rPr>
              <a:t> </a:t>
            </a:r>
            <a:r>
              <a:rPr sz="2000" dirty="0">
                <a:latin typeface="Arial MT"/>
                <a:cs typeface="Arial MT"/>
              </a:rPr>
              <a:t>when </a:t>
            </a:r>
            <a:r>
              <a:rPr sz="2000" spc="-540" dirty="0">
                <a:latin typeface="Arial MT"/>
                <a:cs typeface="Arial MT"/>
              </a:rPr>
              <a:t> </a:t>
            </a:r>
            <a:r>
              <a:rPr sz="2000" dirty="0">
                <a:latin typeface="Arial MT"/>
                <a:cs typeface="Arial MT"/>
              </a:rPr>
              <a:t>inadvertent,</a:t>
            </a:r>
            <a:r>
              <a:rPr sz="2000" spc="-40" dirty="0">
                <a:latin typeface="Arial MT"/>
                <a:cs typeface="Arial MT"/>
              </a:rPr>
              <a:t> </a:t>
            </a:r>
            <a:r>
              <a:rPr sz="2000" dirty="0">
                <a:latin typeface="Arial MT"/>
                <a:cs typeface="Arial MT"/>
              </a:rPr>
              <a:t>can</a:t>
            </a:r>
            <a:r>
              <a:rPr sz="2000" spc="-25" dirty="0">
                <a:latin typeface="Arial MT"/>
                <a:cs typeface="Arial MT"/>
              </a:rPr>
              <a:t> </a:t>
            </a:r>
            <a:r>
              <a:rPr sz="2000" dirty="0">
                <a:latin typeface="Arial MT"/>
                <a:cs typeface="Arial MT"/>
              </a:rPr>
              <a:t>be</a:t>
            </a:r>
            <a:r>
              <a:rPr sz="2000" spc="-15" dirty="0">
                <a:latin typeface="Arial MT"/>
                <a:cs typeface="Arial MT"/>
              </a:rPr>
              <a:t> </a:t>
            </a:r>
            <a:r>
              <a:rPr sz="2000" dirty="0">
                <a:latin typeface="Arial MT"/>
                <a:cs typeface="Arial MT"/>
              </a:rPr>
              <a:t>exploited.</a:t>
            </a:r>
          </a:p>
          <a:p>
            <a:pPr>
              <a:lnSpc>
                <a:spcPct val="100000"/>
              </a:lnSpc>
              <a:spcBef>
                <a:spcPts val="10"/>
              </a:spcBef>
              <a:buClr>
                <a:srgbClr val="359DD6"/>
              </a:buClr>
              <a:buFont typeface="Arial MT"/>
              <a:buChar char="•"/>
            </a:pPr>
            <a:endParaRPr sz="1900" dirty="0">
              <a:latin typeface="Arial MT"/>
              <a:cs typeface="Arial MT"/>
            </a:endParaRPr>
          </a:p>
          <a:p>
            <a:pPr marL="241300" marR="425450" indent="-229235">
              <a:lnSpc>
                <a:spcPct val="90000"/>
              </a:lnSpc>
              <a:buClr>
                <a:srgbClr val="359DD6"/>
              </a:buClr>
              <a:buFont typeface="Arial MT"/>
              <a:buChar char="•"/>
              <a:tabLst>
                <a:tab pos="241300" algn="l"/>
                <a:tab pos="241935" algn="l"/>
                <a:tab pos="8324215" algn="l"/>
              </a:tabLst>
            </a:pPr>
            <a:r>
              <a:rPr sz="2000" b="1" spc="5" dirty="0">
                <a:latin typeface="Arial"/>
                <a:cs typeface="Arial"/>
              </a:rPr>
              <a:t>No </a:t>
            </a:r>
            <a:r>
              <a:rPr sz="2000" b="1" spc="-5" dirty="0">
                <a:latin typeface="Arial"/>
                <a:cs typeface="Arial"/>
              </a:rPr>
              <a:t>Single</a:t>
            </a:r>
            <a:r>
              <a:rPr sz="2000" b="1" spc="5" dirty="0">
                <a:latin typeface="Arial"/>
                <a:cs typeface="Arial"/>
              </a:rPr>
              <a:t> </a:t>
            </a:r>
            <a:r>
              <a:rPr sz="2000" b="1" dirty="0">
                <a:latin typeface="Arial"/>
                <a:cs typeface="Arial"/>
              </a:rPr>
              <a:t>Source</a:t>
            </a:r>
            <a:r>
              <a:rPr sz="2000" b="1" spc="-10" dirty="0">
                <a:latin typeface="Arial"/>
                <a:cs typeface="Arial"/>
              </a:rPr>
              <a:t> </a:t>
            </a:r>
            <a:r>
              <a:rPr sz="2000" b="1" dirty="0">
                <a:latin typeface="Arial"/>
                <a:cs typeface="Arial"/>
              </a:rPr>
              <a:t>of</a:t>
            </a:r>
            <a:r>
              <a:rPr sz="2000" b="1" spc="-10" dirty="0">
                <a:latin typeface="Arial"/>
                <a:cs typeface="Arial"/>
              </a:rPr>
              <a:t> </a:t>
            </a:r>
            <a:r>
              <a:rPr sz="2000" b="1" spc="5" dirty="0">
                <a:latin typeface="Arial"/>
                <a:cs typeface="Arial"/>
              </a:rPr>
              <a:t>Knowledge</a:t>
            </a:r>
            <a:r>
              <a:rPr sz="2000" b="1" spc="-40" dirty="0">
                <a:latin typeface="Arial"/>
                <a:cs typeface="Arial"/>
              </a:rPr>
              <a:t> </a:t>
            </a:r>
            <a:r>
              <a:rPr sz="2000" b="1" dirty="0">
                <a:latin typeface="Arial"/>
                <a:cs typeface="Arial"/>
              </a:rPr>
              <a:t>of</a:t>
            </a:r>
            <a:r>
              <a:rPr sz="2000" b="1" spc="-5" dirty="0">
                <a:latin typeface="Arial"/>
                <a:cs typeface="Arial"/>
              </a:rPr>
              <a:t> </a:t>
            </a:r>
            <a:r>
              <a:rPr sz="2000" b="1" dirty="0">
                <a:latin typeface="Arial"/>
                <a:cs typeface="Arial"/>
              </a:rPr>
              <a:t>or</a:t>
            </a:r>
            <a:r>
              <a:rPr sz="2000" b="1" spc="-15" dirty="0">
                <a:latin typeface="Arial"/>
                <a:cs typeface="Arial"/>
              </a:rPr>
              <a:t> </a:t>
            </a:r>
            <a:r>
              <a:rPr sz="2000" b="1" dirty="0">
                <a:latin typeface="Arial"/>
                <a:cs typeface="Arial"/>
              </a:rPr>
              <a:t>Control</a:t>
            </a:r>
            <a:r>
              <a:rPr sz="2000" b="1" spc="-15" dirty="0">
                <a:latin typeface="Arial"/>
                <a:cs typeface="Arial"/>
              </a:rPr>
              <a:t> </a:t>
            </a:r>
            <a:r>
              <a:rPr sz="2000" b="1" spc="-5" dirty="0">
                <a:latin typeface="Arial"/>
                <a:cs typeface="Arial"/>
              </a:rPr>
              <a:t>Over</a:t>
            </a:r>
            <a:r>
              <a:rPr sz="2000" b="1" spc="5" dirty="0">
                <a:latin typeface="Arial"/>
                <a:cs typeface="Arial"/>
              </a:rPr>
              <a:t> </a:t>
            </a:r>
            <a:r>
              <a:rPr sz="2000" b="1" dirty="0">
                <a:latin typeface="Arial"/>
                <a:cs typeface="Arial"/>
              </a:rPr>
              <a:t>Source</a:t>
            </a:r>
            <a:r>
              <a:rPr sz="2000" b="1" spc="-10" dirty="0">
                <a:latin typeface="Arial"/>
                <a:cs typeface="Arial"/>
              </a:rPr>
              <a:t> </a:t>
            </a:r>
            <a:r>
              <a:rPr sz="2000" b="1" dirty="0">
                <a:latin typeface="Arial"/>
                <a:cs typeface="Arial"/>
              </a:rPr>
              <a:t>Code</a:t>
            </a:r>
            <a:r>
              <a:rPr sz="2000" b="1" spc="-10" dirty="0">
                <a:latin typeface="Arial"/>
                <a:cs typeface="Arial"/>
              </a:rPr>
              <a:t> </a:t>
            </a:r>
            <a:r>
              <a:rPr sz="2000" dirty="0">
                <a:latin typeface="Arial MT"/>
                <a:cs typeface="Arial MT"/>
              </a:rPr>
              <a:t>–	Software for </a:t>
            </a:r>
            <a:r>
              <a:rPr sz="2000" spc="5" dirty="0">
                <a:latin typeface="Arial MT"/>
                <a:cs typeface="Arial MT"/>
              </a:rPr>
              <a:t> </a:t>
            </a:r>
            <a:r>
              <a:rPr sz="2000" spc="-5" dirty="0">
                <a:latin typeface="Arial MT"/>
                <a:cs typeface="Arial MT"/>
              </a:rPr>
              <a:t>different </a:t>
            </a:r>
            <a:r>
              <a:rPr sz="2000" dirty="0">
                <a:latin typeface="Arial MT"/>
                <a:cs typeface="Arial MT"/>
              </a:rPr>
              <a:t>components of connected vehicles is being written by </a:t>
            </a:r>
            <a:r>
              <a:rPr sz="2000" spc="-5" dirty="0">
                <a:latin typeface="Arial MT"/>
                <a:cs typeface="Arial MT"/>
              </a:rPr>
              <a:t>different </a:t>
            </a:r>
            <a:r>
              <a:rPr sz="2000" dirty="0">
                <a:latin typeface="Arial MT"/>
                <a:cs typeface="Arial MT"/>
              </a:rPr>
              <a:t>developers, </a:t>
            </a:r>
            <a:r>
              <a:rPr sz="2000" spc="5" dirty="0">
                <a:latin typeface="Arial MT"/>
                <a:cs typeface="Arial MT"/>
              </a:rPr>
              <a:t> </a:t>
            </a:r>
            <a:r>
              <a:rPr sz="2000" dirty="0">
                <a:latin typeface="Arial MT"/>
                <a:cs typeface="Arial MT"/>
              </a:rPr>
              <a:t>installed</a:t>
            </a:r>
            <a:r>
              <a:rPr sz="2000" spc="-15" dirty="0">
                <a:latin typeface="Arial MT"/>
                <a:cs typeface="Arial MT"/>
              </a:rPr>
              <a:t> </a:t>
            </a:r>
            <a:r>
              <a:rPr sz="2000" dirty="0">
                <a:latin typeface="Arial MT"/>
                <a:cs typeface="Arial MT"/>
              </a:rPr>
              <a:t>by </a:t>
            </a:r>
            <a:r>
              <a:rPr sz="2000" spc="-5" dirty="0">
                <a:latin typeface="Arial MT"/>
                <a:cs typeface="Arial MT"/>
              </a:rPr>
              <a:t>different</a:t>
            </a:r>
            <a:r>
              <a:rPr sz="2000" spc="-25" dirty="0">
                <a:latin typeface="Arial MT"/>
                <a:cs typeface="Arial MT"/>
              </a:rPr>
              <a:t> </a:t>
            </a:r>
            <a:r>
              <a:rPr sz="2000" dirty="0">
                <a:latin typeface="Arial MT"/>
                <a:cs typeface="Arial MT"/>
              </a:rPr>
              <a:t>supplies,</a:t>
            </a:r>
            <a:r>
              <a:rPr sz="2000" spc="-30" dirty="0">
                <a:latin typeface="Arial MT"/>
                <a:cs typeface="Arial MT"/>
              </a:rPr>
              <a:t> </a:t>
            </a:r>
            <a:r>
              <a:rPr sz="2000" dirty="0">
                <a:latin typeface="Arial MT"/>
                <a:cs typeface="Arial MT"/>
              </a:rPr>
              <a:t>and</a:t>
            </a:r>
            <a:r>
              <a:rPr sz="2000" spc="-5" dirty="0">
                <a:latin typeface="Arial MT"/>
                <a:cs typeface="Arial MT"/>
              </a:rPr>
              <a:t> </a:t>
            </a:r>
            <a:r>
              <a:rPr sz="2000" dirty="0">
                <a:latin typeface="Arial MT"/>
                <a:cs typeface="Arial MT"/>
              </a:rPr>
              <a:t>no</a:t>
            </a:r>
            <a:r>
              <a:rPr sz="2000" spc="-10" dirty="0">
                <a:latin typeface="Arial MT"/>
                <a:cs typeface="Arial MT"/>
              </a:rPr>
              <a:t> </a:t>
            </a:r>
            <a:r>
              <a:rPr sz="2000" dirty="0">
                <a:latin typeface="Arial MT"/>
                <a:cs typeface="Arial MT"/>
              </a:rPr>
              <a:t>one</a:t>
            </a:r>
            <a:r>
              <a:rPr sz="2000" spc="-5" dirty="0">
                <a:latin typeface="Arial MT"/>
                <a:cs typeface="Arial MT"/>
              </a:rPr>
              <a:t> </a:t>
            </a:r>
            <a:r>
              <a:rPr sz="2000" dirty="0">
                <a:latin typeface="Arial MT"/>
                <a:cs typeface="Arial MT"/>
              </a:rPr>
              <a:t>source</a:t>
            </a:r>
            <a:r>
              <a:rPr sz="2000" spc="-30" dirty="0">
                <a:latin typeface="Arial MT"/>
                <a:cs typeface="Arial MT"/>
              </a:rPr>
              <a:t> </a:t>
            </a:r>
            <a:r>
              <a:rPr sz="2000" dirty="0">
                <a:latin typeface="Arial MT"/>
                <a:cs typeface="Arial MT"/>
              </a:rPr>
              <a:t>has</a:t>
            </a:r>
            <a:r>
              <a:rPr sz="2000" spc="-5" dirty="0">
                <a:latin typeface="Arial MT"/>
                <a:cs typeface="Arial MT"/>
              </a:rPr>
              <a:t> </a:t>
            </a:r>
            <a:r>
              <a:rPr sz="2000" dirty="0">
                <a:latin typeface="Arial MT"/>
                <a:cs typeface="Arial MT"/>
              </a:rPr>
              <a:t>knowledge</a:t>
            </a:r>
            <a:r>
              <a:rPr sz="2000" spc="-20"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or</a:t>
            </a:r>
            <a:r>
              <a:rPr sz="2000" spc="-5" dirty="0">
                <a:latin typeface="Arial MT"/>
                <a:cs typeface="Arial MT"/>
              </a:rPr>
              <a:t> </a:t>
            </a:r>
            <a:r>
              <a:rPr sz="2000" dirty="0">
                <a:latin typeface="Arial MT"/>
                <a:cs typeface="Arial MT"/>
              </a:rPr>
              <a:t>control</a:t>
            </a:r>
            <a:r>
              <a:rPr sz="2000" spc="-20" dirty="0">
                <a:latin typeface="Arial MT"/>
                <a:cs typeface="Arial MT"/>
              </a:rPr>
              <a:t> </a:t>
            </a:r>
            <a:r>
              <a:rPr sz="2000" dirty="0">
                <a:latin typeface="Arial MT"/>
                <a:cs typeface="Arial MT"/>
              </a:rPr>
              <a:t>over</a:t>
            </a:r>
            <a:r>
              <a:rPr sz="2000" spc="-15" dirty="0">
                <a:latin typeface="Arial MT"/>
                <a:cs typeface="Arial MT"/>
              </a:rPr>
              <a:t> </a:t>
            </a:r>
            <a:r>
              <a:rPr sz="2000" dirty="0">
                <a:latin typeface="Arial MT"/>
                <a:cs typeface="Arial MT"/>
              </a:rPr>
              <a:t>the </a:t>
            </a:r>
            <a:r>
              <a:rPr sz="2000" spc="-545" dirty="0">
                <a:latin typeface="Arial MT"/>
                <a:cs typeface="Arial MT"/>
              </a:rPr>
              <a:t> </a:t>
            </a:r>
            <a:r>
              <a:rPr sz="2000" dirty="0">
                <a:latin typeface="Arial MT"/>
                <a:cs typeface="Arial MT"/>
              </a:rPr>
              <a:t>source</a:t>
            </a:r>
            <a:r>
              <a:rPr sz="2000" spc="-40" dirty="0">
                <a:latin typeface="Arial MT"/>
                <a:cs typeface="Arial MT"/>
              </a:rPr>
              <a:t> </a:t>
            </a:r>
            <a:r>
              <a:rPr sz="2000" dirty="0">
                <a:latin typeface="Arial MT"/>
                <a:cs typeface="Arial MT"/>
              </a:rPr>
              <a:t>code.</a:t>
            </a:r>
          </a:p>
          <a:p>
            <a:pPr>
              <a:lnSpc>
                <a:spcPct val="100000"/>
              </a:lnSpc>
              <a:spcBef>
                <a:spcPts val="25"/>
              </a:spcBef>
              <a:buClr>
                <a:srgbClr val="359DD6"/>
              </a:buClr>
              <a:buFont typeface="Arial MT"/>
              <a:buChar char="•"/>
            </a:pPr>
            <a:endParaRPr sz="1900" dirty="0">
              <a:latin typeface="Arial MT"/>
              <a:cs typeface="Arial MT"/>
            </a:endParaRPr>
          </a:p>
          <a:p>
            <a:pPr marL="241300" marR="180340" indent="-229235">
              <a:lnSpc>
                <a:spcPct val="90000"/>
              </a:lnSpc>
              <a:buClr>
                <a:srgbClr val="359DD6"/>
              </a:buClr>
              <a:buFont typeface="Arial MT"/>
              <a:buChar char="•"/>
              <a:tabLst>
                <a:tab pos="241300" algn="l"/>
                <a:tab pos="241935" algn="l"/>
                <a:tab pos="1466850" algn="l"/>
              </a:tabLst>
            </a:pPr>
            <a:r>
              <a:rPr sz="2000" b="1" dirty="0">
                <a:latin typeface="Arial"/>
                <a:cs typeface="Arial"/>
              </a:rPr>
              <a:t>Increase Use of Apps </a:t>
            </a:r>
            <a:r>
              <a:rPr sz="2000" b="1" spc="-5" dirty="0">
                <a:latin typeface="Arial"/>
                <a:cs typeface="Arial"/>
              </a:rPr>
              <a:t>Leave Vulnerabilities </a:t>
            </a:r>
            <a:r>
              <a:rPr sz="2000" dirty="0">
                <a:latin typeface="Arial MT"/>
                <a:cs typeface="Arial MT"/>
              </a:rPr>
              <a:t>– Consumers are using an increasing </a:t>
            </a:r>
            <a:r>
              <a:rPr sz="2000" spc="5" dirty="0">
                <a:latin typeface="Arial MT"/>
                <a:cs typeface="Arial MT"/>
              </a:rPr>
              <a:t> </a:t>
            </a:r>
            <a:r>
              <a:rPr sz="2000" dirty="0">
                <a:latin typeface="Arial MT"/>
                <a:cs typeface="Arial MT"/>
              </a:rPr>
              <a:t>number of smartphone apps to interface with their connected cars and help run certain </a:t>
            </a:r>
            <a:r>
              <a:rPr sz="2000" spc="5" dirty="0">
                <a:latin typeface="Arial MT"/>
                <a:cs typeface="Arial MT"/>
              </a:rPr>
              <a:t> </a:t>
            </a:r>
            <a:r>
              <a:rPr sz="2000" dirty="0">
                <a:latin typeface="Arial MT"/>
                <a:cs typeface="Arial MT"/>
              </a:rPr>
              <a:t>functions.	Researchers</a:t>
            </a:r>
            <a:r>
              <a:rPr sz="2000" spc="-40" dirty="0">
                <a:latin typeface="Arial MT"/>
                <a:cs typeface="Arial MT"/>
              </a:rPr>
              <a:t> </a:t>
            </a:r>
            <a:r>
              <a:rPr sz="2000" dirty="0">
                <a:latin typeface="Arial MT"/>
                <a:cs typeface="Arial MT"/>
              </a:rPr>
              <a:t>have</a:t>
            </a:r>
            <a:r>
              <a:rPr sz="2000" spc="-15" dirty="0">
                <a:latin typeface="Arial MT"/>
                <a:cs typeface="Arial MT"/>
              </a:rPr>
              <a:t> </a:t>
            </a:r>
            <a:r>
              <a:rPr sz="2000" dirty="0">
                <a:latin typeface="Arial MT"/>
                <a:cs typeface="Arial MT"/>
              </a:rPr>
              <a:t>already</a:t>
            </a:r>
            <a:r>
              <a:rPr sz="2000" spc="-10" dirty="0">
                <a:latin typeface="Arial MT"/>
                <a:cs typeface="Arial MT"/>
              </a:rPr>
              <a:t> </a:t>
            </a:r>
            <a:r>
              <a:rPr sz="2000" dirty="0">
                <a:latin typeface="Arial MT"/>
                <a:cs typeface="Arial MT"/>
              </a:rPr>
              <a:t>demonstrated</a:t>
            </a:r>
            <a:r>
              <a:rPr sz="2000" spc="-55" dirty="0">
                <a:latin typeface="Arial MT"/>
                <a:cs typeface="Arial MT"/>
              </a:rPr>
              <a:t> </a:t>
            </a:r>
            <a:r>
              <a:rPr sz="2000" dirty="0">
                <a:latin typeface="Arial MT"/>
                <a:cs typeface="Arial MT"/>
              </a:rPr>
              <a:t>weaknesses</a:t>
            </a:r>
            <a:r>
              <a:rPr sz="2000" spc="-40" dirty="0">
                <a:latin typeface="Arial MT"/>
                <a:cs typeface="Arial MT"/>
              </a:rPr>
              <a:t> </a:t>
            </a:r>
            <a:r>
              <a:rPr sz="2000" dirty="0">
                <a:latin typeface="Arial MT"/>
                <a:cs typeface="Arial MT"/>
              </a:rPr>
              <a:t>in some</a:t>
            </a:r>
            <a:r>
              <a:rPr sz="2000" spc="-15"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these</a:t>
            </a:r>
            <a:r>
              <a:rPr sz="2000" spc="-10" dirty="0">
                <a:latin typeface="Arial MT"/>
                <a:cs typeface="Arial MT"/>
              </a:rPr>
              <a:t> </a:t>
            </a:r>
            <a:r>
              <a:rPr sz="2000" dirty="0">
                <a:latin typeface="Arial MT"/>
                <a:cs typeface="Arial MT"/>
              </a:rPr>
              <a:t>apps. </a:t>
            </a:r>
            <a:r>
              <a:rPr sz="2000" spc="-540" dirty="0">
                <a:latin typeface="Arial MT"/>
                <a:cs typeface="Arial MT"/>
              </a:rPr>
              <a:t> </a:t>
            </a:r>
            <a:r>
              <a:rPr sz="2000" dirty="0">
                <a:latin typeface="Arial MT"/>
                <a:cs typeface="Arial MT"/>
              </a:rPr>
              <a:t>Likely</a:t>
            </a:r>
            <a:r>
              <a:rPr sz="2000" spc="-1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see</a:t>
            </a:r>
            <a:r>
              <a:rPr sz="2000" spc="-15" dirty="0">
                <a:latin typeface="Arial MT"/>
                <a:cs typeface="Arial MT"/>
              </a:rPr>
              <a:t> </a:t>
            </a:r>
            <a:r>
              <a:rPr sz="2000" dirty="0">
                <a:latin typeface="Arial MT"/>
                <a:cs typeface="Arial MT"/>
              </a:rPr>
              <a:t>spread</a:t>
            </a:r>
            <a:r>
              <a:rPr sz="2000" spc="-40" dirty="0">
                <a:latin typeface="Arial MT"/>
                <a:cs typeface="Arial MT"/>
              </a:rPr>
              <a:t> </a:t>
            </a:r>
            <a:r>
              <a:rPr sz="2000" dirty="0">
                <a:latin typeface="Arial MT"/>
                <a:cs typeface="Arial MT"/>
              </a:rPr>
              <a:t>in use</a:t>
            </a:r>
            <a:r>
              <a:rPr sz="2000" spc="-15"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malware.</a:t>
            </a:r>
          </a:p>
          <a:p>
            <a:pPr>
              <a:lnSpc>
                <a:spcPct val="100000"/>
              </a:lnSpc>
              <a:spcBef>
                <a:spcPts val="10"/>
              </a:spcBef>
              <a:buClr>
                <a:srgbClr val="359DD6"/>
              </a:buClr>
              <a:buFont typeface="Arial MT"/>
              <a:buChar char="•"/>
            </a:pPr>
            <a:endParaRPr sz="1900" dirty="0">
              <a:latin typeface="Arial MT"/>
              <a:cs typeface="Arial MT"/>
            </a:endParaRPr>
          </a:p>
          <a:p>
            <a:pPr marL="241300" marR="5080" indent="-229235">
              <a:lnSpc>
                <a:spcPct val="90000"/>
              </a:lnSpc>
              <a:buClr>
                <a:srgbClr val="359DD6"/>
              </a:buClr>
              <a:buFont typeface="Arial MT"/>
              <a:buChar char="•"/>
              <a:tabLst>
                <a:tab pos="241300" algn="l"/>
                <a:tab pos="241935" algn="l"/>
                <a:tab pos="1365885" algn="l"/>
              </a:tabLst>
            </a:pPr>
            <a:r>
              <a:rPr sz="2000" b="1" dirty="0">
                <a:latin typeface="Arial"/>
                <a:cs typeface="Arial"/>
              </a:rPr>
              <a:t>Need for Constant Updates May be Overlooked </a:t>
            </a:r>
            <a:r>
              <a:rPr sz="2000" dirty="0">
                <a:latin typeface="Arial MT"/>
                <a:cs typeface="Arial MT"/>
              </a:rPr>
              <a:t>– With the increased use of connected </a:t>
            </a:r>
            <a:r>
              <a:rPr sz="2000" spc="-545" dirty="0">
                <a:latin typeface="Arial MT"/>
                <a:cs typeface="Arial MT"/>
              </a:rPr>
              <a:t> </a:t>
            </a:r>
            <a:r>
              <a:rPr sz="2000" dirty="0">
                <a:latin typeface="Arial MT"/>
                <a:cs typeface="Arial MT"/>
              </a:rPr>
              <a:t>features comes an increased need for continuous updates to </a:t>
            </a:r>
            <a:r>
              <a:rPr sz="2000" spc="-5" dirty="0">
                <a:latin typeface="Arial MT"/>
                <a:cs typeface="Arial MT"/>
              </a:rPr>
              <a:t>fix </a:t>
            </a:r>
            <a:r>
              <a:rPr sz="2000" dirty="0">
                <a:latin typeface="Arial MT"/>
                <a:cs typeface="Arial MT"/>
              </a:rPr>
              <a:t>glitches and help protect </a:t>
            </a:r>
            <a:r>
              <a:rPr sz="2000" spc="5" dirty="0">
                <a:latin typeface="Arial MT"/>
                <a:cs typeface="Arial MT"/>
              </a:rPr>
              <a:t> </a:t>
            </a:r>
            <a:r>
              <a:rPr sz="2000" dirty="0">
                <a:latin typeface="Arial MT"/>
                <a:cs typeface="Arial MT"/>
              </a:rPr>
              <a:t>vehicles.	There</a:t>
            </a:r>
            <a:r>
              <a:rPr sz="2000" spc="-30"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risk</a:t>
            </a:r>
            <a:r>
              <a:rPr sz="2000" spc="-20" dirty="0">
                <a:latin typeface="Arial MT"/>
                <a:cs typeface="Arial MT"/>
              </a:rPr>
              <a:t> </a:t>
            </a:r>
            <a:r>
              <a:rPr sz="2000" dirty="0">
                <a:latin typeface="Arial MT"/>
                <a:cs typeface="Arial MT"/>
              </a:rPr>
              <a:t>these</a:t>
            </a:r>
            <a:r>
              <a:rPr sz="2000" spc="-20" dirty="0">
                <a:latin typeface="Arial MT"/>
                <a:cs typeface="Arial MT"/>
              </a:rPr>
              <a:t> </a:t>
            </a:r>
            <a:r>
              <a:rPr sz="2000" dirty="0">
                <a:latin typeface="Arial MT"/>
                <a:cs typeface="Arial MT"/>
              </a:rPr>
              <a:t>updates</a:t>
            </a:r>
            <a:r>
              <a:rPr sz="2000" spc="-20" dirty="0">
                <a:latin typeface="Arial MT"/>
                <a:cs typeface="Arial MT"/>
              </a:rPr>
              <a:t> </a:t>
            </a:r>
            <a:r>
              <a:rPr sz="2000" dirty="0">
                <a:latin typeface="Arial MT"/>
                <a:cs typeface="Arial MT"/>
              </a:rPr>
              <a:t>could</a:t>
            </a:r>
            <a:r>
              <a:rPr sz="2000" spc="-10" dirty="0">
                <a:latin typeface="Arial MT"/>
                <a:cs typeface="Arial MT"/>
              </a:rPr>
              <a:t> </a:t>
            </a:r>
            <a:r>
              <a:rPr sz="2000" dirty="0">
                <a:latin typeface="Arial MT"/>
                <a:cs typeface="Arial MT"/>
              </a:rPr>
              <a:t>be</a:t>
            </a:r>
            <a:r>
              <a:rPr sz="2000" spc="-15" dirty="0">
                <a:latin typeface="Arial MT"/>
                <a:cs typeface="Arial MT"/>
              </a:rPr>
              <a:t> </a:t>
            </a:r>
            <a:r>
              <a:rPr sz="2000" dirty="0">
                <a:latin typeface="Arial MT"/>
                <a:cs typeface="Arial MT"/>
              </a:rPr>
              <a:t>overlooked</a:t>
            </a:r>
            <a:r>
              <a:rPr sz="2000" spc="-35" dirty="0">
                <a:latin typeface="Arial MT"/>
                <a:cs typeface="Arial MT"/>
              </a:rPr>
              <a:t> </a:t>
            </a:r>
            <a:r>
              <a:rPr sz="2000" dirty="0">
                <a:latin typeface="Arial MT"/>
                <a:cs typeface="Arial MT"/>
              </a:rPr>
              <a:t>or</a:t>
            </a:r>
            <a:r>
              <a:rPr sz="2000" spc="-10" dirty="0">
                <a:latin typeface="Arial MT"/>
                <a:cs typeface="Arial MT"/>
              </a:rPr>
              <a:t> </a:t>
            </a:r>
            <a:r>
              <a:rPr sz="2000" dirty="0">
                <a:latin typeface="Arial MT"/>
                <a:cs typeface="Arial MT"/>
              </a:rPr>
              <a:t>that</a:t>
            </a:r>
            <a:r>
              <a:rPr sz="2000" spc="-20" dirty="0">
                <a:latin typeface="Arial MT"/>
                <a:cs typeface="Arial MT"/>
              </a:rPr>
              <a:t> </a:t>
            </a:r>
            <a:r>
              <a:rPr sz="2000" dirty="0">
                <a:latin typeface="Arial MT"/>
                <a:cs typeface="Arial MT"/>
              </a:rPr>
              <a:t>malicious</a:t>
            </a:r>
            <a:r>
              <a:rPr sz="2000" spc="-10" dirty="0">
                <a:latin typeface="Arial MT"/>
                <a:cs typeface="Arial MT"/>
              </a:rPr>
              <a:t> </a:t>
            </a:r>
            <a:r>
              <a:rPr sz="2000" dirty="0">
                <a:latin typeface="Arial MT"/>
                <a:cs typeface="Arial MT"/>
              </a:rPr>
              <a:t>actors</a:t>
            </a:r>
            <a:r>
              <a:rPr sz="2000" spc="-30" dirty="0">
                <a:latin typeface="Arial MT"/>
                <a:cs typeface="Arial MT"/>
              </a:rPr>
              <a:t> </a:t>
            </a:r>
            <a:r>
              <a:rPr sz="2000" dirty="0">
                <a:latin typeface="Arial MT"/>
                <a:cs typeface="Arial MT"/>
              </a:rPr>
              <a:t>could </a:t>
            </a:r>
            <a:r>
              <a:rPr sz="2000" spc="-545" dirty="0">
                <a:latin typeface="Arial MT"/>
                <a:cs typeface="Arial MT"/>
              </a:rPr>
              <a:t> </a:t>
            </a:r>
            <a:r>
              <a:rPr sz="2000" dirty="0">
                <a:latin typeface="Arial MT"/>
                <a:cs typeface="Arial MT"/>
              </a:rPr>
              <a:t>infect</a:t>
            </a:r>
            <a:r>
              <a:rPr sz="2000" spc="-25" dirty="0">
                <a:latin typeface="Arial MT"/>
                <a:cs typeface="Arial MT"/>
              </a:rPr>
              <a:t> </a:t>
            </a:r>
            <a:r>
              <a:rPr sz="2000" dirty="0">
                <a:latin typeface="Arial MT"/>
                <a:cs typeface="Arial MT"/>
              </a:rPr>
              <a:t>routine</a:t>
            </a:r>
            <a:r>
              <a:rPr sz="2000" spc="-30" dirty="0">
                <a:latin typeface="Arial MT"/>
                <a:cs typeface="Arial MT"/>
              </a:rPr>
              <a:t> </a:t>
            </a:r>
            <a:r>
              <a:rPr sz="2000" dirty="0">
                <a:latin typeface="Arial MT"/>
                <a:cs typeface="Arial MT"/>
              </a:rPr>
              <a:t>updates.</a:t>
            </a:r>
          </a:p>
        </p:txBody>
      </p:sp>
      <p:pic>
        <p:nvPicPr>
          <p:cNvPr id="4" name="Picture 3">
            <a:extLst>
              <a:ext uri="{FF2B5EF4-FFF2-40B4-BE49-F238E27FC236}">
                <a16:creationId xmlns:a16="http://schemas.microsoft.com/office/drawing/2014/main" id="{454CDD47-97FD-CDD7-BC1B-0A5E66C29A7A}"/>
              </a:ext>
            </a:extLst>
          </p:cNvPr>
          <p:cNvPicPr>
            <a:picLocks noChangeAspect="1"/>
          </p:cNvPicPr>
          <p:nvPr/>
        </p:nvPicPr>
        <p:blipFill>
          <a:blip r:embed="rId2"/>
          <a:stretch>
            <a:fillRect/>
          </a:stretch>
        </p:blipFill>
        <p:spPr>
          <a:xfrm>
            <a:off x="103131" y="152400"/>
            <a:ext cx="1524213" cy="65731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287210"/>
            <a:ext cx="9637395" cy="757555"/>
          </a:xfrm>
          <a:prstGeom prst="rect">
            <a:avLst/>
          </a:prstGeom>
        </p:spPr>
        <p:txBody>
          <a:bodyPr vert="horz" wrap="square" lIns="0" tIns="12700" rIns="0" bIns="0" rtlCol="0">
            <a:spAutoFit/>
          </a:bodyPr>
          <a:lstStyle/>
          <a:p>
            <a:pPr marL="12700">
              <a:lnSpc>
                <a:spcPct val="100000"/>
              </a:lnSpc>
              <a:spcBef>
                <a:spcPts val="100"/>
              </a:spcBef>
            </a:pPr>
            <a:r>
              <a:rPr sz="4800" spc="-5" dirty="0"/>
              <a:t>Cybersecurity</a:t>
            </a:r>
            <a:r>
              <a:rPr sz="4800" spc="-140" dirty="0"/>
              <a:t> </a:t>
            </a:r>
            <a:r>
              <a:rPr sz="4800" spc="-15" dirty="0"/>
              <a:t>Threats</a:t>
            </a:r>
            <a:r>
              <a:rPr sz="4800" spc="-35" dirty="0"/>
              <a:t> </a:t>
            </a:r>
            <a:r>
              <a:rPr sz="4800" dirty="0"/>
              <a:t>and</a:t>
            </a:r>
            <a:r>
              <a:rPr sz="4800" spc="15" dirty="0"/>
              <a:t> </a:t>
            </a:r>
            <a:r>
              <a:rPr sz="4800" spc="-5" dirty="0"/>
              <a:t>Concerns</a:t>
            </a:r>
            <a:endParaRPr sz="4800" dirty="0"/>
          </a:p>
        </p:txBody>
      </p:sp>
      <p:sp>
        <p:nvSpPr>
          <p:cNvPr id="3" name="object 3"/>
          <p:cNvSpPr txBox="1"/>
          <p:nvPr/>
        </p:nvSpPr>
        <p:spPr>
          <a:xfrm>
            <a:off x="6034278" y="1165606"/>
            <a:ext cx="5216525" cy="2805430"/>
          </a:xfrm>
          <a:prstGeom prst="rect">
            <a:avLst/>
          </a:prstGeom>
        </p:spPr>
        <p:txBody>
          <a:bodyPr vert="horz" wrap="square" lIns="0" tIns="43180" rIns="0" bIns="0" rtlCol="0">
            <a:spAutoFit/>
          </a:bodyPr>
          <a:lstStyle/>
          <a:p>
            <a:pPr marL="241300" marR="52069" indent="-228600">
              <a:lnSpc>
                <a:spcPct val="90000"/>
              </a:lnSpc>
              <a:spcBef>
                <a:spcPts val="340"/>
              </a:spcBef>
              <a:buClr>
                <a:srgbClr val="359DD6"/>
              </a:buClr>
              <a:buChar char="•"/>
              <a:tabLst>
                <a:tab pos="240665" algn="l"/>
                <a:tab pos="241300" algn="l"/>
              </a:tabLst>
            </a:pPr>
            <a:r>
              <a:rPr sz="2000" dirty="0">
                <a:latin typeface="Arial MT"/>
                <a:cs typeface="Arial MT"/>
              </a:rPr>
              <a:t>The same </a:t>
            </a:r>
            <a:r>
              <a:rPr sz="2000" spc="-5" dirty="0">
                <a:latin typeface="Arial MT"/>
                <a:cs typeface="Arial MT"/>
              </a:rPr>
              <a:t>types </a:t>
            </a:r>
            <a:r>
              <a:rPr sz="2000" dirty="0">
                <a:latin typeface="Arial MT"/>
                <a:cs typeface="Arial MT"/>
              </a:rPr>
              <a:t>of attacks that are possible </a:t>
            </a:r>
            <a:r>
              <a:rPr sz="2000" spc="-545" dirty="0">
                <a:latin typeface="Arial MT"/>
                <a:cs typeface="Arial MT"/>
              </a:rPr>
              <a:t> </a:t>
            </a:r>
            <a:r>
              <a:rPr sz="2000" dirty="0">
                <a:latin typeface="Arial MT"/>
                <a:cs typeface="Arial MT"/>
              </a:rPr>
              <a:t>in any connected device are generally </a:t>
            </a:r>
            <a:r>
              <a:rPr sz="2000" spc="5" dirty="0">
                <a:latin typeface="Arial MT"/>
                <a:cs typeface="Arial MT"/>
              </a:rPr>
              <a:t> </a:t>
            </a:r>
            <a:r>
              <a:rPr sz="2000" dirty="0">
                <a:latin typeface="Arial MT"/>
                <a:cs typeface="Arial MT"/>
              </a:rPr>
              <a:t>possible</a:t>
            </a:r>
            <a:r>
              <a:rPr sz="2000" spc="-30"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connected</a:t>
            </a:r>
            <a:r>
              <a:rPr sz="2000" spc="-40" dirty="0">
                <a:latin typeface="Arial MT"/>
                <a:cs typeface="Arial MT"/>
              </a:rPr>
              <a:t> </a:t>
            </a:r>
            <a:r>
              <a:rPr sz="2000" dirty="0">
                <a:latin typeface="Arial MT"/>
                <a:cs typeface="Arial MT"/>
              </a:rPr>
              <a:t>vehicles</a:t>
            </a:r>
            <a:r>
              <a:rPr sz="2000" spc="-5" dirty="0">
                <a:latin typeface="Arial MT"/>
                <a:cs typeface="Arial MT"/>
              </a:rPr>
              <a:t> </a:t>
            </a:r>
            <a:r>
              <a:rPr sz="2000" dirty="0">
                <a:latin typeface="Arial MT"/>
                <a:cs typeface="Arial MT"/>
              </a:rPr>
              <a:t>once</a:t>
            </a:r>
            <a:r>
              <a:rPr sz="2000" spc="-25" dirty="0">
                <a:latin typeface="Arial MT"/>
                <a:cs typeface="Arial MT"/>
              </a:rPr>
              <a:t> </a:t>
            </a:r>
            <a:r>
              <a:rPr sz="2000" dirty="0">
                <a:latin typeface="Arial MT"/>
                <a:cs typeface="Arial MT"/>
              </a:rPr>
              <a:t>access </a:t>
            </a:r>
            <a:r>
              <a:rPr sz="2000" spc="-540"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gained.</a:t>
            </a:r>
            <a:endParaRPr sz="2000">
              <a:latin typeface="Arial MT"/>
              <a:cs typeface="Arial MT"/>
            </a:endParaRPr>
          </a:p>
          <a:p>
            <a:pPr>
              <a:lnSpc>
                <a:spcPct val="100000"/>
              </a:lnSpc>
              <a:spcBef>
                <a:spcPts val="15"/>
              </a:spcBef>
              <a:buClr>
                <a:srgbClr val="359DD6"/>
              </a:buClr>
              <a:buFont typeface="Arial MT"/>
              <a:buChar char="•"/>
            </a:pPr>
            <a:endParaRPr sz="1900">
              <a:latin typeface="Arial MT"/>
              <a:cs typeface="Arial MT"/>
            </a:endParaRPr>
          </a:p>
          <a:p>
            <a:pPr marL="241300" marR="5080" indent="-228600">
              <a:lnSpc>
                <a:spcPct val="90000"/>
              </a:lnSpc>
              <a:buClr>
                <a:srgbClr val="359DD6"/>
              </a:buClr>
              <a:buChar char="•"/>
              <a:tabLst>
                <a:tab pos="240665" algn="l"/>
                <a:tab pos="241300" algn="l"/>
              </a:tabLst>
            </a:pPr>
            <a:r>
              <a:rPr sz="2000" dirty="0">
                <a:latin typeface="Arial MT"/>
                <a:cs typeface="Arial MT"/>
              </a:rPr>
              <a:t>For example – Denial-of-service (DoS) </a:t>
            </a:r>
            <a:r>
              <a:rPr sz="2000" spc="5" dirty="0">
                <a:latin typeface="Arial MT"/>
                <a:cs typeface="Arial MT"/>
              </a:rPr>
              <a:t> </a:t>
            </a:r>
            <a:r>
              <a:rPr sz="2000" dirty="0">
                <a:latin typeface="Arial MT"/>
                <a:cs typeface="Arial MT"/>
              </a:rPr>
              <a:t>attacks </a:t>
            </a:r>
            <a:r>
              <a:rPr sz="2000" i="1" dirty="0">
                <a:latin typeface="Arial"/>
                <a:cs typeface="Arial"/>
              </a:rPr>
              <a:t>(e.g</a:t>
            </a:r>
            <a:r>
              <a:rPr sz="2000" dirty="0">
                <a:latin typeface="Arial MT"/>
                <a:cs typeface="Arial MT"/>
              </a:rPr>
              <a:t>., utilizing </a:t>
            </a:r>
            <a:r>
              <a:rPr sz="2000" spc="-5" dirty="0">
                <a:latin typeface="Arial MT"/>
                <a:cs typeface="Arial MT"/>
              </a:rPr>
              <a:t>the </a:t>
            </a:r>
            <a:r>
              <a:rPr sz="2000" dirty="0">
                <a:latin typeface="Arial MT"/>
                <a:cs typeface="Arial MT"/>
              </a:rPr>
              <a:t>Controller Area </a:t>
            </a:r>
            <a:r>
              <a:rPr sz="2000" spc="5" dirty="0">
                <a:latin typeface="Arial MT"/>
                <a:cs typeface="Arial MT"/>
              </a:rPr>
              <a:t> </a:t>
            </a:r>
            <a:r>
              <a:rPr sz="2000" dirty="0">
                <a:latin typeface="Arial MT"/>
                <a:cs typeface="Arial MT"/>
              </a:rPr>
              <a:t>Network</a:t>
            </a:r>
            <a:r>
              <a:rPr sz="2000" spc="-40" dirty="0">
                <a:latin typeface="Arial MT"/>
                <a:cs typeface="Arial MT"/>
              </a:rPr>
              <a:t> </a:t>
            </a:r>
            <a:r>
              <a:rPr sz="2000" dirty="0">
                <a:latin typeface="Arial MT"/>
                <a:cs typeface="Arial MT"/>
              </a:rPr>
              <a:t>(CAN)</a:t>
            </a:r>
            <a:r>
              <a:rPr sz="2000" spc="-15" dirty="0">
                <a:latin typeface="Arial MT"/>
                <a:cs typeface="Arial MT"/>
              </a:rPr>
              <a:t> </a:t>
            </a:r>
            <a:r>
              <a:rPr sz="2000" dirty="0">
                <a:latin typeface="Arial MT"/>
                <a:cs typeface="Arial MT"/>
              </a:rPr>
              <a:t>Bus</a:t>
            </a:r>
            <a:r>
              <a:rPr sz="2000" spc="-20" dirty="0">
                <a:latin typeface="Arial MT"/>
                <a:cs typeface="Arial MT"/>
              </a:rPr>
              <a:t> </a:t>
            </a:r>
            <a:r>
              <a:rPr sz="2000" dirty="0">
                <a:latin typeface="Arial MT"/>
                <a:cs typeface="Arial MT"/>
              </a:rPr>
              <a:t>system),</a:t>
            </a:r>
            <a:r>
              <a:rPr sz="2000" spc="-40" dirty="0">
                <a:latin typeface="Arial MT"/>
                <a:cs typeface="Arial MT"/>
              </a:rPr>
              <a:t> </a:t>
            </a:r>
            <a:r>
              <a:rPr sz="2000" dirty="0">
                <a:latin typeface="Arial MT"/>
                <a:cs typeface="Arial MT"/>
              </a:rPr>
              <a:t>remote</a:t>
            </a:r>
            <a:r>
              <a:rPr sz="2000" spc="-40" dirty="0">
                <a:latin typeface="Arial MT"/>
                <a:cs typeface="Arial MT"/>
              </a:rPr>
              <a:t> </a:t>
            </a:r>
            <a:r>
              <a:rPr sz="2000" spc="-5" dirty="0">
                <a:latin typeface="Arial MT"/>
                <a:cs typeface="Arial MT"/>
              </a:rPr>
              <a:t>access </a:t>
            </a:r>
            <a:r>
              <a:rPr sz="2000" spc="-540" dirty="0">
                <a:latin typeface="Arial MT"/>
                <a:cs typeface="Arial MT"/>
              </a:rPr>
              <a:t> </a:t>
            </a:r>
            <a:r>
              <a:rPr sz="2000" dirty="0">
                <a:latin typeface="Arial MT"/>
                <a:cs typeface="Arial MT"/>
              </a:rPr>
              <a:t>and control (</a:t>
            </a:r>
            <a:r>
              <a:rPr sz="2000" i="1" dirty="0">
                <a:latin typeface="Arial"/>
                <a:cs typeface="Arial"/>
              </a:rPr>
              <a:t>e.g.</a:t>
            </a:r>
            <a:r>
              <a:rPr sz="2000" dirty="0">
                <a:latin typeface="Arial MT"/>
                <a:cs typeface="Arial MT"/>
              </a:rPr>
              <a:t>, the 2015 Jeep event), </a:t>
            </a:r>
            <a:r>
              <a:rPr sz="2000" spc="5" dirty="0">
                <a:latin typeface="Arial MT"/>
                <a:cs typeface="Arial MT"/>
              </a:rPr>
              <a:t> </a:t>
            </a:r>
            <a:r>
              <a:rPr sz="2000" dirty="0">
                <a:latin typeface="Arial MT"/>
                <a:cs typeface="Arial MT"/>
              </a:rPr>
              <a:t>man-in-the-middle</a:t>
            </a:r>
            <a:r>
              <a:rPr sz="2000" spc="-45" dirty="0">
                <a:latin typeface="Arial MT"/>
                <a:cs typeface="Arial MT"/>
              </a:rPr>
              <a:t> </a:t>
            </a:r>
            <a:r>
              <a:rPr sz="2000" dirty="0">
                <a:latin typeface="Arial MT"/>
                <a:cs typeface="Arial MT"/>
              </a:rPr>
              <a:t>(MiM)</a:t>
            </a:r>
            <a:r>
              <a:rPr sz="2000" spc="-40" dirty="0">
                <a:latin typeface="Arial MT"/>
                <a:cs typeface="Arial MT"/>
              </a:rPr>
              <a:t> </a:t>
            </a:r>
            <a:r>
              <a:rPr sz="2000" dirty="0">
                <a:latin typeface="Arial MT"/>
                <a:cs typeface="Arial MT"/>
              </a:rPr>
              <a:t>attacks,</a:t>
            </a:r>
            <a:r>
              <a:rPr sz="2000" spc="-50" dirty="0">
                <a:latin typeface="Arial MT"/>
                <a:cs typeface="Arial MT"/>
              </a:rPr>
              <a:t> </a:t>
            </a:r>
            <a:r>
              <a:rPr sz="2000" dirty="0">
                <a:latin typeface="Arial MT"/>
                <a:cs typeface="Arial MT"/>
              </a:rPr>
              <a:t>etc.</a:t>
            </a:r>
            <a:endParaRPr sz="2000">
              <a:latin typeface="Arial MT"/>
              <a:cs typeface="Arial MT"/>
            </a:endParaRPr>
          </a:p>
        </p:txBody>
      </p:sp>
      <p:sp>
        <p:nvSpPr>
          <p:cNvPr id="4" name="object 4"/>
          <p:cNvSpPr txBox="1"/>
          <p:nvPr/>
        </p:nvSpPr>
        <p:spPr>
          <a:xfrm>
            <a:off x="6034278" y="4194505"/>
            <a:ext cx="5163820" cy="1428750"/>
          </a:xfrm>
          <a:prstGeom prst="rect">
            <a:avLst/>
          </a:prstGeom>
        </p:spPr>
        <p:txBody>
          <a:bodyPr vert="horz" wrap="square" lIns="0" tIns="47625" rIns="0" bIns="0" rtlCol="0">
            <a:spAutoFit/>
          </a:bodyPr>
          <a:lstStyle/>
          <a:p>
            <a:pPr marL="241300" marR="5080" indent="-228600">
              <a:lnSpc>
                <a:spcPts val="2160"/>
              </a:lnSpc>
              <a:spcBef>
                <a:spcPts val="375"/>
              </a:spcBef>
              <a:buClr>
                <a:srgbClr val="359DD6"/>
              </a:buClr>
              <a:buChar char="•"/>
              <a:tabLst>
                <a:tab pos="240665" algn="l"/>
                <a:tab pos="241300" algn="l"/>
              </a:tabLst>
            </a:pPr>
            <a:r>
              <a:rPr sz="2000" dirty="0">
                <a:latin typeface="Arial MT"/>
                <a:cs typeface="Arial MT"/>
              </a:rPr>
              <a:t>The </a:t>
            </a:r>
            <a:r>
              <a:rPr sz="2000" spc="-5" dirty="0">
                <a:latin typeface="Arial MT"/>
                <a:cs typeface="Arial MT"/>
              </a:rPr>
              <a:t>difference </a:t>
            </a:r>
            <a:r>
              <a:rPr sz="2000" dirty="0">
                <a:latin typeface="Arial MT"/>
                <a:cs typeface="Arial MT"/>
              </a:rPr>
              <a:t>between attacks like these </a:t>
            </a:r>
            <a:r>
              <a:rPr sz="2000" spc="5" dirty="0">
                <a:latin typeface="Arial MT"/>
                <a:cs typeface="Arial MT"/>
              </a:rPr>
              <a:t> </a:t>
            </a:r>
            <a:r>
              <a:rPr sz="2000" dirty="0">
                <a:latin typeface="Arial MT"/>
                <a:cs typeface="Arial MT"/>
              </a:rPr>
              <a:t>against common IoT devices and attacks </a:t>
            </a:r>
            <a:r>
              <a:rPr sz="2000" spc="5" dirty="0">
                <a:latin typeface="Arial MT"/>
                <a:cs typeface="Arial MT"/>
              </a:rPr>
              <a:t> </a:t>
            </a:r>
            <a:r>
              <a:rPr sz="2000" dirty="0">
                <a:latin typeface="Arial MT"/>
                <a:cs typeface="Arial MT"/>
              </a:rPr>
              <a:t>within a connected or autonomous vehicle </a:t>
            </a:r>
            <a:r>
              <a:rPr sz="2000" spc="5"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likelihood</a:t>
            </a:r>
            <a:r>
              <a:rPr sz="2000" spc="-20"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increased</a:t>
            </a:r>
            <a:r>
              <a:rPr sz="2000" spc="-40" dirty="0">
                <a:latin typeface="Arial MT"/>
                <a:cs typeface="Arial MT"/>
              </a:rPr>
              <a:t> </a:t>
            </a:r>
            <a:r>
              <a:rPr sz="2000" dirty="0">
                <a:latin typeface="Arial MT"/>
                <a:cs typeface="Arial MT"/>
              </a:rPr>
              <a:t>risk</a:t>
            </a:r>
            <a:r>
              <a:rPr sz="2000" spc="-30" dirty="0">
                <a:latin typeface="Arial MT"/>
                <a:cs typeface="Arial MT"/>
              </a:rPr>
              <a:t> </a:t>
            </a:r>
            <a:r>
              <a:rPr sz="2000" dirty="0">
                <a:latin typeface="Arial MT"/>
                <a:cs typeface="Arial MT"/>
              </a:rPr>
              <a:t>to</a:t>
            </a:r>
            <a:r>
              <a:rPr sz="2000" spc="-20" dirty="0">
                <a:latin typeface="Arial MT"/>
                <a:cs typeface="Arial MT"/>
              </a:rPr>
              <a:t> </a:t>
            </a:r>
            <a:r>
              <a:rPr sz="2000" spc="-5" dirty="0">
                <a:latin typeface="Arial MT"/>
                <a:cs typeface="Arial MT"/>
              </a:rPr>
              <a:t>life</a:t>
            </a:r>
            <a:r>
              <a:rPr sz="2000" spc="5" dirty="0">
                <a:latin typeface="Arial MT"/>
                <a:cs typeface="Arial MT"/>
              </a:rPr>
              <a:t> </a:t>
            </a:r>
            <a:r>
              <a:rPr sz="2000" dirty="0">
                <a:latin typeface="Arial MT"/>
                <a:cs typeface="Arial MT"/>
              </a:rPr>
              <a:t>and </a:t>
            </a:r>
            <a:r>
              <a:rPr sz="2000" spc="-540" dirty="0">
                <a:latin typeface="Arial MT"/>
                <a:cs typeface="Arial MT"/>
              </a:rPr>
              <a:t> </a:t>
            </a:r>
            <a:r>
              <a:rPr sz="2000" dirty="0">
                <a:latin typeface="Arial MT"/>
                <a:cs typeface="Arial MT"/>
              </a:rPr>
              <a:t>property</a:t>
            </a:r>
            <a:r>
              <a:rPr sz="2000" spc="-60"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vehicle</a:t>
            </a:r>
            <a:r>
              <a:rPr sz="2000" spc="-5" dirty="0">
                <a:latin typeface="Arial MT"/>
                <a:cs typeface="Arial MT"/>
              </a:rPr>
              <a:t> </a:t>
            </a:r>
            <a:r>
              <a:rPr sz="2000" dirty="0">
                <a:latin typeface="Arial MT"/>
                <a:cs typeface="Arial MT"/>
              </a:rPr>
              <a:t>context.</a:t>
            </a:r>
            <a:endParaRPr sz="2000">
              <a:latin typeface="Arial MT"/>
              <a:cs typeface="Arial MT"/>
            </a:endParaRPr>
          </a:p>
        </p:txBody>
      </p:sp>
      <p:pic>
        <p:nvPicPr>
          <p:cNvPr id="5" name="object 5"/>
          <p:cNvPicPr/>
          <p:nvPr/>
        </p:nvPicPr>
        <p:blipFill>
          <a:blip r:embed="rId2" cstate="print"/>
          <a:stretch>
            <a:fillRect/>
          </a:stretch>
        </p:blipFill>
        <p:spPr>
          <a:xfrm>
            <a:off x="1174597" y="1170432"/>
            <a:ext cx="4187825" cy="3140837"/>
          </a:xfrm>
          <a:prstGeom prst="rect">
            <a:avLst/>
          </a:prstGeom>
        </p:spPr>
      </p:pic>
      <p:sp>
        <p:nvSpPr>
          <p:cNvPr id="6" name="object 6"/>
          <p:cNvSpPr txBox="1"/>
          <p:nvPr/>
        </p:nvSpPr>
        <p:spPr>
          <a:xfrm>
            <a:off x="1253439" y="4552950"/>
            <a:ext cx="3684270" cy="391160"/>
          </a:xfrm>
          <a:prstGeom prst="rect">
            <a:avLst/>
          </a:prstGeom>
        </p:spPr>
        <p:txBody>
          <a:bodyPr vert="horz" wrap="square" lIns="0" tIns="12700" rIns="0" bIns="0" rtlCol="0">
            <a:spAutoFit/>
          </a:bodyPr>
          <a:lstStyle/>
          <a:p>
            <a:pPr marL="12700" marR="5080">
              <a:lnSpc>
                <a:spcPct val="100000"/>
              </a:lnSpc>
              <a:spcBef>
                <a:spcPts val="100"/>
              </a:spcBef>
            </a:pPr>
            <a:r>
              <a:rPr sz="1200" i="1" spc="-5" dirty="0">
                <a:latin typeface="Arial"/>
                <a:cs typeface="Arial"/>
              </a:rPr>
              <a:t>Source:</a:t>
            </a:r>
            <a:r>
              <a:rPr sz="1200" i="1" dirty="0">
                <a:latin typeface="Arial"/>
                <a:cs typeface="Arial"/>
              </a:rPr>
              <a:t> </a:t>
            </a:r>
            <a:r>
              <a:rPr sz="1200" i="1" spc="-5" dirty="0">
                <a:latin typeface="Arial"/>
                <a:cs typeface="Arial"/>
              </a:rPr>
              <a:t>CNN: Jeep remotely carjacked, shut </a:t>
            </a:r>
            <a:r>
              <a:rPr sz="1200" i="1" dirty="0">
                <a:latin typeface="Arial"/>
                <a:cs typeface="Arial"/>
              </a:rPr>
              <a:t>down </a:t>
            </a:r>
            <a:r>
              <a:rPr sz="1200" i="1" spc="-5" dirty="0">
                <a:latin typeface="Arial"/>
                <a:cs typeface="Arial"/>
              </a:rPr>
              <a:t>on </a:t>
            </a:r>
            <a:r>
              <a:rPr sz="1200" i="1" spc="-320" dirty="0">
                <a:latin typeface="Arial"/>
                <a:cs typeface="Arial"/>
              </a:rPr>
              <a:t> </a:t>
            </a:r>
            <a:r>
              <a:rPr sz="1200" i="1" dirty="0">
                <a:latin typeface="Arial"/>
                <a:cs typeface="Arial"/>
              </a:rPr>
              <a:t>highway</a:t>
            </a:r>
            <a:endParaRPr sz="1200">
              <a:latin typeface="Arial"/>
              <a:cs typeface="Arial"/>
            </a:endParaRPr>
          </a:p>
        </p:txBody>
      </p:sp>
      <p:sp>
        <p:nvSpPr>
          <p:cNvPr id="7" name="object 7"/>
          <p:cNvSpPr/>
          <p:nvPr/>
        </p:nvSpPr>
        <p:spPr>
          <a:xfrm>
            <a:off x="1174597" y="5056632"/>
            <a:ext cx="4191000" cy="923925"/>
          </a:xfrm>
          <a:custGeom>
            <a:avLst/>
            <a:gdLst/>
            <a:ahLst/>
            <a:cxnLst/>
            <a:rect l="l" t="t" r="r" b="b"/>
            <a:pathLst>
              <a:path w="4191000" h="923925">
                <a:moveTo>
                  <a:pt x="0" y="923328"/>
                </a:moveTo>
                <a:lnTo>
                  <a:pt x="4191000" y="923328"/>
                </a:lnTo>
                <a:lnTo>
                  <a:pt x="4191000" y="0"/>
                </a:lnTo>
                <a:lnTo>
                  <a:pt x="0" y="0"/>
                </a:lnTo>
                <a:lnTo>
                  <a:pt x="0" y="923328"/>
                </a:lnTo>
                <a:close/>
              </a:path>
            </a:pathLst>
          </a:custGeom>
          <a:ln w="9525">
            <a:solidFill>
              <a:srgbClr val="000000"/>
            </a:solidFill>
          </a:ln>
        </p:spPr>
        <p:txBody>
          <a:bodyPr wrap="square" lIns="0" tIns="0" rIns="0" bIns="0" rtlCol="0"/>
          <a:lstStyle/>
          <a:p>
            <a:endParaRPr/>
          </a:p>
        </p:txBody>
      </p:sp>
      <p:sp>
        <p:nvSpPr>
          <p:cNvPr id="8" name="object 8"/>
          <p:cNvSpPr txBox="1"/>
          <p:nvPr/>
        </p:nvSpPr>
        <p:spPr>
          <a:xfrm>
            <a:off x="1253439" y="5084826"/>
            <a:ext cx="3973195" cy="848994"/>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MT"/>
                <a:cs typeface="Arial MT"/>
              </a:rPr>
              <a:t>The</a:t>
            </a:r>
            <a:r>
              <a:rPr sz="1800" spc="-25" dirty="0">
                <a:latin typeface="Arial MT"/>
                <a:cs typeface="Arial MT"/>
              </a:rPr>
              <a:t> </a:t>
            </a:r>
            <a:r>
              <a:rPr sz="1800" spc="-5" dirty="0">
                <a:latin typeface="Arial MT"/>
                <a:cs typeface="Arial MT"/>
              </a:rPr>
              <a:t>2015</a:t>
            </a:r>
            <a:r>
              <a:rPr sz="1800" dirty="0">
                <a:latin typeface="Arial MT"/>
                <a:cs typeface="Arial MT"/>
              </a:rPr>
              <a:t> </a:t>
            </a:r>
            <a:r>
              <a:rPr sz="1800" spc="-15" dirty="0">
                <a:latin typeface="Arial MT"/>
                <a:cs typeface="Arial MT"/>
              </a:rPr>
              <a:t>white</a:t>
            </a:r>
            <a:r>
              <a:rPr sz="1800" spc="45" dirty="0">
                <a:latin typeface="Arial MT"/>
                <a:cs typeface="Arial MT"/>
              </a:rPr>
              <a:t> </a:t>
            </a:r>
            <a:r>
              <a:rPr sz="1800" spc="-5" dirty="0">
                <a:latin typeface="Arial MT"/>
                <a:cs typeface="Arial MT"/>
              </a:rPr>
              <a:t>hat</a:t>
            </a:r>
            <a:r>
              <a:rPr sz="1800" dirty="0">
                <a:latin typeface="Arial MT"/>
                <a:cs typeface="Arial MT"/>
              </a:rPr>
              <a:t> attack</a:t>
            </a:r>
            <a:r>
              <a:rPr sz="1800" spc="-15" dirty="0">
                <a:latin typeface="Arial MT"/>
                <a:cs typeface="Arial MT"/>
              </a:rPr>
              <a:t> </a:t>
            </a:r>
            <a:r>
              <a:rPr sz="1800" spc="-5" dirty="0">
                <a:latin typeface="Arial MT"/>
                <a:cs typeface="Arial MT"/>
              </a:rPr>
              <a:t>on</a:t>
            </a:r>
            <a:r>
              <a:rPr sz="1800" dirty="0">
                <a:latin typeface="Arial MT"/>
                <a:cs typeface="Arial MT"/>
              </a:rPr>
              <a:t> </a:t>
            </a:r>
            <a:r>
              <a:rPr sz="1800" spc="-5" dirty="0">
                <a:latin typeface="Arial MT"/>
                <a:cs typeface="Arial MT"/>
              </a:rPr>
              <a:t>a</a:t>
            </a:r>
            <a:r>
              <a:rPr sz="1800" dirty="0">
                <a:latin typeface="Arial MT"/>
                <a:cs typeface="Arial MT"/>
              </a:rPr>
              <a:t> </a:t>
            </a:r>
            <a:r>
              <a:rPr sz="1800" spc="-5" dirty="0">
                <a:latin typeface="Arial MT"/>
                <a:cs typeface="Arial MT"/>
              </a:rPr>
              <a:t>Jeep </a:t>
            </a:r>
            <a:r>
              <a:rPr sz="1800" dirty="0">
                <a:latin typeface="Arial MT"/>
                <a:cs typeface="Arial MT"/>
              </a:rPr>
              <a:t> </a:t>
            </a:r>
            <a:r>
              <a:rPr sz="1800" spc="-5" dirty="0">
                <a:latin typeface="Arial MT"/>
                <a:cs typeface="Arial MT"/>
              </a:rPr>
              <a:t>Cherokee led </a:t>
            </a:r>
            <a:r>
              <a:rPr sz="1800" dirty="0">
                <a:latin typeface="Arial MT"/>
                <a:cs typeface="Arial MT"/>
              </a:rPr>
              <a:t>to the </a:t>
            </a:r>
            <a:r>
              <a:rPr sz="1800" spc="-5" dirty="0">
                <a:latin typeface="Arial MT"/>
                <a:cs typeface="Arial MT"/>
              </a:rPr>
              <a:t>recall </a:t>
            </a:r>
            <a:r>
              <a:rPr sz="1800" dirty="0">
                <a:latin typeface="Arial MT"/>
                <a:cs typeface="Arial MT"/>
              </a:rPr>
              <a:t>of 1.4 </a:t>
            </a:r>
            <a:r>
              <a:rPr sz="1800" spc="-5" dirty="0">
                <a:latin typeface="Arial MT"/>
                <a:cs typeface="Arial MT"/>
              </a:rPr>
              <a:t>million </a:t>
            </a:r>
            <a:r>
              <a:rPr sz="1800" spc="-495" dirty="0">
                <a:latin typeface="Arial MT"/>
                <a:cs typeface="Arial MT"/>
              </a:rPr>
              <a:t> </a:t>
            </a:r>
            <a:r>
              <a:rPr sz="1800" spc="-5" dirty="0">
                <a:latin typeface="Arial MT"/>
                <a:cs typeface="Arial MT"/>
              </a:rPr>
              <a:t>vehicles</a:t>
            </a:r>
            <a:r>
              <a:rPr sz="1800" dirty="0">
                <a:latin typeface="Arial MT"/>
                <a:cs typeface="Arial MT"/>
              </a:rPr>
              <a:t> </a:t>
            </a:r>
            <a:r>
              <a:rPr sz="1800" spc="-5" dirty="0">
                <a:latin typeface="Arial MT"/>
                <a:cs typeface="Arial MT"/>
              </a:rPr>
              <a:t>and</a:t>
            </a:r>
            <a:r>
              <a:rPr sz="1800" dirty="0">
                <a:latin typeface="Arial MT"/>
                <a:cs typeface="Arial MT"/>
              </a:rPr>
              <a:t> </a:t>
            </a:r>
            <a:r>
              <a:rPr sz="1800" spc="-5" dirty="0">
                <a:latin typeface="Arial MT"/>
                <a:cs typeface="Arial MT"/>
              </a:rPr>
              <a:t>highlighted</a:t>
            </a:r>
            <a:r>
              <a:rPr sz="1800" spc="25" dirty="0">
                <a:latin typeface="Arial MT"/>
                <a:cs typeface="Arial MT"/>
              </a:rPr>
              <a:t> </a:t>
            </a:r>
            <a:r>
              <a:rPr sz="1800" dirty="0">
                <a:latin typeface="Arial MT"/>
                <a:cs typeface="Arial MT"/>
              </a:rPr>
              <a:t>risks.</a:t>
            </a:r>
            <a:endParaRPr sz="1800">
              <a:latin typeface="Arial MT"/>
              <a:cs typeface="Arial MT"/>
            </a:endParaRPr>
          </a:p>
        </p:txBody>
      </p:sp>
      <p:pic>
        <p:nvPicPr>
          <p:cNvPr id="9" name="Picture 8">
            <a:extLst>
              <a:ext uri="{FF2B5EF4-FFF2-40B4-BE49-F238E27FC236}">
                <a16:creationId xmlns:a16="http://schemas.microsoft.com/office/drawing/2014/main" id="{E503A05C-AFCC-C9B8-C63D-0B2D6290A893}"/>
              </a:ext>
            </a:extLst>
          </p:cNvPr>
          <p:cNvPicPr>
            <a:picLocks noChangeAspect="1"/>
          </p:cNvPicPr>
          <p:nvPr/>
        </p:nvPicPr>
        <p:blipFill>
          <a:blip r:embed="rId3"/>
          <a:stretch>
            <a:fillRect/>
          </a:stretch>
        </p:blipFill>
        <p:spPr>
          <a:xfrm>
            <a:off x="103131" y="91440"/>
            <a:ext cx="1524213" cy="657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3E425-995C-2219-37E4-10AEF9550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54549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4458" y="240158"/>
            <a:ext cx="10731500" cy="757555"/>
          </a:xfrm>
          <a:prstGeom prst="rect">
            <a:avLst/>
          </a:prstGeom>
        </p:spPr>
        <p:txBody>
          <a:bodyPr vert="horz" wrap="square" lIns="0" tIns="12700" rIns="0" bIns="0" rtlCol="0">
            <a:spAutoFit/>
          </a:bodyPr>
          <a:lstStyle/>
          <a:p>
            <a:pPr marL="12700">
              <a:lnSpc>
                <a:spcPct val="100000"/>
              </a:lnSpc>
              <a:spcBef>
                <a:spcPts val="100"/>
              </a:spcBef>
            </a:pPr>
            <a:r>
              <a:rPr sz="4800" spc="-5" dirty="0"/>
              <a:t>Consumers</a:t>
            </a:r>
            <a:r>
              <a:rPr sz="4800" spc="-30" dirty="0"/>
              <a:t> </a:t>
            </a:r>
            <a:r>
              <a:rPr sz="4800" spc="-20" dirty="0"/>
              <a:t>Desire</a:t>
            </a:r>
            <a:r>
              <a:rPr sz="4800" spc="-35" dirty="0"/>
              <a:t> </a:t>
            </a:r>
            <a:r>
              <a:rPr sz="4800" dirty="0"/>
              <a:t>and</a:t>
            </a:r>
            <a:r>
              <a:rPr sz="4800" spc="5" dirty="0"/>
              <a:t> </a:t>
            </a:r>
            <a:r>
              <a:rPr sz="4800" dirty="0"/>
              <a:t>Fear</a:t>
            </a:r>
            <a:r>
              <a:rPr sz="4800" spc="-90" dirty="0"/>
              <a:t> </a:t>
            </a:r>
            <a:r>
              <a:rPr sz="4800" spc="-10" dirty="0"/>
              <a:t>Connectivity</a:t>
            </a:r>
            <a:endParaRPr sz="4800" dirty="0"/>
          </a:p>
        </p:txBody>
      </p:sp>
      <p:sp>
        <p:nvSpPr>
          <p:cNvPr id="3" name="object 3"/>
          <p:cNvSpPr txBox="1"/>
          <p:nvPr/>
        </p:nvSpPr>
        <p:spPr>
          <a:xfrm>
            <a:off x="1524000" y="1211727"/>
            <a:ext cx="9701530" cy="4248150"/>
          </a:xfrm>
          <a:prstGeom prst="rect">
            <a:avLst/>
          </a:prstGeom>
        </p:spPr>
        <p:txBody>
          <a:bodyPr vert="horz" wrap="square" lIns="0" tIns="43180" rIns="0" bIns="0" rtlCol="0">
            <a:spAutoFit/>
          </a:bodyPr>
          <a:lstStyle/>
          <a:p>
            <a:pPr marL="12700" marR="270510">
              <a:lnSpc>
                <a:spcPct val="90000"/>
              </a:lnSpc>
              <a:spcBef>
                <a:spcPts val="340"/>
              </a:spcBef>
              <a:tabLst>
                <a:tab pos="5949315" algn="l"/>
              </a:tabLst>
            </a:pPr>
            <a:r>
              <a:rPr sz="2000" dirty="0">
                <a:latin typeface="Arial MT"/>
                <a:cs typeface="Arial MT"/>
              </a:rPr>
              <a:t>In 2014, McKinsey conducted a survey of 2,000 </a:t>
            </a:r>
            <a:r>
              <a:rPr sz="2000" spc="5" dirty="0">
                <a:latin typeface="Arial MT"/>
                <a:cs typeface="Arial MT"/>
              </a:rPr>
              <a:t>new-car </a:t>
            </a:r>
            <a:r>
              <a:rPr sz="2000" dirty="0">
                <a:latin typeface="Arial MT"/>
                <a:cs typeface="Arial MT"/>
              </a:rPr>
              <a:t>buyers in Brazil, China, </a:t>
            </a:r>
            <a:r>
              <a:rPr sz="2000" spc="5" dirty="0">
                <a:latin typeface="Arial MT"/>
                <a:cs typeface="Arial MT"/>
              </a:rPr>
              <a:t> </a:t>
            </a:r>
            <a:r>
              <a:rPr sz="2000" spc="-20" dirty="0">
                <a:latin typeface="Arial MT"/>
                <a:cs typeface="Arial MT"/>
              </a:rPr>
              <a:t>Germany,</a:t>
            </a:r>
            <a:r>
              <a:rPr sz="2000" spc="-35" dirty="0">
                <a:latin typeface="Arial MT"/>
                <a:cs typeface="Arial MT"/>
              </a:rPr>
              <a:t> </a:t>
            </a:r>
            <a:r>
              <a:rPr sz="2000" dirty="0">
                <a:latin typeface="Arial MT"/>
                <a:cs typeface="Arial MT"/>
              </a:rPr>
              <a:t>and the</a:t>
            </a:r>
            <a:r>
              <a:rPr sz="2000" spc="-5" dirty="0">
                <a:latin typeface="Arial MT"/>
                <a:cs typeface="Arial MT"/>
              </a:rPr>
              <a:t> </a:t>
            </a:r>
            <a:r>
              <a:rPr sz="2000" dirty="0">
                <a:latin typeface="Arial MT"/>
                <a:cs typeface="Arial MT"/>
              </a:rPr>
              <a:t>U.S.</a:t>
            </a:r>
            <a:r>
              <a:rPr sz="2000" spc="5" dirty="0">
                <a:latin typeface="Arial MT"/>
                <a:cs typeface="Arial MT"/>
              </a:rPr>
              <a:t> </a:t>
            </a:r>
            <a:r>
              <a:rPr sz="2000" dirty="0">
                <a:latin typeface="Arial MT"/>
                <a:cs typeface="Arial MT"/>
              </a:rPr>
              <a:t>about</a:t>
            </a:r>
            <a:r>
              <a:rPr sz="2000" spc="-20" dirty="0">
                <a:latin typeface="Arial MT"/>
                <a:cs typeface="Arial MT"/>
              </a:rPr>
              <a:t> </a:t>
            </a:r>
            <a:r>
              <a:rPr sz="2000" dirty="0">
                <a:latin typeface="Arial MT"/>
                <a:cs typeface="Arial MT"/>
              </a:rPr>
              <a:t>connected</a:t>
            </a:r>
            <a:r>
              <a:rPr sz="2000" spc="-30" dirty="0">
                <a:latin typeface="Arial MT"/>
                <a:cs typeface="Arial MT"/>
              </a:rPr>
              <a:t> </a:t>
            </a:r>
            <a:r>
              <a:rPr sz="2000" dirty="0">
                <a:latin typeface="Arial MT"/>
                <a:cs typeface="Arial MT"/>
              </a:rPr>
              <a:t>car</a:t>
            </a:r>
            <a:r>
              <a:rPr sz="2000" spc="-10" dirty="0">
                <a:latin typeface="Arial MT"/>
                <a:cs typeface="Arial MT"/>
              </a:rPr>
              <a:t> </a:t>
            </a:r>
            <a:r>
              <a:rPr sz="2000" dirty="0">
                <a:latin typeface="Arial MT"/>
                <a:cs typeface="Arial MT"/>
              </a:rPr>
              <a:t>issues.	The</a:t>
            </a:r>
            <a:r>
              <a:rPr sz="2000" spc="-30" dirty="0">
                <a:latin typeface="Arial MT"/>
                <a:cs typeface="Arial MT"/>
              </a:rPr>
              <a:t> </a:t>
            </a:r>
            <a:r>
              <a:rPr sz="2000" dirty="0">
                <a:latin typeface="Arial MT"/>
                <a:cs typeface="Arial MT"/>
              </a:rPr>
              <a:t>survey</a:t>
            </a:r>
            <a:r>
              <a:rPr sz="2000" spc="-40" dirty="0">
                <a:latin typeface="Arial MT"/>
                <a:cs typeface="Arial MT"/>
              </a:rPr>
              <a:t> </a:t>
            </a:r>
            <a:r>
              <a:rPr sz="2000" dirty="0">
                <a:latin typeface="Arial MT"/>
                <a:cs typeface="Arial MT"/>
              </a:rPr>
              <a:t>remains</a:t>
            </a:r>
            <a:r>
              <a:rPr sz="2000" spc="-50" dirty="0">
                <a:latin typeface="Arial MT"/>
                <a:cs typeface="Arial MT"/>
              </a:rPr>
              <a:t> </a:t>
            </a:r>
            <a:r>
              <a:rPr sz="2000" dirty="0">
                <a:latin typeface="Arial MT"/>
                <a:cs typeface="Arial MT"/>
              </a:rPr>
              <a:t>interesting </a:t>
            </a:r>
            <a:r>
              <a:rPr sz="2000" spc="-540" dirty="0">
                <a:latin typeface="Arial MT"/>
                <a:cs typeface="Arial MT"/>
              </a:rPr>
              <a:t> </a:t>
            </a:r>
            <a:r>
              <a:rPr sz="2000" dirty="0">
                <a:latin typeface="Arial MT"/>
                <a:cs typeface="Arial MT"/>
              </a:rPr>
              <a:t>for the disjoint it highlights between consumer desire for connectivity and consumer </a:t>
            </a:r>
            <a:r>
              <a:rPr sz="2000" spc="-545" dirty="0">
                <a:latin typeface="Arial MT"/>
                <a:cs typeface="Arial MT"/>
              </a:rPr>
              <a:t> </a:t>
            </a:r>
            <a:r>
              <a:rPr sz="2000" dirty="0">
                <a:latin typeface="Arial MT"/>
                <a:cs typeface="Arial MT"/>
              </a:rPr>
              <a:t>fear</a:t>
            </a:r>
            <a:r>
              <a:rPr sz="2000" spc="-25"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possibility</a:t>
            </a:r>
            <a:r>
              <a:rPr sz="2000" spc="-15"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attacks</a:t>
            </a:r>
            <a:r>
              <a:rPr sz="2000" spc="-35" dirty="0">
                <a:latin typeface="Arial MT"/>
                <a:cs typeface="Arial MT"/>
              </a:rPr>
              <a:t> </a:t>
            </a:r>
            <a:r>
              <a:rPr sz="2000" dirty="0">
                <a:latin typeface="Arial MT"/>
                <a:cs typeface="Arial MT"/>
              </a:rPr>
              <a:t>as</a:t>
            </a:r>
            <a:r>
              <a:rPr sz="2000" spc="-15"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result</a:t>
            </a:r>
            <a:r>
              <a:rPr sz="2000" spc="-35"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that</a:t>
            </a:r>
            <a:r>
              <a:rPr sz="2000" spc="-20" dirty="0">
                <a:latin typeface="Arial MT"/>
                <a:cs typeface="Arial MT"/>
              </a:rPr>
              <a:t> </a:t>
            </a:r>
            <a:r>
              <a:rPr sz="2000" spc="-15" dirty="0">
                <a:latin typeface="Arial MT"/>
                <a:cs typeface="Arial MT"/>
              </a:rPr>
              <a:t>connectivity.</a:t>
            </a:r>
            <a:endParaRPr sz="2000" dirty="0">
              <a:latin typeface="Arial MT"/>
              <a:cs typeface="Arial MT"/>
            </a:endParaRPr>
          </a:p>
          <a:p>
            <a:pPr>
              <a:lnSpc>
                <a:spcPct val="100000"/>
              </a:lnSpc>
              <a:spcBef>
                <a:spcPts val="55"/>
              </a:spcBef>
            </a:pPr>
            <a:endParaRPr sz="1900" dirty="0">
              <a:latin typeface="Arial MT"/>
              <a:cs typeface="Arial MT"/>
            </a:endParaRPr>
          </a:p>
          <a:p>
            <a:pPr marL="241300" marR="411480" indent="-229235">
              <a:lnSpc>
                <a:spcPts val="1939"/>
              </a:lnSpc>
              <a:buClr>
                <a:srgbClr val="359DD6"/>
              </a:buClr>
              <a:buChar char="•"/>
              <a:tabLst>
                <a:tab pos="241300" algn="l"/>
                <a:tab pos="241935" algn="l"/>
              </a:tabLst>
            </a:pPr>
            <a:r>
              <a:rPr sz="1800" spc="-5" dirty="0">
                <a:latin typeface="Arial MT"/>
                <a:cs typeface="Arial MT"/>
              </a:rPr>
              <a:t>13%</a:t>
            </a:r>
            <a:r>
              <a:rPr sz="1800" spc="15" dirty="0">
                <a:latin typeface="Arial MT"/>
                <a:cs typeface="Arial MT"/>
              </a:rPr>
              <a:t> </a:t>
            </a:r>
            <a:r>
              <a:rPr sz="1800" dirty="0">
                <a:latin typeface="Arial MT"/>
                <a:cs typeface="Arial MT"/>
              </a:rPr>
              <a:t>of</a:t>
            </a:r>
            <a:r>
              <a:rPr sz="1800" spc="-5" dirty="0">
                <a:latin typeface="Arial MT"/>
                <a:cs typeface="Arial MT"/>
              </a:rPr>
              <a:t> car</a:t>
            </a:r>
            <a:r>
              <a:rPr sz="1800" spc="5" dirty="0">
                <a:latin typeface="Arial MT"/>
                <a:cs typeface="Arial MT"/>
              </a:rPr>
              <a:t> </a:t>
            </a:r>
            <a:r>
              <a:rPr sz="1800" spc="-10" dirty="0">
                <a:latin typeface="Arial MT"/>
                <a:cs typeface="Arial MT"/>
              </a:rPr>
              <a:t>buyers</a:t>
            </a:r>
            <a:r>
              <a:rPr sz="1800" spc="35" dirty="0">
                <a:latin typeface="Arial MT"/>
                <a:cs typeface="Arial MT"/>
              </a:rPr>
              <a:t> </a:t>
            </a:r>
            <a:r>
              <a:rPr sz="1800" spc="-5" dirty="0">
                <a:latin typeface="Arial MT"/>
                <a:cs typeface="Arial MT"/>
              </a:rPr>
              <a:t>are no</a:t>
            </a:r>
            <a:r>
              <a:rPr sz="1800" spc="10" dirty="0">
                <a:latin typeface="Arial MT"/>
                <a:cs typeface="Arial MT"/>
              </a:rPr>
              <a:t> </a:t>
            </a:r>
            <a:r>
              <a:rPr sz="1800" spc="-5" dirty="0">
                <a:latin typeface="Arial MT"/>
                <a:cs typeface="Arial MT"/>
              </a:rPr>
              <a:t>longer</a:t>
            </a:r>
            <a:r>
              <a:rPr sz="1800" spc="15" dirty="0">
                <a:latin typeface="Arial MT"/>
                <a:cs typeface="Arial MT"/>
              </a:rPr>
              <a:t> </a:t>
            </a:r>
            <a:r>
              <a:rPr sz="1800" spc="-5" dirty="0">
                <a:latin typeface="Arial MT"/>
                <a:cs typeface="Arial MT"/>
              </a:rPr>
              <a:t>prepared</a:t>
            </a:r>
            <a:r>
              <a:rPr sz="1800" spc="20" dirty="0">
                <a:latin typeface="Arial MT"/>
                <a:cs typeface="Arial MT"/>
              </a:rPr>
              <a:t> </a:t>
            </a:r>
            <a:r>
              <a:rPr sz="1800" dirty="0">
                <a:latin typeface="Arial MT"/>
                <a:cs typeface="Arial MT"/>
              </a:rPr>
              <a:t>to</a:t>
            </a:r>
            <a:r>
              <a:rPr sz="1800" spc="-5" dirty="0">
                <a:latin typeface="Arial MT"/>
                <a:cs typeface="Arial MT"/>
              </a:rPr>
              <a:t> even</a:t>
            </a:r>
            <a:r>
              <a:rPr sz="1800" spc="10" dirty="0">
                <a:latin typeface="Arial MT"/>
                <a:cs typeface="Arial MT"/>
              </a:rPr>
              <a:t> </a:t>
            </a:r>
            <a:r>
              <a:rPr sz="1800" spc="-5" dirty="0">
                <a:latin typeface="Arial MT"/>
                <a:cs typeface="Arial MT"/>
              </a:rPr>
              <a:t>consider</a:t>
            </a:r>
            <a:r>
              <a:rPr sz="1800" spc="10" dirty="0">
                <a:latin typeface="Arial MT"/>
                <a:cs typeface="Arial MT"/>
              </a:rPr>
              <a:t> </a:t>
            </a:r>
            <a:r>
              <a:rPr sz="1800" spc="-5" dirty="0">
                <a:latin typeface="Arial MT"/>
                <a:cs typeface="Arial MT"/>
              </a:rPr>
              <a:t>a</a:t>
            </a:r>
            <a:r>
              <a:rPr sz="1800" spc="5" dirty="0">
                <a:latin typeface="Arial MT"/>
                <a:cs typeface="Arial MT"/>
              </a:rPr>
              <a:t> </a:t>
            </a:r>
            <a:r>
              <a:rPr sz="1800" spc="-5" dirty="0">
                <a:latin typeface="Arial MT"/>
                <a:cs typeface="Arial MT"/>
              </a:rPr>
              <a:t>new</a:t>
            </a:r>
            <a:r>
              <a:rPr sz="1800" spc="15" dirty="0">
                <a:latin typeface="Arial MT"/>
                <a:cs typeface="Arial MT"/>
              </a:rPr>
              <a:t> </a:t>
            </a:r>
            <a:r>
              <a:rPr sz="1800" spc="-5" dirty="0">
                <a:latin typeface="Arial MT"/>
                <a:cs typeface="Arial MT"/>
              </a:rPr>
              <a:t>vehicle</a:t>
            </a:r>
            <a:r>
              <a:rPr sz="1800" spc="10" dirty="0">
                <a:latin typeface="Arial MT"/>
                <a:cs typeface="Arial MT"/>
              </a:rPr>
              <a:t> </a:t>
            </a:r>
            <a:r>
              <a:rPr sz="1800" spc="-10" dirty="0">
                <a:latin typeface="Arial MT"/>
                <a:cs typeface="Arial MT"/>
              </a:rPr>
              <a:t>without</a:t>
            </a:r>
            <a:r>
              <a:rPr sz="1800" spc="50" dirty="0">
                <a:latin typeface="Arial MT"/>
                <a:cs typeface="Arial MT"/>
              </a:rPr>
              <a:t> </a:t>
            </a:r>
            <a:r>
              <a:rPr sz="1800" spc="-5" dirty="0">
                <a:latin typeface="Arial MT"/>
                <a:cs typeface="Arial MT"/>
              </a:rPr>
              <a:t>Internet </a:t>
            </a:r>
            <a:r>
              <a:rPr sz="1800" spc="-484" dirty="0">
                <a:latin typeface="Arial MT"/>
                <a:cs typeface="Arial MT"/>
              </a:rPr>
              <a:t> </a:t>
            </a:r>
            <a:r>
              <a:rPr sz="1800" spc="-5" dirty="0">
                <a:latin typeface="Arial MT"/>
                <a:cs typeface="Arial MT"/>
              </a:rPr>
              <a:t>access.</a:t>
            </a:r>
            <a:endParaRPr sz="1800" dirty="0">
              <a:latin typeface="Arial MT"/>
              <a:cs typeface="Arial MT"/>
            </a:endParaRPr>
          </a:p>
          <a:p>
            <a:pPr>
              <a:lnSpc>
                <a:spcPct val="100000"/>
              </a:lnSpc>
              <a:spcBef>
                <a:spcPts val="30"/>
              </a:spcBef>
              <a:buClr>
                <a:srgbClr val="359DD6"/>
              </a:buClr>
              <a:buFont typeface="Arial MT"/>
              <a:buChar char="•"/>
            </a:pPr>
            <a:endParaRPr sz="1900" dirty="0">
              <a:latin typeface="Arial MT"/>
              <a:cs typeface="Arial MT"/>
            </a:endParaRPr>
          </a:p>
          <a:p>
            <a:pPr marL="241300" marR="5080" indent="-229235">
              <a:lnSpc>
                <a:spcPts val="1939"/>
              </a:lnSpc>
              <a:buClr>
                <a:srgbClr val="359DD6"/>
              </a:buClr>
              <a:buChar char="•"/>
              <a:tabLst>
                <a:tab pos="241300" algn="l"/>
                <a:tab pos="241935" algn="l"/>
              </a:tabLst>
            </a:pPr>
            <a:r>
              <a:rPr sz="1800" spc="-5" dirty="0">
                <a:latin typeface="Arial MT"/>
                <a:cs typeface="Arial MT"/>
              </a:rPr>
              <a:t>More than</a:t>
            </a:r>
            <a:r>
              <a:rPr sz="1800" spc="15" dirty="0">
                <a:latin typeface="Arial MT"/>
                <a:cs typeface="Arial MT"/>
              </a:rPr>
              <a:t> </a:t>
            </a:r>
            <a:r>
              <a:rPr sz="1800" dirty="0">
                <a:latin typeface="Arial MT"/>
                <a:cs typeface="Arial MT"/>
              </a:rPr>
              <a:t>¼ of</a:t>
            </a:r>
            <a:r>
              <a:rPr sz="1800" spc="10" dirty="0">
                <a:latin typeface="Arial MT"/>
                <a:cs typeface="Arial MT"/>
              </a:rPr>
              <a:t> </a:t>
            </a:r>
            <a:r>
              <a:rPr sz="1800" spc="-5" dirty="0">
                <a:latin typeface="Arial MT"/>
                <a:cs typeface="Arial MT"/>
              </a:rPr>
              <a:t>car</a:t>
            </a:r>
            <a:r>
              <a:rPr sz="1800" spc="10" dirty="0">
                <a:latin typeface="Arial MT"/>
                <a:cs typeface="Arial MT"/>
              </a:rPr>
              <a:t> </a:t>
            </a:r>
            <a:r>
              <a:rPr sz="1800" spc="-10" dirty="0">
                <a:latin typeface="Arial MT"/>
                <a:cs typeface="Arial MT"/>
              </a:rPr>
              <a:t>buyers</a:t>
            </a:r>
            <a:r>
              <a:rPr sz="1800" spc="40" dirty="0">
                <a:latin typeface="Arial MT"/>
                <a:cs typeface="Arial MT"/>
              </a:rPr>
              <a:t> </a:t>
            </a:r>
            <a:r>
              <a:rPr sz="1800" spc="-5" dirty="0">
                <a:latin typeface="Arial MT"/>
                <a:cs typeface="Arial MT"/>
              </a:rPr>
              <a:t>now</a:t>
            </a:r>
            <a:r>
              <a:rPr sz="1800" spc="5" dirty="0">
                <a:latin typeface="Arial MT"/>
                <a:cs typeface="Arial MT"/>
              </a:rPr>
              <a:t> </a:t>
            </a:r>
            <a:r>
              <a:rPr sz="1800" spc="-5" dirty="0">
                <a:latin typeface="Arial MT"/>
                <a:cs typeface="Arial MT"/>
              </a:rPr>
              <a:t>prioritize</a:t>
            </a:r>
            <a:r>
              <a:rPr sz="1800" spc="30" dirty="0">
                <a:latin typeface="Arial MT"/>
                <a:cs typeface="Arial MT"/>
              </a:rPr>
              <a:t> </a:t>
            </a:r>
            <a:r>
              <a:rPr sz="1800" spc="-5" dirty="0">
                <a:latin typeface="Arial MT"/>
                <a:cs typeface="Arial MT"/>
              </a:rPr>
              <a:t>connectivity</a:t>
            </a:r>
            <a:r>
              <a:rPr sz="1800" spc="15" dirty="0">
                <a:latin typeface="Arial MT"/>
                <a:cs typeface="Arial MT"/>
              </a:rPr>
              <a:t> </a:t>
            </a:r>
            <a:r>
              <a:rPr sz="1800" spc="-5" dirty="0">
                <a:latin typeface="Arial MT"/>
                <a:cs typeface="Arial MT"/>
              </a:rPr>
              <a:t>over</a:t>
            </a:r>
            <a:r>
              <a:rPr sz="1800" spc="10" dirty="0">
                <a:latin typeface="Arial MT"/>
                <a:cs typeface="Arial MT"/>
              </a:rPr>
              <a:t> </a:t>
            </a:r>
            <a:r>
              <a:rPr sz="1800" spc="-5" dirty="0">
                <a:latin typeface="Arial MT"/>
                <a:cs typeface="Arial MT"/>
              </a:rPr>
              <a:t>features</a:t>
            </a:r>
            <a:r>
              <a:rPr sz="1800" spc="10" dirty="0">
                <a:latin typeface="Arial MT"/>
                <a:cs typeface="Arial MT"/>
              </a:rPr>
              <a:t> </a:t>
            </a:r>
            <a:r>
              <a:rPr sz="1800" spc="-5" dirty="0">
                <a:latin typeface="Arial MT"/>
                <a:cs typeface="Arial MT"/>
              </a:rPr>
              <a:t>like</a:t>
            </a:r>
            <a:r>
              <a:rPr sz="1800" spc="15" dirty="0">
                <a:latin typeface="Arial MT"/>
                <a:cs typeface="Arial MT"/>
              </a:rPr>
              <a:t> </a:t>
            </a:r>
            <a:r>
              <a:rPr sz="1800" spc="-5" dirty="0">
                <a:latin typeface="Arial MT"/>
                <a:cs typeface="Arial MT"/>
              </a:rPr>
              <a:t>engine</a:t>
            </a:r>
            <a:r>
              <a:rPr sz="1800" spc="25" dirty="0">
                <a:latin typeface="Arial MT"/>
                <a:cs typeface="Arial MT"/>
              </a:rPr>
              <a:t> </a:t>
            </a:r>
            <a:r>
              <a:rPr sz="1800" spc="-15" dirty="0">
                <a:latin typeface="Arial MT"/>
                <a:cs typeface="Arial MT"/>
              </a:rPr>
              <a:t>power</a:t>
            </a:r>
            <a:r>
              <a:rPr sz="1800" spc="55"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fuel </a:t>
            </a:r>
            <a:r>
              <a:rPr sz="1800" spc="-484" dirty="0">
                <a:latin typeface="Arial MT"/>
                <a:cs typeface="Arial MT"/>
              </a:rPr>
              <a:t> </a:t>
            </a:r>
            <a:r>
              <a:rPr sz="1800" spc="-20" dirty="0">
                <a:latin typeface="Arial MT"/>
                <a:cs typeface="Arial MT"/>
              </a:rPr>
              <a:t>efficiency.</a:t>
            </a:r>
            <a:endParaRPr sz="1800" dirty="0">
              <a:latin typeface="Arial MT"/>
              <a:cs typeface="Arial MT"/>
            </a:endParaRPr>
          </a:p>
          <a:p>
            <a:pPr>
              <a:lnSpc>
                <a:spcPct val="100000"/>
              </a:lnSpc>
              <a:spcBef>
                <a:spcPts val="25"/>
              </a:spcBef>
              <a:buClr>
                <a:srgbClr val="359DD6"/>
              </a:buClr>
              <a:buFont typeface="Arial MT"/>
              <a:buChar char="•"/>
            </a:pPr>
            <a:endParaRPr sz="1900" dirty="0">
              <a:latin typeface="Arial MT"/>
              <a:cs typeface="Arial MT"/>
            </a:endParaRPr>
          </a:p>
          <a:p>
            <a:pPr marL="241300" marR="485775" indent="-229235">
              <a:lnSpc>
                <a:spcPts val="1939"/>
              </a:lnSpc>
              <a:buClr>
                <a:srgbClr val="359DD6"/>
              </a:buClr>
              <a:buChar char="•"/>
              <a:tabLst>
                <a:tab pos="241300" algn="l"/>
                <a:tab pos="241935" algn="l"/>
              </a:tabLst>
            </a:pPr>
            <a:r>
              <a:rPr sz="1800" spc="-5" dirty="0">
                <a:latin typeface="Arial MT"/>
                <a:cs typeface="Arial MT"/>
              </a:rPr>
              <a:t>45%</a:t>
            </a:r>
            <a:r>
              <a:rPr sz="1800" spc="15" dirty="0">
                <a:latin typeface="Arial MT"/>
                <a:cs typeface="Arial MT"/>
              </a:rPr>
              <a:t> </a:t>
            </a:r>
            <a:r>
              <a:rPr sz="1800" dirty="0">
                <a:latin typeface="Arial MT"/>
                <a:cs typeface="Arial MT"/>
              </a:rPr>
              <a:t>of</a:t>
            </a:r>
            <a:r>
              <a:rPr sz="1800" spc="-5" dirty="0">
                <a:latin typeface="Arial MT"/>
                <a:cs typeface="Arial MT"/>
              </a:rPr>
              <a:t> </a:t>
            </a:r>
            <a:r>
              <a:rPr sz="1800" dirty="0">
                <a:latin typeface="Arial MT"/>
                <a:cs typeface="Arial MT"/>
              </a:rPr>
              <a:t>U.S.</a:t>
            </a:r>
            <a:r>
              <a:rPr sz="1800" spc="10" dirty="0">
                <a:latin typeface="Arial MT"/>
                <a:cs typeface="Arial MT"/>
              </a:rPr>
              <a:t> </a:t>
            </a:r>
            <a:r>
              <a:rPr sz="1800" spc="-5" dirty="0">
                <a:latin typeface="Arial MT"/>
                <a:cs typeface="Arial MT"/>
              </a:rPr>
              <a:t>car</a:t>
            </a:r>
            <a:r>
              <a:rPr sz="1800" spc="5" dirty="0">
                <a:latin typeface="Arial MT"/>
                <a:cs typeface="Arial MT"/>
              </a:rPr>
              <a:t> </a:t>
            </a:r>
            <a:r>
              <a:rPr sz="1800" spc="-10" dirty="0">
                <a:latin typeface="Arial MT"/>
                <a:cs typeface="Arial MT"/>
              </a:rPr>
              <a:t>buyers</a:t>
            </a:r>
            <a:r>
              <a:rPr sz="1800" spc="30" dirty="0">
                <a:latin typeface="Arial MT"/>
                <a:cs typeface="Arial MT"/>
              </a:rPr>
              <a:t> </a:t>
            </a:r>
            <a:r>
              <a:rPr sz="1800" spc="-5" dirty="0">
                <a:latin typeface="Arial MT"/>
                <a:cs typeface="Arial MT"/>
              </a:rPr>
              <a:t>are</a:t>
            </a:r>
            <a:r>
              <a:rPr sz="1800" spc="10" dirty="0">
                <a:latin typeface="Arial MT"/>
                <a:cs typeface="Arial MT"/>
              </a:rPr>
              <a:t> </a:t>
            </a:r>
            <a:r>
              <a:rPr sz="1800" spc="-5" dirty="0">
                <a:latin typeface="Arial MT"/>
                <a:cs typeface="Arial MT"/>
              </a:rPr>
              <a:t>reluctant</a:t>
            </a:r>
            <a:r>
              <a:rPr sz="1800" spc="5" dirty="0">
                <a:latin typeface="Arial MT"/>
                <a:cs typeface="Arial MT"/>
              </a:rPr>
              <a:t> </a:t>
            </a:r>
            <a:r>
              <a:rPr sz="1800" dirty="0">
                <a:latin typeface="Arial MT"/>
                <a:cs typeface="Arial MT"/>
              </a:rPr>
              <a:t>to</a:t>
            </a:r>
            <a:r>
              <a:rPr sz="1800" spc="5" dirty="0">
                <a:latin typeface="Arial MT"/>
                <a:cs typeface="Arial MT"/>
              </a:rPr>
              <a:t> </a:t>
            </a:r>
            <a:r>
              <a:rPr sz="1800" spc="-5" dirty="0">
                <a:latin typeface="Arial MT"/>
                <a:cs typeface="Arial MT"/>
              </a:rPr>
              <a:t>use</a:t>
            </a:r>
            <a:r>
              <a:rPr sz="1800" spc="10" dirty="0">
                <a:latin typeface="Arial MT"/>
                <a:cs typeface="Arial MT"/>
              </a:rPr>
              <a:t> </a:t>
            </a:r>
            <a:r>
              <a:rPr sz="1800" spc="-5" dirty="0">
                <a:latin typeface="Arial MT"/>
                <a:cs typeface="Arial MT"/>
              </a:rPr>
              <a:t>car-related</a:t>
            </a:r>
            <a:r>
              <a:rPr sz="1800" spc="25" dirty="0">
                <a:latin typeface="Arial MT"/>
                <a:cs typeface="Arial MT"/>
              </a:rPr>
              <a:t> </a:t>
            </a:r>
            <a:r>
              <a:rPr sz="1800" spc="-5" dirty="0">
                <a:latin typeface="Arial MT"/>
                <a:cs typeface="Arial MT"/>
              </a:rPr>
              <a:t>connected</a:t>
            </a:r>
            <a:r>
              <a:rPr sz="1800" spc="10" dirty="0">
                <a:latin typeface="Arial MT"/>
                <a:cs typeface="Arial MT"/>
              </a:rPr>
              <a:t> </a:t>
            </a:r>
            <a:r>
              <a:rPr sz="1800" spc="-5" dirty="0">
                <a:latin typeface="Arial MT"/>
                <a:cs typeface="Arial MT"/>
              </a:rPr>
              <a:t>services</a:t>
            </a:r>
            <a:r>
              <a:rPr sz="1800" spc="10" dirty="0">
                <a:latin typeface="Arial MT"/>
                <a:cs typeface="Arial MT"/>
              </a:rPr>
              <a:t> </a:t>
            </a:r>
            <a:r>
              <a:rPr sz="1800" spc="-5" dirty="0">
                <a:latin typeface="Arial MT"/>
                <a:cs typeface="Arial MT"/>
              </a:rPr>
              <a:t>because</a:t>
            </a:r>
            <a:r>
              <a:rPr sz="1800" spc="15" dirty="0">
                <a:latin typeface="Arial MT"/>
                <a:cs typeface="Arial MT"/>
              </a:rPr>
              <a:t> </a:t>
            </a:r>
            <a:r>
              <a:rPr sz="1800" spc="-5" dirty="0">
                <a:latin typeface="Arial MT"/>
                <a:cs typeface="Arial MT"/>
              </a:rPr>
              <a:t>they </a:t>
            </a:r>
            <a:r>
              <a:rPr sz="1800" spc="-490" dirty="0">
                <a:latin typeface="Arial MT"/>
                <a:cs typeface="Arial MT"/>
              </a:rPr>
              <a:t> </a:t>
            </a:r>
            <a:r>
              <a:rPr sz="1800" spc="-15" dirty="0">
                <a:latin typeface="Arial MT"/>
                <a:cs typeface="Arial MT"/>
              </a:rPr>
              <a:t>want</a:t>
            </a:r>
            <a:r>
              <a:rPr sz="1800" spc="35" dirty="0">
                <a:latin typeface="Arial MT"/>
                <a:cs typeface="Arial MT"/>
              </a:rPr>
              <a:t> </a:t>
            </a:r>
            <a:r>
              <a:rPr sz="1800" dirty="0">
                <a:latin typeface="Arial MT"/>
                <a:cs typeface="Arial MT"/>
              </a:rPr>
              <a:t>to </a:t>
            </a:r>
            <a:r>
              <a:rPr sz="1800" spc="-5" dirty="0">
                <a:latin typeface="Arial MT"/>
                <a:cs typeface="Arial MT"/>
              </a:rPr>
              <a:t>keep</a:t>
            </a:r>
            <a:r>
              <a:rPr sz="1800" spc="5" dirty="0">
                <a:latin typeface="Arial MT"/>
                <a:cs typeface="Arial MT"/>
              </a:rPr>
              <a:t> </a:t>
            </a:r>
            <a:r>
              <a:rPr sz="1800" spc="-5" dirty="0">
                <a:latin typeface="Arial MT"/>
                <a:cs typeface="Arial MT"/>
              </a:rPr>
              <a:t>their</a:t>
            </a:r>
            <a:r>
              <a:rPr sz="1800" dirty="0">
                <a:latin typeface="Arial MT"/>
                <a:cs typeface="Arial MT"/>
              </a:rPr>
              <a:t> </a:t>
            </a:r>
            <a:r>
              <a:rPr sz="1800" spc="-25" dirty="0">
                <a:latin typeface="Arial MT"/>
                <a:cs typeface="Arial MT"/>
              </a:rPr>
              <a:t>privacy.</a:t>
            </a:r>
            <a:endParaRPr sz="1800" dirty="0">
              <a:latin typeface="Arial MT"/>
              <a:cs typeface="Arial MT"/>
            </a:endParaRPr>
          </a:p>
          <a:p>
            <a:pPr>
              <a:lnSpc>
                <a:spcPct val="100000"/>
              </a:lnSpc>
              <a:spcBef>
                <a:spcPts val="15"/>
              </a:spcBef>
              <a:buClr>
                <a:srgbClr val="359DD6"/>
              </a:buClr>
              <a:buFont typeface="Arial MT"/>
              <a:buChar char="•"/>
            </a:pPr>
            <a:endParaRPr sz="1900" dirty="0">
              <a:latin typeface="Arial MT"/>
              <a:cs typeface="Arial MT"/>
            </a:endParaRPr>
          </a:p>
          <a:p>
            <a:pPr marL="241300" marR="460375" indent="-229235">
              <a:lnSpc>
                <a:spcPts val="1939"/>
              </a:lnSpc>
              <a:spcBef>
                <a:spcPts val="5"/>
              </a:spcBef>
              <a:buClr>
                <a:srgbClr val="359DD6"/>
              </a:buClr>
              <a:buChar char="•"/>
              <a:tabLst>
                <a:tab pos="241300" algn="l"/>
                <a:tab pos="241935" algn="l"/>
              </a:tabLst>
            </a:pPr>
            <a:r>
              <a:rPr sz="1800" spc="-5" dirty="0">
                <a:latin typeface="Arial MT"/>
                <a:cs typeface="Arial MT"/>
              </a:rPr>
              <a:t>43%</a:t>
            </a:r>
            <a:r>
              <a:rPr sz="1800" spc="10" dirty="0">
                <a:latin typeface="Arial MT"/>
                <a:cs typeface="Arial MT"/>
              </a:rPr>
              <a:t> </a:t>
            </a:r>
            <a:r>
              <a:rPr sz="1800" dirty="0">
                <a:latin typeface="Arial MT"/>
                <a:cs typeface="Arial MT"/>
              </a:rPr>
              <a:t>of</a:t>
            </a:r>
            <a:r>
              <a:rPr sz="1800" spc="-5" dirty="0">
                <a:latin typeface="Arial MT"/>
                <a:cs typeface="Arial MT"/>
              </a:rPr>
              <a:t> </a:t>
            </a:r>
            <a:r>
              <a:rPr sz="1800" dirty="0">
                <a:latin typeface="Arial MT"/>
                <a:cs typeface="Arial MT"/>
              </a:rPr>
              <a:t>U.S.</a:t>
            </a:r>
            <a:r>
              <a:rPr sz="1800" spc="10" dirty="0">
                <a:latin typeface="Arial MT"/>
                <a:cs typeface="Arial MT"/>
              </a:rPr>
              <a:t> </a:t>
            </a:r>
            <a:r>
              <a:rPr sz="1800" spc="-5" dirty="0">
                <a:latin typeface="Arial MT"/>
                <a:cs typeface="Arial MT"/>
              </a:rPr>
              <a:t>car</a:t>
            </a:r>
            <a:r>
              <a:rPr sz="1800" spc="5" dirty="0">
                <a:latin typeface="Arial MT"/>
                <a:cs typeface="Arial MT"/>
              </a:rPr>
              <a:t> </a:t>
            </a:r>
            <a:r>
              <a:rPr sz="1800" spc="-10" dirty="0">
                <a:latin typeface="Arial MT"/>
                <a:cs typeface="Arial MT"/>
              </a:rPr>
              <a:t>buyers</a:t>
            </a:r>
            <a:r>
              <a:rPr sz="1800" spc="25" dirty="0">
                <a:latin typeface="Arial MT"/>
                <a:cs typeface="Arial MT"/>
              </a:rPr>
              <a:t> </a:t>
            </a:r>
            <a:r>
              <a:rPr sz="1800" spc="-5" dirty="0">
                <a:latin typeface="Arial MT"/>
                <a:cs typeface="Arial MT"/>
              </a:rPr>
              <a:t>are</a:t>
            </a:r>
            <a:r>
              <a:rPr sz="1800" spc="10" dirty="0">
                <a:latin typeface="Arial MT"/>
                <a:cs typeface="Arial MT"/>
              </a:rPr>
              <a:t> </a:t>
            </a:r>
            <a:r>
              <a:rPr sz="1800" spc="-5" dirty="0">
                <a:latin typeface="Arial MT"/>
                <a:cs typeface="Arial MT"/>
              </a:rPr>
              <a:t>afraid that</a:t>
            </a:r>
            <a:r>
              <a:rPr sz="1800" spc="10" dirty="0">
                <a:latin typeface="Arial MT"/>
                <a:cs typeface="Arial MT"/>
              </a:rPr>
              <a:t> </a:t>
            </a:r>
            <a:r>
              <a:rPr sz="1800" spc="-5" dirty="0">
                <a:latin typeface="Arial MT"/>
                <a:cs typeface="Arial MT"/>
              </a:rPr>
              <a:t>people</a:t>
            </a:r>
            <a:r>
              <a:rPr sz="1800" spc="20" dirty="0">
                <a:latin typeface="Arial MT"/>
                <a:cs typeface="Arial MT"/>
              </a:rPr>
              <a:t> </a:t>
            </a:r>
            <a:r>
              <a:rPr sz="1800" spc="-5" dirty="0">
                <a:latin typeface="Arial MT"/>
                <a:cs typeface="Arial MT"/>
              </a:rPr>
              <a:t>can hack</a:t>
            </a:r>
            <a:r>
              <a:rPr sz="1800" spc="5" dirty="0">
                <a:latin typeface="Arial MT"/>
                <a:cs typeface="Arial MT"/>
              </a:rPr>
              <a:t> </a:t>
            </a:r>
            <a:r>
              <a:rPr sz="1800" spc="-5" dirty="0">
                <a:latin typeface="Arial MT"/>
                <a:cs typeface="Arial MT"/>
              </a:rPr>
              <a:t>into</a:t>
            </a:r>
            <a:r>
              <a:rPr sz="1800" spc="10" dirty="0">
                <a:latin typeface="Arial MT"/>
                <a:cs typeface="Arial MT"/>
              </a:rPr>
              <a:t> </a:t>
            </a:r>
            <a:r>
              <a:rPr sz="1800" spc="-5" dirty="0">
                <a:latin typeface="Arial MT"/>
                <a:cs typeface="Arial MT"/>
              </a:rPr>
              <a:t>their</a:t>
            </a:r>
            <a:r>
              <a:rPr sz="1800" spc="5" dirty="0">
                <a:latin typeface="Arial MT"/>
                <a:cs typeface="Arial MT"/>
              </a:rPr>
              <a:t> </a:t>
            </a:r>
            <a:r>
              <a:rPr sz="1800" dirty="0">
                <a:latin typeface="Arial MT"/>
                <a:cs typeface="Arial MT"/>
              </a:rPr>
              <a:t>cars</a:t>
            </a:r>
            <a:r>
              <a:rPr sz="1800" spc="5"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manipulate</a:t>
            </a:r>
            <a:r>
              <a:rPr sz="1800" spc="25" dirty="0">
                <a:latin typeface="Arial MT"/>
                <a:cs typeface="Arial MT"/>
              </a:rPr>
              <a:t> </a:t>
            </a:r>
            <a:r>
              <a:rPr sz="1800" dirty="0">
                <a:latin typeface="Arial MT"/>
                <a:cs typeface="Arial MT"/>
              </a:rPr>
              <a:t>the </a:t>
            </a:r>
            <a:r>
              <a:rPr sz="1800" spc="-484" dirty="0">
                <a:latin typeface="Arial MT"/>
                <a:cs typeface="Arial MT"/>
              </a:rPr>
              <a:t> </a:t>
            </a:r>
            <a:r>
              <a:rPr sz="1800" spc="-5" dirty="0">
                <a:latin typeface="Arial MT"/>
                <a:cs typeface="Arial MT"/>
              </a:rPr>
              <a:t>systems</a:t>
            </a:r>
            <a:r>
              <a:rPr sz="1800" spc="25" dirty="0">
                <a:latin typeface="Arial MT"/>
                <a:cs typeface="Arial MT"/>
              </a:rPr>
              <a:t> </a:t>
            </a:r>
            <a:r>
              <a:rPr sz="1800" dirty="0">
                <a:latin typeface="Arial MT"/>
                <a:cs typeface="Arial MT"/>
              </a:rPr>
              <a:t>if</a:t>
            </a:r>
            <a:r>
              <a:rPr sz="1800" spc="-10"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car</a:t>
            </a:r>
            <a:r>
              <a:rPr sz="1800"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connected</a:t>
            </a:r>
            <a:r>
              <a:rPr sz="1800" spc="20" dirty="0">
                <a:latin typeface="Arial MT"/>
                <a:cs typeface="Arial MT"/>
              </a:rPr>
              <a:t> </a:t>
            </a:r>
            <a:r>
              <a:rPr sz="1800" spc="-5" dirty="0">
                <a:latin typeface="Arial MT"/>
                <a:cs typeface="Arial MT"/>
              </a:rPr>
              <a:t>to</a:t>
            </a:r>
            <a:r>
              <a:rPr sz="1800" spc="-10" dirty="0">
                <a:latin typeface="Arial MT"/>
                <a:cs typeface="Arial MT"/>
              </a:rPr>
              <a:t> </a:t>
            </a:r>
            <a:r>
              <a:rPr sz="1800" spc="-5" dirty="0">
                <a:latin typeface="Arial MT"/>
                <a:cs typeface="Arial MT"/>
              </a:rPr>
              <a:t>the</a:t>
            </a:r>
            <a:r>
              <a:rPr sz="1800" spc="-10" dirty="0">
                <a:latin typeface="Arial MT"/>
                <a:cs typeface="Arial MT"/>
              </a:rPr>
              <a:t> </a:t>
            </a:r>
            <a:r>
              <a:rPr sz="1800" spc="-5" dirty="0">
                <a:latin typeface="Arial MT"/>
                <a:cs typeface="Arial MT"/>
              </a:rPr>
              <a:t>Internet.</a:t>
            </a:r>
            <a:endParaRPr sz="1800" dirty="0">
              <a:latin typeface="Arial MT"/>
              <a:cs typeface="Arial MT"/>
            </a:endParaRPr>
          </a:p>
        </p:txBody>
      </p:sp>
      <p:sp>
        <p:nvSpPr>
          <p:cNvPr id="4" name="object 4"/>
          <p:cNvSpPr txBox="1"/>
          <p:nvPr/>
        </p:nvSpPr>
        <p:spPr>
          <a:xfrm>
            <a:off x="1066291" y="5652008"/>
            <a:ext cx="4178300" cy="208279"/>
          </a:xfrm>
          <a:prstGeom prst="rect">
            <a:avLst/>
          </a:prstGeom>
        </p:spPr>
        <p:txBody>
          <a:bodyPr vert="horz" wrap="square" lIns="0" tIns="12700" rIns="0" bIns="0" rtlCol="0">
            <a:spAutoFit/>
          </a:bodyPr>
          <a:lstStyle/>
          <a:p>
            <a:pPr marL="12700">
              <a:lnSpc>
                <a:spcPct val="100000"/>
              </a:lnSpc>
              <a:spcBef>
                <a:spcPts val="100"/>
              </a:spcBef>
            </a:pPr>
            <a:r>
              <a:rPr sz="1200" i="1" dirty="0">
                <a:latin typeface="Arial"/>
                <a:cs typeface="Arial"/>
              </a:rPr>
              <a:t>Source:</a:t>
            </a:r>
            <a:r>
              <a:rPr sz="1200" i="1" spc="305" dirty="0">
                <a:latin typeface="Arial"/>
                <a:cs typeface="Arial"/>
              </a:rPr>
              <a:t> </a:t>
            </a:r>
            <a:r>
              <a:rPr sz="1200" i="1" spc="-10" dirty="0">
                <a:latin typeface="Arial"/>
                <a:cs typeface="Arial"/>
              </a:rPr>
              <a:t>McKinsey’s</a:t>
            </a:r>
            <a:r>
              <a:rPr sz="1200" i="1" dirty="0">
                <a:latin typeface="Arial"/>
                <a:cs typeface="Arial"/>
              </a:rPr>
              <a:t> Connected</a:t>
            </a:r>
            <a:r>
              <a:rPr sz="1200" i="1" spc="-45" dirty="0">
                <a:latin typeface="Arial"/>
                <a:cs typeface="Arial"/>
              </a:rPr>
              <a:t> </a:t>
            </a:r>
            <a:r>
              <a:rPr sz="1200" i="1" spc="-5" dirty="0">
                <a:latin typeface="Arial"/>
                <a:cs typeface="Arial"/>
              </a:rPr>
              <a:t>Car</a:t>
            </a:r>
            <a:r>
              <a:rPr sz="1200" i="1" spc="-20" dirty="0">
                <a:latin typeface="Arial"/>
                <a:cs typeface="Arial"/>
              </a:rPr>
              <a:t> </a:t>
            </a:r>
            <a:r>
              <a:rPr sz="1200" i="1" spc="-5" dirty="0">
                <a:latin typeface="Arial"/>
                <a:cs typeface="Arial"/>
              </a:rPr>
              <a:t>Consumer</a:t>
            </a:r>
            <a:r>
              <a:rPr sz="1200" i="1" spc="-15" dirty="0">
                <a:latin typeface="Arial"/>
                <a:cs typeface="Arial"/>
              </a:rPr>
              <a:t> Survey,</a:t>
            </a:r>
            <a:r>
              <a:rPr sz="1200" i="1" spc="-25" dirty="0">
                <a:latin typeface="Arial"/>
                <a:cs typeface="Arial"/>
              </a:rPr>
              <a:t> </a:t>
            </a:r>
            <a:r>
              <a:rPr sz="1200" i="1" dirty="0">
                <a:latin typeface="Arial"/>
                <a:cs typeface="Arial"/>
              </a:rPr>
              <a:t>2014.</a:t>
            </a:r>
            <a:endParaRPr sz="1200">
              <a:latin typeface="Arial"/>
              <a:cs typeface="Arial"/>
            </a:endParaRPr>
          </a:p>
        </p:txBody>
      </p:sp>
      <p:pic>
        <p:nvPicPr>
          <p:cNvPr id="5" name="Picture 4">
            <a:extLst>
              <a:ext uri="{FF2B5EF4-FFF2-40B4-BE49-F238E27FC236}">
                <a16:creationId xmlns:a16="http://schemas.microsoft.com/office/drawing/2014/main" id="{2C375398-DE7F-0A75-04BC-2389F9484390}"/>
              </a:ext>
            </a:extLst>
          </p:cNvPr>
          <p:cNvPicPr>
            <a:picLocks noChangeAspect="1"/>
          </p:cNvPicPr>
          <p:nvPr/>
        </p:nvPicPr>
        <p:blipFill>
          <a:blip r:embed="rId2"/>
          <a:stretch>
            <a:fillRect/>
          </a:stretch>
        </p:blipFill>
        <p:spPr>
          <a:xfrm>
            <a:off x="103131" y="76200"/>
            <a:ext cx="1192269" cy="65731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5295" y="1219200"/>
            <a:ext cx="10973816" cy="1068705"/>
          </a:xfrm>
          <a:prstGeom prst="rect">
            <a:avLst/>
          </a:prstGeom>
        </p:spPr>
        <p:txBody>
          <a:bodyPr vert="horz" wrap="square" lIns="0" tIns="74930" rIns="0" bIns="0" rtlCol="0">
            <a:spAutoFit/>
          </a:bodyPr>
          <a:lstStyle/>
          <a:p>
            <a:pPr marL="12700" marR="5080">
              <a:lnSpc>
                <a:spcPts val="3890"/>
              </a:lnSpc>
              <a:spcBef>
                <a:spcPts val="590"/>
              </a:spcBef>
            </a:pPr>
            <a:r>
              <a:rPr dirty="0"/>
              <a:t>Key</a:t>
            </a:r>
            <a:r>
              <a:rPr spc="-15" dirty="0"/>
              <a:t> </a:t>
            </a:r>
            <a:r>
              <a:rPr spc="-5" dirty="0"/>
              <a:t>Regulator</a:t>
            </a:r>
            <a:r>
              <a:rPr spc="-70" dirty="0"/>
              <a:t> </a:t>
            </a:r>
            <a:r>
              <a:rPr dirty="0"/>
              <a:t>–</a:t>
            </a:r>
            <a:r>
              <a:rPr spc="-5" dirty="0"/>
              <a:t> Dept.</a:t>
            </a:r>
            <a:r>
              <a:rPr spc="-20" dirty="0"/>
              <a:t> </a:t>
            </a:r>
            <a:r>
              <a:rPr dirty="0"/>
              <a:t>of</a:t>
            </a:r>
            <a:r>
              <a:rPr spc="-70" dirty="0"/>
              <a:t> </a:t>
            </a:r>
            <a:r>
              <a:rPr spc="-20" dirty="0"/>
              <a:t>Transportation</a:t>
            </a:r>
            <a:r>
              <a:rPr spc="-25" dirty="0"/>
              <a:t> </a:t>
            </a:r>
            <a:r>
              <a:rPr dirty="0"/>
              <a:t>and</a:t>
            </a:r>
            <a:r>
              <a:rPr spc="-5" dirty="0"/>
              <a:t> National </a:t>
            </a:r>
            <a:r>
              <a:rPr spc="-885" dirty="0"/>
              <a:t> </a:t>
            </a:r>
            <a:r>
              <a:rPr dirty="0"/>
              <a:t>Highway</a:t>
            </a:r>
            <a:r>
              <a:rPr spc="-65" dirty="0"/>
              <a:t> </a:t>
            </a:r>
            <a:r>
              <a:rPr spc="-40" dirty="0"/>
              <a:t>Traffic</a:t>
            </a:r>
            <a:r>
              <a:rPr spc="-5" dirty="0"/>
              <a:t> Safety</a:t>
            </a:r>
            <a:r>
              <a:rPr spc="-200" dirty="0"/>
              <a:t> </a:t>
            </a:r>
            <a:r>
              <a:rPr spc="-5" dirty="0"/>
              <a:t>Administration</a:t>
            </a:r>
          </a:p>
        </p:txBody>
      </p:sp>
      <p:sp>
        <p:nvSpPr>
          <p:cNvPr id="3" name="object 3"/>
          <p:cNvSpPr txBox="1"/>
          <p:nvPr/>
        </p:nvSpPr>
        <p:spPr>
          <a:xfrm>
            <a:off x="1219200" y="2438400"/>
            <a:ext cx="9472930" cy="2556510"/>
          </a:xfrm>
          <a:prstGeom prst="rect">
            <a:avLst/>
          </a:prstGeom>
        </p:spPr>
        <p:txBody>
          <a:bodyPr vert="horz" wrap="square" lIns="0" tIns="184785" rIns="0" bIns="0" rtlCol="0">
            <a:spAutoFit/>
          </a:bodyPr>
          <a:lstStyle/>
          <a:p>
            <a:pPr marL="241300" indent="-229235">
              <a:lnSpc>
                <a:spcPct val="100000"/>
              </a:lnSpc>
              <a:spcBef>
                <a:spcPts val="1455"/>
              </a:spcBef>
              <a:buClr>
                <a:srgbClr val="359DD6"/>
              </a:buClr>
              <a:buChar char="•"/>
              <a:tabLst>
                <a:tab pos="241300" algn="l"/>
                <a:tab pos="241935" algn="l"/>
              </a:tabLst>
            </a:pPr>
            <a:r>
              <a:rPr sz="2000" dirty="0">
                <a:latin typeface="Arial MT"/>
                <a:cs typeface="Arial MT"/>
              </a:rPr>
              <a:t>The</a:t>
            </a:r>
            <a:r>
              <a:rPr sz="2000" spc="-15" dirty="0">
                <a:latin typeface="Arial MT"/>
                <a:cs typeface="Arial MT"/>
              </a:rPr>
              <a:t> </a:t>
            </a:r>
            <a:r>
              <a:rPr sz="2000" dirty="0">
                <a:latin typeface="Arial MT"/>
                <a:cs typeface="Arial MT"/>
              </a:rPr>
              <a:t>key</a:t>
            </a:r>
            <a:r>
              <a:rPr sz="2000" spc="-10" dirty="0">
                <a:latin typeface="Arial MT"/>
                <a:cs typeface="Arial MT"/>
              </a:rPr>
              <a:t> </a:t>
            </a:r>
            <a:r>
              <a:rPr sz="2000" dirty="0">
                <a:latin typeface="Arial MT"/>
                <a:cs typeface="Arial MT"/>
              </a:rPr>
              <a:t>regulator</a:t>
            </a:r>
            <a:r>
              <a:rPr sz="2000" spc="-30" dirty="0">
                <a:latin typeface="Arial MT"/>
                <a:cs typeface="Arial MT"/>
              </a:rPr>
              <a:t> </a:t>
            </a:r>
            <a:r>
              <a:rPr sz="2000" dirty="0">
                <a:latin typeface="Arial MT"/>
                <a:cs typeface="Arial MT"/>
              </a:rPr>
              <a:t>with</a:t>
            </a:r>
            <a:r>
              <a:rPr sz="2000" spc="-25" dirty="0">
                <a:latin typeface="Arial MT"/>
                <a:cs typeface="Arial MT"/>
              </a:rPr>
              <a:t> </a:t>
            </a:r>
            <a:r>
              <a:rPr sz="2000" dirty="0">
                <a:latin typeface="Arial MT"/>
                <a:cs typeface="Arial MT"/>
              </a:rPr>
              <a:t>regard</a:t>
            </a:r>
            <a:r>
              <a:rPr sz="2000" spc="-35" dirty="0">
                <a:latin typeface="Arial MT"/>
                <a:cs typeface="Arial MT"/>
              </a:rPr>
              <a:t> </a:t>
            </a:r>
            <a:r>
              <a:rPr sz="2000" dirty="0">
                <a:latin typeface="Arial MT"/>
                <a:cs typeface="Arial MT"/>
              </a:rPr>
              <a:t>to</a:t>
            </a:r>
            <a:r>
              <a:rPr sz="2000" spc="-5" dirty="0">
                <a:latin typeface="Arial MT"/>
                <a:cs typeface="Arial MT"/>
              </a:rPr>
              <a:t> </a:t>
            </a:r>
            <a:r>
              <a:rPr sz="2000" dirty="0">
                <a:latin typeface="Arial MT"/>
                <a:cs typeface="Arial MT"/>
              </a:rPr>
              <a:t>cybersecurity</a:t>
            </a:r>
            <a:r>
              <a:rPr sz="2000" spc="-4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safety</a:t>
            </a:r>
            <a:r>
              <a:rPr sz="2000" spc="-30" dirty="0">
                <a:latin typeface="Arial MT"/>
                <a:cs typeface="Arial MT"/>
              </a:rPr>
              <a:t> </a:t>
            </a:r>
            <a:r>
              <a:rPr sz="2000" dirty="0">
                <a:latin typeface="Arial MT"/>
                <a:cs typeface="Arial MT"/>
              </a:rPr>
              <a:t>concerns</a:t>
            </a:r>
            <a:r>
              <a:rPr sz="2000" spc="-50" dirty="0">
                <a:latin typeface="Arial MT"/>
                <a:cs typeface="Arial MT"/>
              </a:rPr>
              <a:t> </a:t>
            </a:r>
            <a:r>
              <a:rPr sz="2000" dirty="0">
                <a:latin typeface="Arial MT"/>
                <a:cs typeface="Arial MT"/>
              </a:rPr>
              <a:t>is</a:t>
            </a:r>
            <a:r>
              <a:rPr sz="2000" spc="35" dirty="0">
                <a:latin typeface="Arial MT"/>
                <a:cs typeface="Arial MT"/>
              </a:rPr>
              <a:t> </a:t>
            </a:r>
            <a:r>
              <a:rPr sz="2000" dirty="0">
                <a:latin typeface="Arial MT"/>
                <a:cs typeface="Arial MT"/>
              </a:rPr>
              <a:t>NHTSA</a:t>
            </a:r>
          </a:p>
          <a:p>
            <a:pPr marL="241300" marR="495934" indent="-229235">
              <a:lnSpc>
                <a:spcPts val="2160"/>
              </a:lnSpc>
              <a:spcBef>
                <a:spcPts val="1635"/>
              </a:spcBef>
              <a:buClr>
                <a:srgbClr val="359DD6"/>
              </a:buClr>
              <a:buChar char="•"/>
              <a:tabLst>
                <a:tab pos="241300" algn="l"/>
                <a:tab pos="241935" algn="l"/>
              </a:tabLst>
            </a:pPr>
            <a:r>
              <a:rPr sz="2000" dirty="0">
                <a:latin typeface="Arial MT"/>
                <a:cs typeface="Arial MT"/>
              </a:rPr>
              <a:t>NHTSA </a:t>
            </a:r>
            <a:r>
              <a:rPr sz="2000" spc="-5" dirty="0">
                <a:latin typeface="Arial MT"/>
                <a:cs typeface="Arial MT"/>
              </a:rPr>
              <a:t>has incorporated </a:t>
            </a:r>
            <a:r>
              <a:rPr sz="2000" dirty="0">
                <a:latin typeface="Arial MT"/>
                <a:cs typeface="Arial MT"/>
              </a:rPr>
              <a:t>the </a:t>
            </a:r>
            <a:r>
              <a:rPr sz="2000" spc="-5" dirty="0">
                <a:latin typeface="Arial MT"/>
                <a:cs typeface="Arial MT"/>
              </a:rPr>
              <a:t>National Institute of Standards and </a:t>
            </a:r>
            <a:r>
              <a:rPr sz="2000" spc="-25" dirty="0">
                <a:latin typeface="Arial MT"/>
                <a:cs typeface="Arial MT"/>
              </a:rPr>
              <a:t>Technology’s </a:t>
            </a:r>
            <a:r>
              <a:rPr sz="2000" spc="-545" dirty="0">
                <a:latin typeface="Arial MT"/>
                <a:cs typeface="Arial MT"/>
              </a:rPr>
              <a:t> </a:t>
            </a:r>
            <a:r>
              <a:rPr sz="2000" dirty="0">
                <a:latin typeface="Arial MT"/>
                <a:cs typeface="Arial MT"/>
              </a:rPr>
              <a:t>(NIST) Cybersecurity Framework as part of the multi-layered approach it </a:t>
            </a:r>
            <a:r>
              <a:rPr sz="2000" spc="5" dirty="0">
                <a:latin typeface="Arial MT"/>
                <a:cs typeface="Arial MT"/>
              </a:rPr>
              <a:t> </a:t>
            </a:r>
            <a:r>
              <a:rPr sz="2000" dirty="0">
                <a:latin typeface="Arial MT"/>
                <a:cs typeface="Arial MT"/>
              </a:rPr>
              <a:t>recommends</a:t>
            </a:r>
            <a:r>
              <a:rPr sz="2000" spc="-50"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vehicle cybersecurity</a:t>
            </a:r>
          </a:p>
          <a:p>
            <a:pPr marL="241300" marR="5080" indent="-229235">
              <a:lnSpc>
                <a:spcPts val="2160"/>
              </a:lnSpc>
              <a:spcBef>
                <a:spcPts val="1605"/>
              </a:spcBef>
              <a:buClr>
                <a:srgbClr val="359DD6"/>
              </a:buClr>
              <a:buChar char="•"/>
              <a:tabLst>
                <a:tab pos="241300" algn="l"/>
                <a:tab pos="241935" algn="l"/>
              </a:tabLst>
            </a:pPr>
            <a:r>
              <a:rPr sz="2000" dirty="0">
                <a:latin typeface="Arial MT"/>
                <a:cs typeface="Arial MT"/>
              </a:rPr>
              <a:t>NHTSA</a:t>
            </a:r>
            <a:r>
              <a:rPr sz="2000" spc="-120" dirty="0">
                <a:latin typeface="Arial MT"/>
                <a:cs typeface="Arial MT"/>
              </a:rPr>
              <a:t> </a:t>
            </a:r>
            <a:r>
              <a:rPr sz="2000" dirty="0">
                <a:latin typeface="Arial MT"/>
                <a:cs typeface="Arial MT"/>
              </a:rPr>
              <a:t>works</a:t>
            </a:r>
            <a:r>
              <a:rPr sz="2000" spc="-15" dirty="0">
                <a:latin typeface="Arial MT"/>
                <a:cs typeface="Arial MT"/>
              </a:rPr>
              <a:t> </a:t>
            </a:r>
            <a:r>
              <a:rPr sz="2000" dirty="0">
                <a:latin typeface="Arial MT"/>
                <a:cs typeface="Arial MT"/>
              </a:rPr>
              <a:t>closely</a:t>
            </a:r>
            <a:r>
              <a:rPr sz="2000" spc="-15" dirty="0">
                <a:latin typeface="Arial MT"/>
                <a:cs typeface="Arial MT"/>
              </a:rPr>
              <a:t> </a:t>
            </a:r>
            <a:r>
              <a:rPr sz="2000" dirty="0">
                <a:latin typeface="Arial MT"/>
                <a:cs typeface="Arial MT"/>
              </a:rPr>
              <a:t>with</a:t>
            </a:r>
            <a:r>
              <a:rPr sz="2000" spc="-5" dirty="0">
                <a:latin typeface="Arial MT"/>
                <a:cs typeface="Arial MT"/>
              </a:rPr>
              <a:t> </a:t>
            </a:r>
            <a:r>
              <a:rPr sz="2000" dirty="0">
                <a:latin typeface="Arial MT"/>
                <a:cs typeface="Arial MT"/>
              </a:rPr>
              <a:t>the</a:t>
            </a:r>
            <a:r>
              <a:rPr sz="2000" spc="-10" dirty="0">
                <a:latin typeface="Arial MT"/>
                <a:cs typeface="Arial MT"/>
              </a:rPr>
              <a:t> </a:t>
            </a:r>
            <a:r>
              <a:rPr sz="2000" dirty="0">
                <a:latin typeface="Arial MT"/>
                <a:cs typeface="Arial MT"/>
              </a:rPr>
              <a:t>Federal</a:t>
            </a:r>
            <a:r>
              <a:rPr sz="2000" spc="-60" dirty="0">
                <a:latin typeface="Arial MT"/>
                <a:cs typeface="Arial MT"/>
              </a:rPr>
              <a:t> </a:t>
            </a:r>
            <a:r>
              <a:rPr sz="2000" spc="-15" dirty="0">
                <a:latin typeface="Arial MT"/>
                <a:cs typeface="Arial MT"/>
              </a:rPr>
              <a:t>Trade </a:t>
            </a:r>
            <a:r>
              <a:rPr sz="2000" dirty="0">
                <a:latin typeface="Arial MT"/>
                <a:cs typeface="Arial MT"/>
              </a:rPr>
              <a:t>Commission</a:t>
            </a:r>
            <a:r>
              <a:rPr sz="2000" spc="-20" dirty="0">
                <a:latin typeface="Arial MT"/>
                <a:cs typeface="Arial MT"/>
              </a:rPr>
              <a:t> </a:t>
            </a:r>
            <a:r>
              <a:rPr sz="2000" dirty="0">
                <a:latin typeface="Arial MT"/>
                <a:cs typeface="Arial MT"/>
              </a:rPr>
              <a:t>(FTC)</a:t>
            </a:r>
            <a:r>
              <a:rPr sz="2000" spc="-20" dirty="0">
                <a:latin typeface="Arial MT"/>
                <a:cs typeface="Arial MT"/>
              </a:rPr>
              <a:t> </a:t>
            </a:r>
            <a:r>
              <a:rPr sz="2000" dirty="0">
                <a:latin typeface="Arial MT"/>
                <a:cs typeface="Arial MT"/>
              </a:rPr>
              <a:t>on</a:t>
            </a:r>
            <a:r>
              <a:rPr sz="2000" spc="-5" dirty="0">
                <a:latin typeface="Arial MT"/>
                <a:cs typeface="Arial MT"/>
              </a:rPr>
              <a:t> </a:t>
            </a:r>
            <a:r>
              <a:rPr sz="2000" dirty="0">
                <a:latin typeface="Arial MT"/>
                <a:cs typeface="Arial MT"/>
              </a:rPr>
              <a:t>issues</a:t>
            </a:r>
            <a:r>
              <a:rPr sz="2000" spc="-20" dirty="0">
                <a:latin typeface="Arial MT"/>
                <a:cs typeface="Arial MT"/>
              </a:rPr>
              <a:t> </a:t>
            </a:r>
            <a:r>
              <a:rPr sz="2000" dirty="0">
                <a:latin typeface="Arial MT"/>
                <a:cs typeface="Arial MT"/>
              </a:rPr>
              <a:t>related </a:t>
            </a:r>
            <a:r>
              <a:rPr sz="2000" spc="-540" dirty="0">
                <a:latin typeface="Arial MT"/>
                <a:cs typeface="Arial MT"/>
              </a:rPr>
              <a:t> </a:t>
            </a:r>
            <a:r>
              <a:rPr sz="2000" dirty="0">
                <a:latin typeface="Arial MT"/>
                <a:cs typeface="Arial MT"/>
              </a:rPr>
              <a:t>to consumer privacy in connected and autonomous vehicles, but </a:t>
            </a:r>
            <a:r>
              <a:rPr sz="2000" spc="-5" dirty="0">
                <a:latin typeface="Arial MT"/>
                <a:cs typeface="Arial MT"/>
              </a:rPr>
              <a:t>its </a:t>
            </a:r>
            <a:r>
              <a:rPr sz="2000" dirty="0">
                <a:latin typeface="Arial MT"/>
                <a:cs typeface="Arial MT"/>
              </a:rPr>
              <a:t>mandate is </a:t>
            </a:r>
            <a:r>
              <a:rPr sz="2000" spc="5" dirty="0">
                <a:latin typeface="Arial MT"/>
                <a:cs typeface="Arial MT"/>
              </a:rPr>
              <a:t> </a:t>
            </a:r>
            <a:r>
              <a:rPr sz="2000" dirty="0">
                <a:latin typeface="Arial MT"/>
                <a:cs typeface="Arial MT"/>
              </a:rPr>
              <a:t>safety</a:t>
            </a:r>
          </a:p>
        </p:txBody>
      </p:sp>
      <p:pic>
        <p:nvPicPr>
          <p:cNvPr id="4" name="Picture 3">
            <a:extLst>
              <a:ext uri="{FF2B5EF4-FFF2-40B4-BE49-F238E27FC236}">
                <a16:creationId xmlns:a16="http://schemas.microsoft.com/office/drawing/2014/main" id="{918EB29F-C718-FDFE-AF05-EF8F5B1B65BD}"/>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8567" y="685800"/>
            <a:ext cx="8476615" cy="757555"/>
          </a:xfrm>
          <a:prstGeom prst="rect">
            <a:avLst/>
          </a:prstGeom>
        </p:spPr>
        <p:txBody>
          <a:bodyPr vert="horz" wrap="square" lIns="0" tIns="12700" rIns="0" bIns="0" rtlCol="0">
            <a:spAutoFit/>
          </a:bodyPr>
          <a:lstStyle/>
          <a:p>
            <a:pPr marL="12700">
              <a:lnSpc>
                <a:spcPct val="100000"/>
              </a:lnSpc>
              <a:spcBef>
                <a:spcPts val="100"/>
              </a:spcBef>
            </a:pPr>
            <a:r>
              <a:rPr sz="4800" spc="-5" dirty="0"/>
              <a:t>Litigation</a:t>
            </a:r>
            <a:r>
              <a:rPr sz="4800" spc="5" dirty="0"/>
              <a:t> </a:t>
            </a:r>
            <a:r>
              <a:rPr sz="4800" spc="-5" dirty="0"/>
              <a:t>Risks</a:t>
            </a:r>
            <a:r>
              <a:rPr sz="4800" spc="-10" dirty="0"/>
              <a:t> </a:t>
            </a:r>
            <a:r>
              <a:rPr sz="4800" dirty="0"/>
              <a:t>–</a:t>
            </a:r>
            <a:r>
              <a:rPr sz="4800" spc="-15" dirty="0"/>
              <a:t> </a:t>
            </a:r>
            <a:r>
              <a:rPr sz="4800" spc="-5" dirty="0"/>
              <a:t>Cybersecurity</a:t>
            </a:r>
            <a:endParaRPr sz="4800" dirty="0"/>
          </a:p>
        </p:txBody>
      </p:sp>
      <p:sp>
        <p:nvSpPr>
          <p:cNvPr id="3" name="object 3"/>
          <p:cNvSpPr txBox="1"/>
          <p:nvPr/>
        </p:nvSpPr>
        <p:spPr>
          <a:xfrm>
            <a:off x="1238567" y="1752600"/>
            <a:ext cx="9714865" cy="4768215"/>
          </a:xfrm>
          <a:prstGeom prst="rect">
            <a:avLst/>
          </a:prstGeom>
        </p:spPr>
        <p:txBody>
          <a:bodyPr vert="horz" wrap="square" lIns="0" tIns="43180" rIns="0" bIns="0" rtlCol="0">
            <a:spAutoFit/>
          </a:bodyPr>
          <a:lstStyle/>
          <a:p>
            <a:pPr marL="241300" marR="248920" indent="-229235">
              <a:lnSpc>
                <a:spcPct val="90100"/>
              </a:lnSpc>
              <a:spcBef>
                <a:spcPts val="340"/>
              </a:spcBef>
              <a:buClr>
                <a:srgbClr val="359DD6"/>
              </a:buClr>
              <a:buChar char="•"/>
              <a:tabLst>
                <a:tab pos="241300" algn="l"/>
                <a:tab pos="241935" algn="l"/>
              </a:tabLst>
            </a:pPr>
            <a:r>
              <a:rPr sz="2000" dirty="0">
                <a:latin typeface="Arial MT"/>
                <a:cs typeface="Arial MT"/>
              </a:rPr>
              <a:t>Car manufacturers that release vehicles later found to contain defects and </a:t>
            </a:r>
            <a:r>
              <a:rPr sz="2000" spc="5" dirty="0">
                <a:latin typeface="Arial MT"/>
                <a:cs typeface="Arial MT"/>
              </a:rPr>
              <a:t> </a:t>
            </a:r>
            <a:r>
              <a:rPr sz="2000" dirty="0">
                <a:latin typeface="Arial MT"/>
                <a:cs typeface="Arial MT"/>
              </a:rPr>
              <a:t>cybersecurity</a:t>
            </a:r>
            <a:r>
              <a:rPr sz="2000" spc="-50" dirty="0">
                <a:latin typeface="Arial MT"/>
                <a:cs typeface="Arial MT"/>
              </a:rPr>
              <a:t> </a:t>
            </a:r>
            <a:r>
              <a:rPr sz="2000" dirty="0">
                <a:latin typeface="Arial MT"/>
                <a:cs typeface="Arial MT"/>
              </a:rPr>
              <a:t>vulnerabilities,</a:t>
            </a:r>
            <a:r>
              <a:rPr sz="2000" spc="-20" dirty="0">
                <a:latin typeface="Arial MT"/>
                <a:cs typeface="Arial MT"/>
              </a:rPr>
              <a:t> </a:t>
            </a:r>
            <a:r>
              <a:rPr sz="2000" dirty="0">
                <a:latin typeface="Arial MT"/>
                <a:cs typeface="Arial MT"/>
              </a:rPr>
              <a:t>along</a:t>
            </a:r>
            <a:r>
              <a:rPr sz="2000" spc="-10" dirty="0">
                <a:latin typeface="Arial MT"/>
                <a:cs typeface="Arial MT"/>
              </a:rPr>
              <a:t> </a:t>
            </a:r>
            <a:r>
              <a:rPr sz="2000" dirty="0">
                <a:latin typeface="Arial MT"/>
                <a:cs typeface="Arial MT"/>
              </a:rPr>
              <a:t>with</a:t>
            </a:r>
            <a:r>
              <a:rPr sz="2000" spc="-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suppliers</a:t>
            </a:r>
            <a:r>
              <a:rPr sz="2000" spc="-20" dirty="0">
                <a:latin typeface="Arial MT"/>
                <a:cs typeface="Arial MT"/>
              </a:rPr>
              <a:t> </a:t>
            </a:r>
            <a:r>
              <a:rPr sz="2000" dirty="0">
                <a:latin typeface="Arial MT"/>
                <a:cs typeface="Arial MT"/>
              </a:rPr>
              <a:t>that</a:t>
            </a:r>
            <a:r>
              <a:rPr sz="2000" spc="-20" dirty="0">
                <a:latin typeface="Arial MT"/>
                <a:cs typeface="Arial MT"/>
              </a:rPr>
              <a:t> </a:t>
            </a:r>
            <a:r>
              <a:rPr sz="2000" dirty="0">
                <a:latin typeface="Arial MT"/>
                <a:cs typeface="Arial MT"/>
              </a:rPr>
              <a:t>provide</a:t>
            </a:r>
            <a:r>
              <a:rPr sz="2000" spc="-25" dirty="0">
                <a:latin typeface="Arial MT"/>
                <a:cs typeface="Arial MT"/>
              </a:rPr>
              <a:t> </a:t>
            </a:r>
            <a:r>
              <a:rPr sz="2000" dirty="0">
                <a:latin typeface="Arial MT"/>
                <a:cs typeface="Arial MT"/>
              </a:rPr>
              <a:t>flawed</a:t>
            </a:r>
            <a:r>
              <a:rPr sz="2000" spc="-10" dirty="0">
                <a:latin typeface="Arial MT"/>
                <a:cs typeface="Arial MT"/>
              </a:rPr>
              <a:t> </a:t>
            </a:r>
            <a:r>
              <a:rPr sz="2000" dirty="0">
                <a:latin typeface="Arial MT"/>
                <a:cs typeface="Arial MT"/>
              </a:rPr>
              <a:t>subparts, </a:t>
            </a:r>
            <a:r>
              <a:rPr sz="2000" spc="-540" dirty="0">
                <a:latin typeface="Arial MT"/>
                <a:cs typeface="Arial MT"/>
              </a:rPr>
              <a:t> </a:t>
            </a:r>
            <a:r>
              <a:rPr sz="2000" dirty="0">
                <a:latin typeface="Arial MT"/>
                <a:cs typeface="Arial MT"/>
              </a:rPr>
              <a:t>could</a:t>
            </a:r>
            <a:r>
              <a:rPr sz="2000" spc="-15" dirty="0">
                <a:latin typeface="Arial MT"/>
                <a:cs typeface="Arial MT"/>
              </a:rPr>
              <a:t> </a:t>
            </a:r>
            <a:r>
              <a:rPr sz="2000" dirty="0">
                <a:latin typeface="Arial MT"/>
                <a:cs typeface="Arial MT"/>
              </a:rPr>
              <a:t>face</a:t>
            </a:r>
            <a:r>
              <a:rPr sz="2000" spc="-30" dirty="0">
                <a:latin typeface="Arial MT"/>
                <a:cs typeface="Arial MT"/>
              </a:rPr>
              <a:t> </a:t>
            </a:r>
            <a:r>
              <a:rPr sz="2000" dirty="0">
                <a:latin typeface="Arial MT"/>
                <a:cs typeface="Arial MT"/>
              </a:rPr>
              <a:t>significant</a:t>
            </a:r>
            <a:r>
              <a:rPr sz="2000" spc="-20" dirty="0">
                <a:latin typeface="Arial MT"/>
                <a:cs typeface="Arial MT"/>
              </a:rPr>
              <a:t> </a:t>
            </a:r>
            <a:r>
              <a:rPr sz="2000" dirty="0">
                <a:latin typeface="Arial MT"/>
                <a:cs typeface="Arial MT"/>
              </a:rPr>
              <a:t>lawsuits</a:t>
            </a:r>
            <a:r>
              <a:rPr sz="2000" spc="-25"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U.S.</a:t>
            </a:r>
            <a:r>
              <a:rPr sz="2000" spc="-5" dirty="0">
                <a:latin typeface="Arial MT"/>
                <a:cs typeface="Arial MT"/>
              </a:rPr>
              <a:t> </a:t>
            </a:r>
            <a:r>
              <a:rPr sz="2000" dirty="0">
                <a:latin typeface="Arial MT"/>
                <a:cs typeface="Arial MT"/>
              </a:rPr>
              <a:t>and</a:t>
            </a:r>
            <a:r>
              <a:rPr sz="2000" spc="-20" dirty="0">
                <a:latin typeface="Arial MT"/>
                <a:cs typeface="Arial MT"/>
              </a:rPr>
              <a:t> </a:t>
            </a:r>
            <a:r>
              <a:rPr sz="2000" dirty="0">
                <a:latin typeface="Arial MT"/>
                <a:cs typeface="Arial MT"/>
              </a:rPr>
              <a:t>elsewhere.</a:t>
            </a:r>
          </a:p>
          <a:p>
            <a:pPr marL="698500" marR="194310" lvl="1" indent="-228600">
              <a:lnSpc>
                <a:spcPts val="1939"/>
              </a:lnSpc>
              <a:spcBef>
                <a:spcPts val="1145"/>
              </a:spcBef>
              <a:buChar char="•"/>
              <a:tabLst>
                <a:tab pos="698500" algn="l"/>
                <a:tab pos="699135" algn="l"/>
              </a:tabLst>
            </a:pPr>
            <a:r>
              <a:rPr sz="1800" dirty="0">
                <a:latin typeface="Arial MT"/>
                <a:cs typeface="Arial MT"/>
              </a:rPr>
              <a:t>In </a:t>
            </a:r>
            <a:r>
              <a:rPr sz="1800" spc="-5" dirty="0">
                <a:latin typeface="Arial MT"/>
                <a:cs typeface="Arial MT"/>
              </a:rPr>
              <a:t>2015,</a:t>
            </a:r>
            <a:r>
              <a:rPr sz="1800" spc="10" dirty="0">
                <a:latin typeface="Arial MT"/>
                <a:cs typeface="Arial MT"/>
              </a:rPr>
              <a:t> </a:t>
            </a:r>
            <a:r>
              <a:rPr sz="1800" dirty="0">
                <a:latin typeface="Arial MT"/>
                <a:cs typeface="Arial MT"/>
              </a:rPr>
              <a:t>after </a:t>
            </a:r>
            <a:r>
              <a:rPr sz="1800" spc="-10" dirty="0">
                <a:latin typeface="Arial MT"/>
                <a:cs typeface="Arial MT"/>
              </a:rPr>
              <a:t>Chrysler</a:t>
            </a:r>
            <a:r>
              <a:rPr sz="1800" spc="40" dirty="0">
                <a:latin typeface="Arial MT"/>
                <a:cs typeface="Arial MT"/>
              </a:rPr>
              <a:t> </a:t>
            </a:r>
            <a:r>
              <a:rPr sz="1800" spc="-5" dirty="0">
                <a:latin typeface="Arial MT"/>
                <a:cs typeface="Arial MT"/>
              </a:rPr>
              <a:t>recalled</a:t>
            </a:r>
            <a:r>
              <a:rPr sz="1800" spc="15" dirty="0">
                <a:latin typeface="Arial MT"/>
                <a:cs typeface="Arial MT"/>
              </a:rPr>
              <a:t> </a:t>
            </a:r>
            <a:r>
              <a:rPr sz="1800" dirty="0">
                <a:latin typeface="Arial MT"/>
                <a:cs typeface="Arial MT"/>
              </a:rPr>
              <a:t>the</a:t>
            </a:r>
            <a:r>
              <a:rPr sz="1800" spc="-5" dirty="0">
                <a:latin typeface="Arial MT"/>
                <a:cs typeface="Arial MT"/>
              </a:rPr>
              <a:t> Jeep</a:t>
            </a:r>
            <a:r>
              <a:rPr sz="1800" spc="5" dirty="0">
                <a:latin typeface="Arial MT"/>
                <a:cs typeface="Arial MT"/>
              </a:rPr>
              <a:t> </a:t>
            </a:r>
            <a:r>
              <a:rPr sz="1800" spc="-5" dirty="0">
                <a:latin typeface="Arial MT"/>
                <a:cs typeface="Arial MT"/>
              </a:rPr>
              <a:t>Grand</a:t>
            </a:r>
            <a:r>
              <a:rPr sz="1800" spc="5" dirty="0">
                <a:latin typeface="Arial MT"/>
                <a:cs typeface="Arial MT"/>
              </a:rPr>
              <a:t> </a:t>
            </a:r>
            <a:r>
              <a:rPr sz="1800" spc="-5" dirty="0">
                <a:latin typeface="Arial MT"/>
                <a:cs typeface="Arial MT"/>
              </a:rPr>
              <a:t>Cherokee</a:t>
            </a:r>
            <a:r>
              <a:rPr sz="1800" spc="10" dirty="0">
                <a:latin typeface="Arial MT"/>
                <a:cs typeface="Arial MT"/>
              </a:rPr>
              <a:t> </a:t>
            </a:r>
            <a:r>
              <a:rPr sz="1800" dirty="0">
                <a:latin typeface="Arial MT"/>
                <a:cs typeface="Arial MT"/>
              </a:rPr>
              <a:t>to fix </a:t>
            </a:r>
            <a:r>
              <a:rPr sz="1800" spc="-5" dirty="0">
                <a:latin typeface="Arial MT"/>
                <a:cs typeface="Arial MT"/>
              </a:rPr>
              <a:t>a</a:t>
            </a:r>
            <a:r>
              <a:rPr sz="1800" spc="5" dirty="0">
                <a:latin typeface="Arial MT"/>
                <a:cs typeface="Arial MT"/>
              </a:rPr>
              <a:t> </a:t>
            </a:r>
            <a:r>
              <a:rPr sz="1800" spc="-5" dirty="0">
                <a:latin typeface="Arial MT"/>
                <a:cs typeface="Arial MT"/>
              </a:rPr>
              <a:t>flaw highlighted</a:t>
            </a:r>
            <a:r>
              <a:rPr sz="1800" spc="35" dirty="0">
                <a:latin typeface="Arial MT"/>
                <a:cs typeface="Arial MT"/>
              </a:rPr>
              <a:t> </a:t>
            </a:r>
            <a:r>
              <a:rPr sz="1800" spc="-5" dirty="0">
                <a:latin typeface="Arial MT"/>
                <a:cs typeface="Arial MT"/>
              </a:rPr>
              <a:t>in</a:t>
            </a:r>
            <a:r>
              <a:rPr sz="1800" spc="-10" dirty="0">
                <a:latin typeface="Arial MT"/>
                <a:cs typeface="Arial MT"/>
              </a:rPr>
              <a:t> </a:t>
            </a:r>
            <a:r>
              <a:rPr sz="1800" dirty="0">
                <a:latin typeface="Arial MT"/>
                <a:cs typeface="Arial MT"/>
              </a:rPr>
              <a:t>the </a:t>
            </a:r>
            <a:r>
              <a:rPr sz="1800" spc="-484" dirty="0">
                <a:latin typeface="Arial MT"/>
                <a:cs typeface="Arial MT"/>
              </a:rPr>
              <a:t> </a:t>
            </a:r>
            <a:r>
              <a:rPr sz="1800" spc="-5" dirty="0">
                <a:latin typeface="Arial MT"/>
                <a:cs typeface="Arial MT"/>
              </a:rPr>
              <a:t>dramatic</a:t>
            </a:r>
            <a:r>
              <a:rPr sz="1800" spc="10" dirty="0">
                <a:latin typeface="Arial MT"/>
                <a:cs typeface="Arial MT"/>
              </a:rPr>
              <a:t> </a:t>
            </a:r>
            <a:r>
              <a:rPr sz="1800" spc="-5" dirty="0">
                <a:latin typeface="Arial MT"/>
                <a:cs typeface="Arial MT"/>
              </a:rPr>
              <a:t>hack</a:t>
            </a:r>
            <a:r>
              <a:rPr sz="1800" spc="5" dirty="0">
                <a:latin typeface="Arial MT"/>
                <a:cs typeface="Arial MT"/>
              </a:rPr>
              <a:t> </a:t>
            </a:r>
            <a:r>
              <a:rPr sz="1800" dirty="0">
                <a:latin typeface="Arial MT"/>
                <a:cs typeface="Arial MT"/>
              </a:rPr>
              <a:t>of</a:t>
            </a:r>
            <a:r>
              <a:rPr sz="1800" spc="5"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vehicle,</a:t>
            </a:r>
            <a:r>
              <a:rPr sz="1800" spc="15" dirty="0">
                <a:latin typeface="Arial MT"/>
                <a:cs typeface="Arial MT"/>
              </a:rPr>
              <a:t> </a:t>
            </a:r>
            <a:r>
              <a:rPr sz="1800" spc="-5" dirty="0">
                <a:latin typeface="Arial MT"/>
                <a:cs typeface="Arial MT"/>
              </a:rPr>
              <a:t>the company</a:t>
            </a:r>
            <a:r>
              <a:rPr sz="1800" spc="10" dirty="0">
                <a:latin typeface="Arial MT"/>
                <a:cs typeface="Arial MT"/>
              </a:rPr>
              <a:t> </a:t>
            </a:r>
            <a:r>
              <a:rPr sz="1800" spc="-5" dirty="0">
                <a:latin typeface="Arial MT"/>
                <a:cs typeface="Arial MT"/>
              </a:rPr>
              <a:t>and</a:t>
            </a:r>
            <a:r>
              <a:rPr sz="1800" dirty="0">
                <a:latin typeface="Arial MT"/>
                <a:cs typeface="Arial MT"/>
              </a:rPr>
              <a:t> </a:t>
            </a:r>
            <a:r>
              <a:rPr sz="1800" spc="-5" dirty="0">
                <a:latin typeface="Arial MT"/>
                <a:cs typeface="Arial MT"/>
              </a:rPr>
              <a:t>Harman</a:t>
            </a:r>
            <a:r>
              <a:rPr sz="1800" spc="10" dirty="0">
                <a:latin typeface="Arial MT"/>
                <a:cs typeface="Arial MT"/>
              </a:rPr>
              <a:t> </a:t>
            </a:r>
            <a:r>
              <a:rPr sz="1800" spc="-5" dirty="0">
                <a:latin typeface="Arial MT"/>
                <a:cs typeface="Arial MT"/>
              </a:rPr>
              <a:t>International,</a:t>
            </a:r>
            <a:r>
              <a:rPr sz="1800" spc="30" dirty="0">
                <a:latin typeface="Arial MT"/>
                <a:cs typeface="Arial MT"/>
              </a:rPr>
              <a:t> </a:t>
            </a:r>
            <a:r>
              <a:rPr sz="1800" spc="-5" dirty="0">
                <a:latin typeface="Arial MT"/>
                <a:cs typeface="Arial MT"/>
              </a:rPr>
              <a:t>maker</a:t>
            </a:r>
            <a:r>
              <a:rPr sz="1800" dirty="0">
                <a:latin typeface="Arial MT"/>
                <a:cs typeface="Arial MT"/>
              </a:rPr>
              <a:t> of</a:t>
            </a:r>
            <a:r>
              <a:rPr sz="1800" spc="10" dirty="0">
                <a:latin typeface="Arial MT"/>
                <a:cs typeface="Arial MT"/>
              </a:rPr>
              <a:t> </a:t>
            </a:r>
            <a:r>
              <a:rPr sz="1800" dirty="0">
                <a:latin typeface="Arial MT"/>
                <a:cs typeface="Arial MT"/>
              </a:rPr>
              <a:t>the </a:t>
            </a:r>
            <a:r>
              <a:rPr sz="1800" spc="5" dirty="0">
                <a:latin typeface="Arial MT"/>
                <a:cs typeface="Arial MT"/>
              </a:rPr>
              <a:t> </a:t>
            </a:r>
            <a:r>
              <a:rPr sz="1800" spc="-10" dirty="0">
                <a:latin typeface="Arial MT"/>
                <a:cs typeface="Arial MT"/>
              </a:rPr>
              <a:t>flawed</a:t>
            </a:r>
            <a:r>
              <a:rPr sz="1800" spc="40" dirty="0">
                <a:latin typeface="Arial MT"/>
                <a:cs typeface="Arial MT"/>
              </a:rPr>
              <a:t> </a:t>
            </a:r>
            <a:r>
              <a:rPr sz="1800" spc="-5" dirty="0">
                <a:latin typeface="Arial MT"/>
                <a:cs typeface="Arial MT"/>
              </a:rPr>
              <a:t>Uconnect</a:t>
            </a:r>
            <a:r>
              <a:rPr sz="1800" spc="10" dirty="0">
                <a:latin typeface="Arial MT"/>
                <a:cs typeface="Arial MT"/>
              </a:rPr>
              <a:t> </a:t>
            </a:r>
            <a:r>
              <a:rPr sz="1800" spc="-5" dirty="0">
                <a:latin typeface="Arial MT"/>
                <a:cs typeface="Arial MT"/>
              </a:rPr>
              <a:t>dashboard</a:t>
            </a:r>
            <a:r>
              <a:rPr sz="1800" spc="25" dirty="0">
                <a:latin typeface="Arial MT"/>
                <a:cs typeface="Arial MT"/>
              </a:rPr>
              <a:t> </a:t>
            </a:r>
            <a:r>
              <a:rPr sz="1800" spc="-15" dirty="0">
                <a:latin typeface="Arial MT"/>
                <a:cs typeface="Arial MT"/>
              </a:rPr>
              <a:t>computer,</a:t>
            </a:r>
            <a:r>
              <a:rPr sz="1800" spc="5" dirty="0">
                <a:latin typeface="Arial MT"/>
                <a:cs typeface="Arial MT"/>
              </a:rPr>
              <a:t> </a:t>
            </a:r>
            <a:r>
              <a:rPr sz="1800" spc="-5" dirty="0">
                <a:latin typeface="Arial MT"/>
                <a:cs typeface="Arial MT"/>
              </a:rPr>
              <a:t>faced</a:t>
            </a:r>
            <a:r>
              <a:rPr sz="1800" spc="5" dirty="0">
                <a:latin typeface="Arial MT"/>
                <a:cs typeface="Arial MT"/>
              </a:rPr>
              <a:t> </a:t>
            </a:r>
            <a:r>
              <a:rPr sz="1800" spc="-5" dirty="0">
                <a:latin typeface="Arial MT"/>
                <a:cs typeface="Arial MT"/>
              </a:rPr>
              <a:t>a</a:t>
            </a:r>
            <a:r>
              <a:rPr sz="1800" spc="-10" dirty="0">
                <a:latin typeface="Arial MT"/>
                <a:cs typeface="Arial MT"/>
              </a:rPr>
              <a:t> </a:t>
            </a:r>
            <a:r>
              <a:rPr sz="1800" spc="-5" dirty="0">
                <a:latin typeface="Arial MT"/>
                <a:cs typeface="Arial MT"/>
              </a:rPr>
              <a:t>high-stakes</a:t>
            </a:r>
            <a:r>
              <a:rPr sz="1800" spc="25" dirty="0">
                <a:latin typeface="Arial MT"/>
                <a:cs typeface="Arial MT"/>
              </a:rPr>
              <a:t> </a:t>
            </a:r>
            <a:r>
              <a:rPr sz="1800" spc="-5" dirty="0">
                <a:latin typeface="Arial MT"/>
                <a:cs typeface="Arial MT"/>
              </a:rPr>
              <a:t>consumer</a:t>
            </a:r>
            <a:r>
              <a:rPr sz="1800" spc="15" dirty="0">
                <a:latin typeface="Arial MT"/>
                <a:cs typeface="Arial MT"/>
              </a:rPr>
              <a:t> </a:t>
            </a:r>
            <a:r>
              <a:rPr sz="1800" spc="-10" dirty="0">
                <a:latin typeface="Arial MT"/>
                <a:cs typeface="Arial MT"/>
              </a:rPr>
              <a:t>lawsuit.</a:t>
            </a:r>
            <a:endParaRPr sz="1800" dirty="0">
              <a:latin typeface="Arial MT"/>
              <a:cs typeface="Arial MT"/>
            </a:endParaRPr>
          </a:p>
          <a:p>
            <a:pPr marL="698500" marR="112395" lvl="1" indent="-228600">
              <a:lnSpc>
                <a:spcPts val="1939"/>
              </a:lnSpc>
              <a:spcBef>
                <a:spcPts val="1105"/>
              </a:spcBef>
              <a:buChar char="•"/>
              <a:tabLst>
                <a:tab pos="698500" algn="l"/>
                <a:tab pos="699135" algn="l"/>
              </a:tabLst>
            </a:pPr>
            <a:r>
              <a:rPr sz="1800" dirty="0">
                <a:latin typeface="Arial MT"/>
                <a:cs typeface="Arial MT"/>
              </a:rPr>
              <a:t>The</a:t>
            </a:r>
            <a:r>
              <a:rPr sz="1800" spc="-15" dirty="0">
                <a:latin typeface="Arial MT"/>
                <a:cs typeface="Arial MT"/>
              </a:rPr>
              <a:t> </a:t>
            </a:r>
            <a:r>
              <a:rPr sz="1800" spc="-5" dirty="0">
                <a:latin typeface="Arial MT"/>
                <a:cs typeface="Arial MT"/>
              </a:rPr>
              <a:t>recent</a:t>
            </a:r>
            <a:r>
              <a:rPr sz="1800" dirty="0">
                <a:latin typeface="Arial MT"/>
                <a:cs typeface="Arial MT"/>
              </a:rPr>
              <a:t> </a:t>
            </a:r>
            <a:r>
              <a:rPr sz="1800" spc="-5" dirty="0">
                <a:latin typeface="Arial MT"/>
                <a:cs typeface="Arial MT"/>
              </a:rPr>
              <a:t>flurry</a:t>
            </a:r>
            <a:r>
              <a:rPr sz="1800" spc="5" dirty="0">
                <a:latin typeface="Arial MT"/>
                <a:cs typeface="Arial MT"/>
              </a:rPr>
              <a:t> </a:t>
            </a:r>
            <a:r>
              <a:rPr sz="1800" spc="-5" dirty="0">
                <a:latin typeface="Arial MT"/>
                <a:cs typeface="Arial MT"/>
              </a:rPr>
              <a:t>of</a:t>
            </a:r>
            <a:r>
              <a:rPr sz="1800" dirty="0">
                <a:latin typeface="Arial MT"/>
                <a:cs typeface="Arial MT"/>
              </a:rPr>
              <a:t> </a:t>
            </a:r>
            <a:r>
              <a:rPr sz="1800" spc="-10" dirty="0">
                <a:latin typeface="Arial MT"/>
                <a:cs typeface="Arial MT"/>
              </a:rPr>
              <a:t>lawsuits</a:t>
            </a:r>
            <a:r>
              <a:rPr sz="1800" spc="50" dirty="0">
                <a:latin typeface="Arial MT"/>
                <a:cs typeface="Arial MT"/>
              </a:rPr>
              <a:t> </a:t>
            </a:r>
            <a:r>
              <a:rPr sz="1800" spc="-10" dirty="0">
                <a:latin typeface="Arial MT"/>
                <a:cs typeface="Arial MT"/>
              </a:rPr>
              <a:t>against</a:t>
            </a:r>
            <a:r>
              <a:rPr sz="1800" spc="-80" dirty="0">
                <a:latin typeface="Arial MT"/>
                <a:cs typeface="Arial MT"/>
              </a:rPr>
              <a:t> </a:t>
            </a:r>
            <a:r>
              <a:rPr sz="1800" spc="-5" dirty="0">
                <a:latin typeface="Arial MT"/>
                <a:cs typeface="Arial MT"/>
              </a:rPr>
              <a:t>Apple,</a:t>
            </a:r>
            <a:r>
              <a:rPr sz="1800" spc="5" dirty="0">
                <a:latin typeface="Arial MT"/>
                <a:cs typeface="Arial MT"/>
              </a:rPr>
              <a:t> </a:t>
            </a:r>
            <a:r>
              <a:rPr sz="1800" spc="-5" dirty="0">
                <a:latin typeface="Arial MT"/>
                <a:cs typeface="Arial MT"/>
              </a:rPr>
              <a:t>Intel,</a:t>
            </a:r>
            <a:r>
              <a:rPr sz="1800"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others</a:t>
            </a:r>
            <a:r>
              <a:rPr sz="1800" dirty="0">
                <a:latin typeface="Arial MT"/>
                <a:cs typeface="Arial MT"/>
              </a:rPr>
              <a:t> in</a:t>
            </a:r>
            <a:r>
              <a:rPr sz="1800" spc="-5" dirty="0">
                <a:latin typeface="Arial MT"/>
                <a:cs typeface="Arial MT"/>
              </a:rPr>
              <a:t> connection</a:t>
            </a:r>
            <a:r>
              <a:rPr sz="1800" spc="20" dirty="0">
                <a:latin typeface="Arial MT"/>
                <a:cs typeface="Arial MT"/>
              </a:rPr>
              <a:t> </a:t>
            </a:r>
            <a:r>
              <a:rPr sz="1800" spc="-15" dirty="0">
                <a:latin typeface="Arial MT"/>
                <a:cs typeface="Arial MT"/>
              </a:rPr>
              <a:t>with </a:t>
            </a:r>
            <a:r>
              <a:rPr sz="1800" spc="-10" dirty="0">
                <a:latin typeface="Arial MT"/>
                <a:cs typeface="Arial MT"/>
              </a:rPr>
              <a:t> </a:t>
            </a:r>
            <a:r>
              <a:rPr sz="1800" spc="-5" dirty="0">
                <a:latin typeface="Arial MT"/>
                <a:cs typeface="Arial MT"/>
              </a:rPr>
              <a:t>allegations</a:t>
            </a:r>
            <a:r>
              <a:rPr sz="1800" spc="30" dirty="0">
                <a:latin typeface="Arial MT"/>
                <a:cs typeface="Arial MT"/>
              </a:rPr>
              <a:t> </a:t>
            </a:r>
            <a:r>
              <a:rPr sz="1800" spc="-5" dirty="0">
                <a:latin typeface="Arial MT"/>
                <a:cs typeface="Arial MT"/>
              </a:rPr>
              <a:t>that</a:t>
            </a:r>
            <a:r>
              <a:rPr sz="1800" spc="10" dirty="0">
                <a:latin typeface="Arial MT"/>
                <a:cs typeface="Arial MT"/>
              </a:rPr>
              <a:t> </a:t>
            </a:r>
            <a:r>
              <a:rPr sz="1800" spc="-5" dirty="0">
                <a:latin typeface="Arial MT"/>
                <a:cs typeface="Arial MT"/>
              </a:rPr>
              <a:t>they</a:t>
            </a:r>
            <a:r>
              <a:rPr sz="1800" spc="10" dirty="0">
                <a:latin typeface="Arial MT"/>
                <a:cs typeface="Arial MT"/>
              </a:rPr>
              <a:t> </a:t>
            </a:r>
            <a:r>
              <a:rPr sz="1800" spc="-5" dirty="0">
                <a:latin typeface="Arial MT"/>
                <a:cs typeface="Arial MT"/>
              </a:rPr>
              <a:t>sold</a:t>
            </a:r>
            <a:r>
              <a:rPr sz="1800" spc="10" dirty="0">
                <a:latin typeface="Arial MT"/>
                <a:cs typeface="Arial MT"/>
              </a:rPr>
              <a:t> </a:t>
            </a:r>
            <a:r>
              <a:rPr sz="1800" spc="-5" dirty="0">
                <a:latin typeface="Arial MT"/>
                <a:cs typeface="Arial MT"/>
              </a:rPr>
              <a:t>defective</a:t>
            </a:r>
            <a:r>
              <a:rPr sz="1800" dirty="0">
                <a:latin typeface="Arial MT"/>
                <a:cs typeface="Arial MT"/>
              </a:rPr>
              <a:t> </a:t>
            </a:r>
            <a:r>
              <a:rPr sz="1800" spc="-5" dirty="0">
                <a:latin typeface="Arial MT"/>
                <a:cs typeface="Arial MT"/>
              </a:rPr>
              <a:t>products</a:t>
            </a:r>
            <a:r>
              <a:rPr sz="1800" spc="20" dirty="0">
                <a:latin typeface="Arial MT"/>
                <a:cs typeface="Arial MT"/>
              </a:rPr>
              <a:t> </a:t>
            </a:r>
            <a:r>
              <a:rPr sz="1800" spc="-5" dirty="0">
                <a:latin typeface="Arial MT"/>
                <a:cs typeface="Arial MT"/>
              </a:rPr>
              <a:t>containing</a:t>
            </a:r>
            <a:r>
              <a:rPr sz="1800" spc="30" dirty="0">
                <a:latin typeface="Arial MT"/>
                <a:cs typeface="Arial MT"/>
              </a:rPr>
              <a:t> </a:t>
            </a:r>
            <a:r>
              <a:rPr sz="1800" dirty="0">
                <a:latin typeface="Arial MT"/>
                <a:cs typeface="Arial MT"/>
              </a:rPr>
              <a:t>the</a:t>
            </a:r>
            <a:r>
              <a:rPr sz="1800" spc="-5" dirty="0">
                <a:latin typeface="Arial MT"/>
                <a:cs typeface="Arial MT"/>
              </a:rPr>
              <a:t> </a:t>
            </a:r>
            <a:r>
              <a:rPr sz="1800" spc="-10" dirty="0">
                <a:latin typeface="Arial MT"/>
                <a:cs typeface="Arial MT"/>
              </a:rPr>
              <a:t>Meltdown</a:t>
            </a:r>
            <a:r>
              <a:rPr sz="1800" spc="55"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Spectre </a:t>
            </a:r>
            <a:r>
              <a:rPr sz="1800" spc="-10" dirty="0">
                <a:latin typeface="Arial MT"/>
                <a:cs typeface="Arial MT"/>
              </a:rPr>
              <a:t>flaws, </a:t>
            </a:r>
            <a:r>
              <a:rPr sz="1800" spc="-484" dirty="0">
                <a:latin typeface="Arial MT"/>
                <a:cs typeface="Arial MT"/>
              </a:rPr>
              <a:t> </a:t>
            </a:r>
            <a:r>
              <a:rPr sz="1800" spc="-5" dirty="0">
                <a:latin typeface="Arial MT"/>
                <a:cs typeface="Arial MT"/>
              </a:rPr>
              <a:t>could</a:t>
            </a:r>
            <a:r>
              <a:rPr sz="1800" spc="10" dirty="0">
                <a:latin typeface="Arial MT"/>
                <a:cs typeface="Arial MT"/>
              </a:rPr>
              <a:t> </a:t>
            </a:r>
            <a:r>
              <a:rPr sz="1800" spc="-5" dirty="0">
                <a:latin typeface="Arial MT"/>
                <a:cs typeface="Arial MT"/>
              </a:rPr>
              <a:t>be a</a:t>
            </a:r>
            <a:r>
              <a:rPr sz="1800" spc="5" dirty="0">
                <a:latin typeface="Arial MT"/>
                <a:cs typeface="Arial MT"/>
              </a:rPr>
              <a:t> </a:t>
            </a:r>
            <a:r>
              <a:rPr sz="1800" spc="-5" dirty="0">
                <a:latin typeface="Arial MT"/>
                <a:cs typeface="Arial MT"/>
              </a:rPr>
              <a:t>foretaste</a:t>
            </a:r>
            <a:r>
              <a:rPr sz="1800" spc="5" dirty="0">
                <a:latin typeface="Arial MT"/>
                <a:cs typeface="Arial MT"/>
              </a:rPr>
              <a:t> </a:t>
            </a:r>
            <a:r>
              <a:rPr sz="1800" dirty="0">
                <a:latin typeface="Arial MT"/>
                <a:cs typeface="Arial MT"/>
              </a:rPr>
              <a:t>of</a:t>
            </a:r>
            <a:r>
              <a:rPr sz="1800" spc="5" dirty="0">
                <a:latin typeface="Arial MT"/>
                <a:cs typeface="Arial MT"/>
              </a:rPr>
              <a:t> </a:t>
            </a:r>
            <a:r>
              <a:rPr sz="1800" spc="-5" dirty="0">
                <a:latin typeface="Arial MT"/>
                <a:cs typeface="Arial MT"/>
              </a:rPr>
              <a:t>similar</a:t>
            </a:r>
            <a:r>
              <a:rPr sz="1800" spc="15" dirty="0">
                <a:latin typeface="Arial MT"/>
                <a:cs typeface="Arial MT"/>
              </a:rPr>
              <a:t> </a:t>
            </a:r>
            <a:r>
              <a:rPr sz="1800" spc="-5" dirty="0">
                <a:latin typeface="Arial MT"/>
                <a:cs typeface="Arial MT"/>
              </a:rPr>
              <a:t>actions</a:t>
            </a:r>
            <a:r>
              <a:rPr sz="1800" spc="10" dirty="0">
                <a:latin typeface="Arial MT"/>
                <a:cs typeface="Arial MT"/>
              </a:rPr>
              <a:t> </a:t>
            </a:r>
            <a:r>
              <a:rPr sz="1800" spc="-5" dirty="0">
                <a:latin typeface="Arial MT"/>
                <a:cs typeface="Arial MT"/>
              </a:rPr>
              <a:t>that</a:t>
            </a:r>
            <a:r>
              <a:rPr sz="1800" spc="5" dirty="0">
                <a:latin typeface="Arial MT"/>
                <a:cs typeface="Arial MT"/>
              </a:rPr>
              <a:t> </a:t>
            </a:r>
            <a:r>
              <a:rPr sz="1800" spc="-5" dirty="0">
                <a:latin typeface="Arial MT"/>
                <a:cs typeface="Arial MT"/>
              </a:rPr>
              <a:t>could</a:t>
            </a:r>
            <a:r>
              <a:rPr sz="1800" spc="10" dirty="0">
                <a:latin typeface="Arial MT"/>
                <a:cs typeface="Arial MT"/>
              </a:rPr>
              <a:t> </a:t>
            </a:r>
            <a:r>
              <a:rPr sz="1800" spc="-5" dirty="0">
                <a:latin typeface="Arial MT"/>
                <a:cs typeface="Arial MT"/>
              </a:rPr>
              <a:t>be</a:t>
            </a:r>
            <a:r>
              <a:rPr sz="1800" spc="10" dirty="0">
                <a:latin typeface="Arial MT"/>
                <a:cs typeface="Arial MT"/>
              </a:rPr>
              <a:t> </a:t>
            </a:r>
            <a:r>
              <a:rPr sz="1800" spc="-5" dirty="0">
                <a:latin typeface="Arial MT"/>
                <a:cs typeface="Arial MT"/>
              </a:rPr>
              <a:t>brought</a:t>
            </a:r>
            <a:r>
              <a:rPr sz="1800" spc="15" dirty="0">
                <a:latin typeface="Arial MT"/>
                <a:cs typeface="Arial MT"/>
              </a:rPr>
              <a:t> </a:t>
            </a:r>
            <a:r>
              <a:rPr sz="1800" spc="-5" dirty="0">
                <a:latin typeface="Arial MT"/>
                <a:cs typeface="Arial MT"/>
              </a:rPr>
              <a:t>in connection</a:t>
            </a:r>
            <a:r>
              <a:rPr sz="1800" spc="20" dirty="0">
                <a:latin typeface="Arial MT"/>
                <a:cs typeface="Arial MT"/>
              </a:rPr>
              <a:t> </a:t>
            </a:r>
            <a:r>
              <a:rPr sz="1800" spc="-15" dirty="0">
                <a:latin typeface="Arial MT"/>
                <a:cs typeface="Arial MT"/>
              </a:rPr>
              <a:t>with</a:t>
            </a:r>
            <a:r>
              <a:rPr sz="1800" spc="35" dirty="0">
                <a:latin typeface="Arial MT"/>
                <a:cs typeface="Arial MT"/>
              </a:rPr>
              <a:t> </a:t>
            </a:r>
            <a:r>
              <a:rPr sz="1800" dirty="0">
                <a:latin typeface="Arial MT"/>
                <a:cs typeface="Arial MT"/>
              </a:rPr>
              <a:t>later- </a:t>
            </a:r>
            <a:r>
              <a:rPr sz="1800" spc="5" dirty="0">
                <a:latin typeface="Arial MT"/>
                <a:cs typeface="Arial MT"/>
              </a:rPr>
              <a:t> </a:t>
            </a:r>
            <a:r>
              <a:rPr sz="1800" spc="-5" dirty="0">
                <a:latin typeface="Arial MT"/>
                <a:cs typeface="Arial MT"/>
              </a:rPr>
              <a:t>discovered</a:t>
            </a:r>
            <a:r>
              <a:rPr sz="1800" spc="15" dirty="0">
                <a:latin typeface="Arial MT"/>
                <a:cs typeface="Arial MT"/>
              </a:rPr>
              <a:t> </a:t>
            </a:r>
            <a:r>
              <a:rPr sz="1800" spc="-10" dirty="0">
                <a:latin typeface="Arial MT"/>
                <a:cs typeface="Arial MT"/>
              </a:rPr>
              <a:t>weaknesses</a:t>
            </a:r>
            <a:r>
              <a:rPr sz="1800" spc="45" dirty="0">
                <a:latin typeface="Arial MT"/>
                <a:cs typeface="Arial MT"/>
              </a:rPr>
              <a:t> </a:t>
            </a:r>
            <a:r>
              <a:rPr sz="1800" spc="-10" dirty="0">
                <a:latin typeface="Arial MT"/>
                <a:cs typeface="Arial MT"/>
              </a:rPr>
              <a:t>within</a:t>
            </a:r>
            <a:r>
              <a:rPr sz="1800" spc="45" dirty="0">
                <a:latin typeface="Arial MT"/>
                <a:cs typeface="Arial MT"/>
              </a:rPr>
              <a:t> </a:t>
            </a:r>
            <a:r>
              <a:rPr sz="1800" spc="-5" dirty="0">
                <a:latin typeface="Arial MT"/>
                <a:cs typeface="Arial MT"/>
              </a:rPr>
              <a:t>internal</a:t>
            </a:r>
            <a:r>
              <a:rPr sz="1800" spc="15" dirty="0">
                <a:latin typeface="Arial MT"/>
                <a:cs typeface="Arial MT"/>
              </a:rPr>
              <a:t> </a:t>
            </a:r>
            <a:r>
              <a:rPr sz="1800" spc="-10" dirty="0">
                <a:latin typeface="Arial MT"/>
                <a:cs typeface="Arial MT"/>
              </a:rPr>
              <a:t>networks</a:t>
            </a:r>
            <a:r>
              <a:rPr sz="1800" spc="30"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systems.</a:t>
            </a:r>
            <a:endParaRPr sz="1800" dirty="0">
              <a:latin typeface="Arial MT"/>
              <a:cs typeface="Arial MT"/>
            </a:endParaRPr>
          </a:p>
          <a:p>
            <a:pPr marL="241300" indent="-229235">
              <a:lnSpc>
                <a:spcPts val="2280"/>
              </a:lnSpc>
              <a:spcBef>
                <a:spcPts val="1345"/>
              </a:spcBef>
              <a:buClr>
                <a:srgbClr val="359DD6"/>
              </a:buClr>
              <a:buChar char="•"/>
              <a:tabLst>
                <a:tab pos="241300" algn="l"/>
                <a:tab pos="241935" algn="l"/>
              </a:tabLst>
            </a:pPr>
            <a:r>
              <a:rPr sz="2000" dirty="0">
                <a:latin typeface="Arial MT"/>
                <a:cs typeface="Arial MT"/>
              </a:rPr>
              <a:t>Manufacturers</a:t>
            </a:r>
            <a:r>
              <a:rPr sz="2000" spc="-50" dirty="0">
                <a:latin typeface="Arial MT"/>
                <a:cs typeface="Arial MT"/>
              </a:rPr>
              <a:t> </a:t>
            </a:r>
            <a:r>
              <a:rPr sz="2000" dirty="0">
                <a:latin typeface="Arial MT"/>
                <a:cs typeface="Arial MT"/>
              </a:rPr>
              <a:t>or</a:t>
            </a:r>
            <a:r>
              <a:rPr sz="2000" spc="-5" dirty="0">
                <a:latin typeface="Arial MT"/>
                <a:cs typeface="Arial MT"/>
              </a:rPr>
              <a:t> </a:t>
            </a:r>
            <a:r>
              <a:rPr sz="2000" dirty="0">
                <a:latin typeface="Arial MT"/>
                <a:cs typeface="Arial MT"/>
              </a:rPr>
              <a:t>suppliers</a:t>
            </a:r>
            <a:r>
              <a:rPr sz="2000" spc="-20" dirty="0">
                <a:latin typeface="Arial MT"/>
                <a:cs typeface="Arial MT"/>
              </a:rPr>
              <a:t> </a:t>
            </a:r>
            <a:r>
              <a:rPr sz="2000" dirty="0">
                <a:latin typeface="Arial MT"/>
                <a:cs typeface="Arial MT"/>
              </a:rPr>
              <a:t>that</a:t>
            </a:r>
            <a:r>
              <a:rPr sz="2000" spc="-25" dirty="0">
                <a:latin typeface="Arial MT"/>
                <a:cs typeface="Arial MT"/>
              </a:rPr>
              <a:t> </a:t>
            </a:r>
            <a:r>
              <a:rPr sz="2000" spc="-5" dirty="0">
                <a:latin typeface="Arial MT"/>
                <a:cs typeface="Arial MT"/>
              </a:rPr>
              <a:t>fail </a:t>
            </a:r>
            <a:r>
              <a:rPr sz="2000" dirty="0">
                <a:latin typeface="Arial MT"/>
                <a:cs typeface="Arial MT"/>
              </a:rPr>
              <a:t>to</a:t>
            </a:r>
            <a:r>
              <a:rPr sz="2000" spc="-20" dirty="0">
                <a:latin typeface="Arial MT"/>
                <a:cs typeface="Arial MT"/>
              </a:rPr>
              <a:t> </a:t>
            </a:r>
            <a:r>
              <a:rPr sz="2000" dirty="0">
                <a:latin typeface="Arial MT"/>
                <a:cs typeface="Arial MT"/>
              </a:rPr>
              <a:t>push</a:t>
            </a:r>
            <a:r>
              <a:rPr sz="2000" spc="-10" dirty="0">
                <a:latin typeface="Arial MT"/>
                <a:cs typeface="Arial MT"/>
              </a:rPr>
              <a:t> </a:t>
            </a:r>
            <a:r>
              <a:rPr sz="2000" dirty="0">
                <a:latin typeface="Arial MT"/>
                <a:cs typeface="Arial MT"/>
              </a:rPr>
              <a:t>timely</a:t>
            </a:r>
            <a:r>
              <a:rPr sz="2000" spc="-5" dirty="0">
                <a:latin typeface="Arial MT"/>
                <a:cs typeface="Arial MT"/>
              </a:rPr>
              <a:t> </a:t>
            </a:r>
            <a:r>
              <a:rPr sz="2000" dirty="0">
                <a:latin typeface="Arial MT"/>
                <a:cs typeface="Arial MT"/>
              </a:rPr>
              <a:t>updates</a:t>
            </a:r>
            <a:r>
              <a:rPr sz="2000" spc="-30" dirty="0">
                <a:latin typeface="Arial MT"/>
                <a:cs typeface="Arial MT"/>
              </a:rPr>
              <a:t> </a:t>
            </a:r>
            <a:r>
              <a:rPr sz="2000" dirty="0">
                <a:latin typeface="Arial MT"/>
                <a:cs typeface="Arial MT"/>
              </a:rPr>
              <a:t>may</a:t>
            </a:r>
            <a:r>
              <a:rPr sz="2000" spc="-5" dirty="0">
                <a:latin typeface="Arial MT"/>
                <a:cs typeface="Arial MT"/>
              </a:rPr>
              <a:t> face</a:t>
            </a:r>
            <a:r>
              <a:rPr sz="2000" spc="-20" dirty="0">
                <a:latin typeface="Arial MT"/>
                <a:cs typeface="Arial MT"/>
              </a:rPr>
              <a:t> </a:t>
            </a:r>
            <a:r>
              <a:rPr sz="2000" dirty="0">
                <a:latin typeface="Arial MT"/>
                <a:cs typeface="Arial MT"/>
              </a:rPr>
              <a:t>regulatory</a:t>
            </a:r>
          </a:p>
          <a:p>
            <a:pPr marL="241300">
              <a:lnSpc>
                <a:spcPts val="2280"/>
              </a:lnSpc>
            </a:pPr>
            <a:r>
              <a:rPr sz="2000" dirty="0">
                <a:latin typeface="Arial MT"/>
                <a:cs typeface="Arial MT"/>
              </a:rPr>
              <a:t>enforcement</a:t>
            </a:r>
            <a:r>
              <a:rPr sz="2000" spc="-50" dirty="0">
                <a:latin typeface="Arial MT"/>
                <a:cs typeface="Arial MT"/>
              </a:rPr>
              <a:t> </a:t>
            </a:r>
            <a:r>
              <a:rPr sz="2000" dirty="0">
                <a:latin typeface="Arial MT"/>
                <a:cs typeface="Arial MT"/>
              </a:rPr>
              <a:t>actions</a:t>
            </a:r>
            <a:r>
              <a:rPr sz="2000" spc="-25" dirty="0">
                <a:latin typeface="Arial MT"/>
                <a:cs typeface="Arial MT"/>
              </a:rPr>
              <a:t> </a:t>
            </a:r>
            <a:r>
              <a:rPr sz="2000" dirty="0">
                <a:latin typeface="Arial MT"/>
                <a:cs typeface="Arial MT"/>
              </a:rPr>
              <a:t>or</a:t>
            </a:r>
            <a:r>
              <a:rPr sz="2000" spc="-20" dirty="0">
                <a:latin typeface="Arial MT"/>
                <a:cs typeface="Arial MT"/>
              </a:rPr>
              <a:t> </a:t>
            </a:r>
            <a:r>
              <a:rPr sz="2000" dirty="0">
                <a:latin typeface="Arial MT"/>
                <a:cs typeface="Arial MT"/>
              </a:rPr>
              <a:t>consumer</a:t>
            </a:r>
            <a:r>
              <a:rPr sz="2000" spc="-45" dirty="0">
                <a:latin typeface="Arial MT"/>
                <a:cs typeface="Arial MT"/>
              </a:rPr>
              <a:t> </a:t>
            </a:r>
            <a:r>
              <a:rPr sz="2000" dirty="0">
                <a:latin typeface="Arial MT"/>
                <a:cs typeface="Arial MT"/>
              </a:rPr>
              <a:t>lawsuits.</a:t>
            </a:r>
          </a:p>
          <a:p>
            <a:pPr marL="698500" marR="5080" lvl="1" indent="-228600">
              <a:lnSpc>
                <a:spcPct val="90000"/>
              </a:lnSpc>
              <a:spcBef>
                <a:spcPts val="1100"/>
              </a:spcBef>
              <a:buChar char="•"/>
              <a:tabLst>
                <a:tab pos="698500" algn="l"/>
                <a:tab pos="699135" algn="l"/>
              </a:tabLst>
            </a:pPr>
            <a:r>
              <a:rPr sz="1800" dirty="0">
                <a:latin typeface="Arial MT"/>
                <a:cs typeface="Arial MT"/>
              </a:rPr>
              <a:t>In </a:t>
            </a:r>
            <a:r>
              <a:rPr sz="1800" spc="-5" dirty="0">
                <a:latin typeface="Arial MT"/>
                <a:cs typeface="Arial MT"/>
              </a:rPr>
              <a:t>2016,</a:t>
            </a:r>
            <a:r>
              <a:rPr sz="1800" spc="10" dirty="0">
                <a:latin typeface="Arial MT"/>
                <a:cs typeface="Arial MT"/>
              </a:rPr>
              <a:t> </a:t>
            </a:r>
            <a:r>
              <a:rPr sz="1800" spc="-5" dirty="0">
                <a:latin typeface="Arial MT"/>
                <a:cs typeface="Arial MT"/>
              </a:rPr>
              <a:t>Dutch</a:t>
            </a:r>
            <a:r>
              <a:rPr sz="1800" spc="10" dirty="0">
                <a:latin typeface="Arial MT"/>
                <a:cs typeface="Arial MT"/>
              </a:rPr>
              <a:t> </a:t>
            </a:r>
            <a:r>
              <a:rPr sz="1800" spc="-5" dirty="0">
                <a:latin typeface="Arial MT"/>
                <a:cs typeface="Arial MT"/>
              </a:rPr>
              <a:t>regulators</a:t>
            </a:r>
            <a:r>
              <a:rPr sz="1800" spc="15" dirty="0">
                <a:latin typeface="Arial MT"/>
                <a:cs typeface="Arial MT"/>
              </a:rPr>
              <a:t> </a:t>
            </a:r>
            <a:r>
              <a:rPr sz="1800" spc="-5" dirty="0">
                <a:latin typeface="Arial MT"/>
                <a:cs typeface="Arial MT"/>
              </a:rPr>
              <a:t>sued</a:t>
            </a:r>
            <a:r>
              <a:rPr sz="1800" spc="10" dirty="0">
                <a:latin typeface="Arial MT"/>
                <a:cs typeface="Arial MT"/>
              </a:rPr>
              <a:t> </a:t>
            </a:r>
            <a:r>
              <a:rPr sz="1800" spc="-5" dirty="0">
                <a:latin typeface="Arial MT"/>
                <a:cs typeface="Arial MT"/>
              </a:rPr>
              <a:t>Samsung</a:t>
            </a:r>
            <a:r>
              <a:rPr sz="1800" spc="5" dirty="0">
                <a:latin typeface="Arial MT"/>
                <a:cs typeface="Arial MT"/>
              </a:rPr>
              <a:t> </a:t>
            </a:r>
            <a:r>
              <a:rPr sz="1800" spc="-5" dirty="0">
                <a:latin typeface="Arial MT"/>
                <a:cs typeface="Arial MT"/>
              </a:rPr>
              <a:t>over</a:t>
            </a:r>
            <a:r>
              <a:rPr sz="1800" spc="5" dirty="0">
                <a:latin typeface="Arial MT"/>
                <a:cs typeface="Arial MT"/>
              </a:rPr>
              <a:t> </a:t>
            </a:r>
            <a:r>
              <a:rPr sz="1800" spc="-5" dirty="0">
                <a:latin typeface="Arial MT"/>
                <a:cs typeface="Arial MT"/>
              </a:rPr>
              <a:t>a</a:t>
            </a:r>
            <a:r>
              <a:rPr sz="1800" spc="5" dirty="0">
                <a:latin typeface="Arial MT"/>
                <a:cs typeface="Arial MT"/>
              </a:rPr>
              <a:t> </a:t>
            </a:r>
            <a:r>
              <a:rPr sz="1800" spc="-5" dirty="0">
                <a:latin typeface="Arial MT"/>
                <a:cs typeface="Arial MT"/>
              </a:rPr>
              <a:t>lack</a:t>
            </a:r>
            <a:r>
              <a:rPr sz="1800" dirty="0">
                <a:latin typeface="Arial MT"/>
                <a:cs typeface="Arial MT"/>
              </a:rPr>
              <a:t> of</a:t>
            </a:r>
            <a:r>
              <a:rPr sz="1800" spc="5" dirty="0">
                <a:latin typeface="Arial MT"/>
                <a:cs typeface="Arial MT"/>
              </a:rPr>
              <a:t> </a:t>
            </a:r>
            <a:r>
              <a:rPr sz="1800" spc="-5" dirty="0">
                <a:latin typeface="Arial MT"/>
                <a:cs typeface="Arial MT"/>
              </a:rPr>
              <a:t>consistent</a:t>
            </a:r>
            <a:r>
              <a:rPr sz="1800" spc="20" dirty="0">
                <a:latin typeface="Arial MT"/>
                <a:cs typeface="Arial MT"/>
              </a:rPr>
              <a:t> </a:t>
            </a:r>
            <a:r>
              <a:rPr sz="1800" spc="-5" dirty="0">
                <a:latin typeface="Arial MT"/>
                <a:cs typeface="Arial MT"/>
              </a:rPr>
              <a:t>updates</a:t>
            </a:r>
            <a:r>
              <a:rPr sz="1800" spc="10" dirty="0">
                <a:latin typeface="Arial MT"/>
                <a:cs typeface="Arial MT"/>
              </a:rPr>
              <a:t> </a:t>
            </a:r>
            <a:r>
              <a:rPr sz="1800" dirty="0">
                <a:latin typeface="Arial MT"/>
                <a:cs typeface="Arial MT"/>
              </a:rPr>
              <a:t>to</a:t>
            </a:r>
            <a:r>
              <a:rPr sz="1800" spc="-5" dirty="0">
                <a:latin typeface="Arial MT"/>
                <a:cs typeface="Arial MT"/>
              </a:rPr>
              <a:t> </a:t>
            </a:r>
            <a:r>
              <a:rPr sz="1800" dirty="0">
                <a:latin typeface="Arial MT"/>
                <a:cs typeface="Arial MT"/>
              </a:rPr>
              <a:t>its</a:t>
            </a:r>
            <a:r>
              <a:rPr sz="1800" spc="-90" dirty="0">
                <a:latin typeface="Arial MT"/>
                <a:cs typeface="Arial MT"/>
              </a:rPr>
              <a:t> </a:t>
            </a:r>
            <a:r>
              <a:rPr sz="1800" spc="-5" dirty="0">
                <a:latin typeface="Arial MT"/>
                <a:cs typeface="Arial MT"/>
              </a:rPr>
              <a:t>Android- </a:t>
            </a:r>
            <a:r>
              <a:rPr sz="1800" spc="-490" dirty="0">
                <a:latin typeface="Arial MT"/>
                <a:cs typeface="Arial MT"/>
              </a:rPr>
              <a:t> </a:t>
            </a:r>
            <a:r>
              <a:rPr sz="1800" spc="-10" dirty="0">
                <a:latin typeface="Arial MT"/>
                <a:cs typeface="Arial MT"/>
              </a:rPr>
              <a:t>powered</a:t>
            </a:r>
            <a:r>
              <a:rPr sz="1800" spc="55" dirty="0">
                <a:latin typeface="Arial MT"/>
                <a:cs typeface="Arial MT"/>
              </a:rPr>
              <a:t> </a:t>
            </a:r>
            <a:r>
              <a:rPr sz="1800" spc="-5" dirty="0">
                <a:latin typeface="Arial MT"/>
                <a:cs typeface="Arial MT"/>
              </a:rPr>
              <a:t>phones.</a:t>
            </a:r>
            <a:r>
              <a:rPr sz="1800" spc="480" dirty="0">
                <a:latin typeface="Arial MT"/>
                <a:cs typeface="Arial MT"/>
              </a:rPr>
              <a:t> </a:t>
            </a:r>
            <a:r>
              <a:rPr sz="1800" dirty="0">
                <a:latin typeface="Arial MT"/>
                <a:cs typeface="Arial MT"/>
              </a:rPr>
              <a:t>The</a:t>
            </a:r>
            <a:r>
              <a:rPr sz="1800" spc="-20" dirty="0">
                <a:latin typeface="Arial MT"/>
                <a:cs typeface="Arial MT"/>
              </a:rPr>
              <a:t> </a:t>
            </a:r>
            <a:r>
              <a:rPr sz="1800" spc="-5" dirty="0">
                <a:latin typeface="Arial MT"/>
                <a:cs typeface="Arial MT"/>
              </a:rPr>
              <a:t>regulator</a:t>
            </a:r>
            <a:r>
              <a:rPr sz="1800" spc="15" dirty="0">
                <a:latin typeface="Arial MT"/>
                <a:cs typeface="Arial MT"/>
              </a:rPr>
              <a:t> </a:t>
            </a:r>
            <a:r>
              <a:rPr sz="1800" spc="-5" dirty="0">
                <a:latin typeface="Arial MT"/>
                <a:cs typeface="Arial MT"/>
              </a:rPr>
              <a:t>contended</a:t>
            </a:r>
            <a:r>
              <a:rPr sz="1800" spc="20" dirty="0">
                <a:latin typeface="Arial MT"/>
                <a:cs typeface="Arial MT"/>
              </a:rPr>
              <a:t> </a:t>
            </a:r>
            <a:r>
              <a:rPr sz="1800" spc="-5" dirty="0">
                <a:latin typeface="Arial MT"/>
                <a:cs typeface="Arial MT"/>
              </a:rPr>
              <a:t>that</a:t>
            </a:r>
            <a:r>
              <a:rPr sz="1800" dirty="0">
                <a:latin typeface="Arial MT"/>
                <a:cs typeface="Arial MT"/>
              </a:rPr>
              <a:t> </a:t>
            </a:r>
            <a:r>
              <a:rPr sz="1800" spc="-5" dirty="0">
                <a:latin typeface="Arial MT"/>
                <a:cs typeface="Arial MT"/>
              </a:rPr>
              <a:t>Samsung</a:t>
            </a:r>
            <a:r>
              <a:rPr sz="1800" spc="5" dirty="0">
                <a:latin typeface="Arial MT"/>
                <a:cs typeface="Arial MT"/>
              </a:rPr>
              <a:t> </a:t>
            </a:r>
            <a:r>
              <a:rPr sz="1800" spc="-5" dirty="0">
                <a:latin typeface="Arial MT"/>
                <a:cs typeface="Arial MT"/>
              </a:rPr>
              <a:t>should</a:t>
            </a:r>
            <a:r>
              <a:rPr sz="1800" spc="25" dirty="0">
                <a:latin typeface="Arial MT"/>
                <a:cs typeface="Arial MT"/>
              </a:rPr>
              <a:t> </a:t>
            </a:r>
            <a:r>
              <a:rPr sz="1800" spc="-5" dirty="0">
                <a:latin typeface="Arial MT"/>
                <a:cs typeface="Arial MT"/>
              </a:rPr>
              <a:t>be</a:t>
            </a:r>
            <a:r>
              <a:rPr sz="1800" spc="-10" dirty="0">
                <a:latin typeface="Arial MT"/>
                <a:cs typeface="Arial MT"/>
              </a:rPr>
              <a:t> </a:t>
            </a:r>
            <a:r>
              <a:rPr sz="1800" spc="-5" dirty="0">
                <a:latin typeface="Arial MT"/>
                <a:cs typeface="Arial MT"/>
              </a:rPr>
              <a:t>responsible</a:t>
            </a:r>
            <a:r>
              <a:rPr sz="1800" spc="15" dirty="0">
                <a:latin typeface="Arial MT"/>
                <a:cs typeface="Arial MT"/>
              </a:rPr>
              <a:t> </a:t>
            </a:r>
            <a:r>
              <a:rPr sz="1800" dirty="0">
                <a:latin typeface="Arial MT"/>
                <a:cs typeface="Arial MT"/>
              </a:rPr>
              <a:t>for </a:t>
            </a:r>
            <a:r>
              <a:rPr sz="1800" spc="5" dirty="0">
                <a:latin typeface="Arial MT"/>
                <a:cs typeface="Arial MT"/>
              </a:rPr>
              <a:t> </a:t>
            </a:r>
            <a:r>
              <a:rPr sz="1800" spc="-10" dirty="0">
                <a:latin typeface="Arial MT"/>
                <a:cs typeface="Arial MT"/>
              </a:rPr>
              <a:t>pushing</a:t>
            </a:r>
            <a:r>
              <a:rPr sz="1800" spc="20" dirty="0">
                <a:latin typeface="Arial MT"/>
                <a:cs typeface="Arial MT"/>
              </a:rPr>
              <a:t> </a:t>
            </a:r>
            <a:r>
              <a:rPr sz="1800" spc="-5" dirty="0">
                <a:latin typeface="Arial MT"/>
                <a:cs typeface="Arial MT"/>
              </a:rPr>
              <a:t>updates</a:t>
            </a:r>
            <a:r>
              <a:rPr sz="1800" spc="10" dirty="0">
                <a:latin typeface="Arial MT"/>
                <a:cs typeface="Arial MT"/>
              </a:rPr>
              <a:t> </a:t>
            </a:r>
            <a:r>
              <a:rPr sz="1800" spc="-15" dirty="0">
                <a:latin typeface="Arial MT"/>
                <a:cs typeface="Arial MT"/>
              </a:rPr>
              <a:t>two</a:t>
            </a:r>
            <a:r>
              <a:rPr sz="1800" spc="35" dirty="0">
                <a:latin typeface="Arial MT"/>
                <a:cs typeface="Arial MT"/>
              </a:rPr>
              <a:t> </a:t>
            </a:r>
            <a:r>
              <a:rPr sz="1800" spc="-10" dirty="0">
                <a:latin typeface="Arial MT"/>
                <a:cs typeface="Arial MT"/>
              </a:rPr>
              <a:t>years</a:t>
            </a:r>
            <a:r>
              <a:rPr sz="1800" spc="20" dirty="0">
                <a:latin typeface="Arial MT"/>
                <a:cs typeface="Arial MT"/>
              </a:rPr>
              <a:t> </a:t>
            </a:r>
            <a:r>
              <a:rPr sz="1800" spc="-5" dirty="0">
                <a:latin typeface="Arial MT"/>
                <a:cs typeface="Arial MT"/>
              </a:rPr>
              <a:t>after</a:t>
            </a:r>
            <a:r>
              <a:rPr sz="1800" spc="5" dirty="0">
                <a:latin typeface="Arial MT"/>
                <a:cs typeface="Arial MT"/>
              </a:rPr>
              <a:t> </a:t>
            </a:r>
            <a:r>
              <a:rPr sz="1800" spc="-5" dirty="0">
                <a:latin typeface="Arial MT"/>
                <a:cs typeface="Arial MT"/>
              </a:rPr>
              <a:t>the sale</a:t>
            </a:r>
            <a:r>
              <a:rPr sz="1800" dirty="0">
                <a:latin typeface="Arial MT"/>
                <a:cs typeface="Arial MT"/>
              </a:rPr>
              <a:t> of a</a:t>
            </a:r>
            <a:r>
              <a:rPr sz="1800" spc="5" dirty="0">
                <a:latin typeface="Arial MT"/>
                <a:cs typeface="Arial MT"/>
              </a:rPr>
              <a:t> </a:t>
            </a:r>
            <a:r>
              <a:rPr sz="1800" spc="-10" dirty="0">
                <a:latin typeface="Arial MT"/>
                <a:cs typeface="Arial MT"/>
              </a:rPr>
              <a:t>phone.</a:t>
            </a:r>
            <a:r>
              <a:rPr sz="1800" spc="-20" dirty="0">
                <a:latin typeface="Arial MT"/>
                <a:cs typeface="Arial MT"/>
              </a:rPr>
              <a:t> </a:t>
            </a:r>
            <a:r>
              <a:rPr sz="1800" spc="-5" dirty="0">
                <a:latin typeface="Arial MT"/>
                <a:cs typeface="Arial MT"/>
              </a:rPr>
              <a:t>There</a:t>
            </a:r>
            <a:r>
              <a:rPr sz="1800" spc="-10" dirty="0">
                <a:latin typeface="Arial MT"/>
                <a:cs typeface="Arial MT"/>
              </a:rPr>
              <a:t> </a:t>
            </a:r>
            <a:r>
              <a:rPr sz="1800" dirty="0">
                <a:latin typeface="Arial MT"/>
                <a:cs typeface="Arial MT"/>
              </a:rPr>
              <a:t>is</a:t>
            </a:r>
            <a:r>
              <a:rPr sz="1800" spc="5" dirty="0">
                <a:latin typeface="Arial MT"/>
                <a:cs typeface="Arial MT"/>
              </a:rPr>
              <a:t> </a:t>
            </a:r>
            <a:r>
              <a:rPr sz="1800" dirty="0">
                <a:latin typeface="Arial MT"/>
                <a:cs typeface="Arial MT"/>
              </a:rPr>
              <a:t>a</a:t>
            </a:r>
            <a:r>
              <a:rPr sz="1800" spc="-5" dirty="0">
                <a:latin typeface="Arial MT"/>
                <a:cs typeface="Arial MT"/>
              </a:rPr>
              <a:t> possibility</a:t>
            </a:r>
            <a:r>
              <a:rPr sz="1800" spc="15" dirty="0">
                <a:latin typeface="Arial MT"/>
                <a:cs typeface="Arial MT"/>
              </a:rPr>
              <a:t> </a:t>
            </a:r>
            <a:r>
              <a:rPr sz="1800" spc="-5" dirty="0">
                <a:latin typeface="Arial MT"/>
                <a:cs typeface="Arial MT"/>
              </a:rPr>
              <a:t>similar </a:t>
            </a:r>
            <a:r>
              <a:rPr sz="1800" dirty="0">
                <a:latin typeface="Arial MT"/>
                <a:cs typeface="Arial MT"/>
              </a:rPr>
              <a:t> </a:t>
            </a:r>
            <a:r>
              <a:rPr sz="1800" spc="-5" dirty="0">
                <a:latin typeface="Arial MT"/>
                <a:cs typeface="Arial MT"/>
              </a:rPr>
              <a:t>reasoning</a:t>
            </a:r>
            <a:r>
              <a:rPr sz="1800" spc="20" dirty="0">
                <a:latin typeface="Arial MT"/>
                <a:cs typeface="Arial MT"/>
              </a:rPr>
              <a:t> </a:t>
            </a:r>
            <a:r>
              <a:rPr sz="1800" spc="-5" dirty="0">
                <a:latin typeface="Arial MT"/>
                <a:cs typeface="Arial MT"/>
              </a:rPr>
              <a:t>could</a:t>
            </a:r>
            <a:r>
              <a:rPr sz="1800" spc="5" dirty="0">
                <a:latin typeface="Arial MT"/>
                <a:cs typeface="Arial MT"/>
              </a:rPr>
              <a:t> </a:t>
            </a:r>
            <a:r>
              <a:rPr sz="1800" spc="-5" dirty="0">
                <a:latin typeface="Arial MT"/>
                <a:cs typeface="Arial MT"/>
              </a:rPr>
              <a:t>be</a:t>
            </a:r>
            <a:r>
              <a:rPr sz="1800" spc="-10" dirty="0">
                <a:latin typeface="Arial MT"/>
                <a:cs typeface="Arial MT"/>
              </a:rPr>
              <a:t> </a:t>
            </a:r>
            <a:r>
              <a:rPr sz="1800" spc="-5" dirty="0">
                <a:latin typeface="Arial MT"/>
                <a:cs typeface="Arial MT"/>
              </a:rPr>
              <a:t>applied</a:t>
            </a:r>
            <a:r>
              <a:rPr sz="1800" spc="20" dirty="0">
                <a:latin typeface="Arial MT"/>
                <a:cs typeface="Arial MT"/>
              </a:rPr>
              <a:t> </a:t>
            </a:r>
            <a:r>
              <a:rPr sz="1800" dirty="0">
                <a:latin typeface="Arial MT"/>
                <a:cs typeface="Arial MT"/>
              </a:rPr>
              <a:t>to </a:t>
            </a:r>
            <a:r>
              <a:rPr sz="1800" spc="-5" dirty="0">
                <a:latin typeface="Arial MT"/>
                <a:cs typeface="Arial MT"/>
              </a:rPr>
              <a:t>connected</a:t>
            </a:r>
            <a:r>
              <a:rPr sz="1800" spc="5" dirty="0">
                <a:latin typeface="Arial MT"/>
                <a:cs typeface="Arial MT"/>
              </a:rPr>
              <a:t> </a:t>
            </a:r>
            <a:r>
              <a:rPr sz="1800" spc="-5" dirty="0">
                <a:latin typeface="Arial MT"/>
                <a:cs typeface="Arial MT"/>
              </a:rPr>
              <a:t>vehicle</a:t>
            </a:r>
            <a:r>
              <a:rPr sz="1800" spc="20" dirty="0">
                <a:latin typeface="Arial MT"/>
                <a:cs typeface="Arial MT"/>
              </a:rPr>
              <a:t> </a:t>
            </a:r>
            <a:r>
              <a:rPr sz="1800" spc="-5" dirty="0">
                <a:latin typeface="Arial MT"/>
                <a:cs typeface="Arial MT"/>
              </a:rPr>
              <a:t>features.</a:t>
            </a:r>
            <a:endParaRPr sz="1800" dirty="0">
              <a:latin typeface="Arial MT"/>
              <a:cs typeface="Arial MT"/>
            </a:endParaRPr>
          </a:p>
        </p:txBody>
      </p:sp>
      <p:pic>
        <p:nvPicPr>
          <p:cNvPr id="4" name="Picture 3">
            <a:extLst>
              <a:ext uri="{FF2B5EF4-FFF2-40B4-BE49-F238E27FC236}">
                <a16:creationId xmlns:a16="http://schemas.microsoft.com/office/drawing/2014/main" id="{B4164AFC-D1D6-0ECB-536D-7BEFF4E135C1}"/>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4821" y="990600"/>
            <a:ext cx="7912100" cy="757555"/>
          </a:xfrm>
          <a:prstGeom prst="rect">
            <a:avLst/>
          </a:prstGeom>
        </p:spPr>
        <p:txBody>
          <a:bodyPr vert="horz" wrap="square" lIns="0" tIns="12700" rIns="0" bIns="0" rtlCol="0">
            <a:spAutoFit/>
          </a:bodyPr>
          <a:lstStyle/>
          <a:p>
            <a:pPr marL="12700">
              <a:lnSpc>
                <a:spcPct val="100000"/>
              </a:lnSpc>
              <a:spcBef>
                <a:spcPts val="100"/>
              </a:spcBef>
            </a:pPr>
            <a:r>
              <a:rPr sz="4800" dirty="0"/>
              <a:t>Key</a:t>
            </a:r>
            <a:r>
              <a:rPr sz="4800" spc="-30" dirty="0"/>
              <a:t> </a:t>
            </a:r>
            <a:r>
              <a:rPr sz="4800" spc="-5" dirty="0"/>
              <a:t>Cybersecurity</a:t>
            </a:r>
            <a:r>
              <a:rPr sz="4800" spc="-170" dirty="0"/>
              <a:t> </a:t>
            </a:r>
            <a:r>
              <a:rPr sz="4800" spc="-50" dirty="0"/>
              <a:t>Takeaways</a:t>
            </a:r>
            <a:endParaRPr sz="4800" dirty="0"/>
          </a:p>
        </p:txBody>
      </p:sp>
      <p:sp>
        <p:nvSpPr>
          <p:cNvPr id="3" name="object 3"/>
          <p:cNvSpPr txBox="1"/>
          <p:nvPr/>
        </p:nvSpPr>
        <p:spPr>
          <a:xfrm>
            <a:off x="1066800" y="2209800"/>
            <a:ext cx="10413365" cy="4004945"/>
          </a:xfrm>
          <a:prstGeom prst="rect">
            <a:avLst/>
          </a:prstGeom>
        </p:spPr>
        <p:txBody>
          <a:bodyPr vert="horz" wrap="square" lIns="0" tIns="43180" rIns="0" bIns="0" rtlCol="0">
            <a:spAutoFit/>
          </a:bodyPr>
          <a:lstStyle/>
          <a:p>
            <a:pPr marL="241300" marR="328295" indent="-229235">
              <a:lnSpc>
                <a:spcPct val="90000"/>
              </a:lnSpc>
              <a:spcBef>
                <a:spcPts val="340"/>
              </a:spcBef>
              <a:buClr>
                <a:srgbClr val="359DD6"/>
              </a:buClr>
              <a:buFont typeface="Arial MT"/>
              <a:buChar char="•"/>
              <a:tabLst>
                <a:tab pos="241300" algn="l"/>
                <a:tab pos="241935" algn="l"/>
              </a:tabLst>
            </a:pPr>
            <a:r>
              <a:rPr sz="2000" b="1" spc="-5" dirty="0">
                <a:latin typeface="Arial"/>
                <a:cs typeface="Arial"/>
              </a:rPr>
              <a:t>Provide</a:t>
            </a:r>
            <a:r>
              <a:rPr sz="2000" b="1" spc="5" dirty="0">
                <a:latin typeface="Arial"/>
                <a:cs typeface="Arial"/>
              </a:rPr>
              <a:t> </a:t>
            </a:r>
            <a:r>
              <a:rPr sz="2000" b="1" spc="-5" dirty="0">
                <a:latin typeface="Arial"/>
                <a:cs typeface="Arial"/>
              </a:rPr>
              <a:t>Multi-layered</a:t>
            </a:r>
            <a:r>
              <a:rPr sz="2000" b="1" spc="-10" dirty="0">
                <a:latin typeface="Arial"/>
                <a:cs typeface="Arial"/>
              </a:rPr>
              <a:t> </a:t>
            </a:r>
            <a:r>
              <a:rPr sz="2000" b="1" dirty="0">
                <a:latin typeface="Arial"/>
                <a:cs typeface="Arial"/>
              </a:rPr>
              <a:t>protection</a:t>
            </a:r>
            <a:r>
              <a:rPr sz="2000" b="1" spc="-20" dirty="0">
                <a:latin typeface="Arial"/>
                <a:cs typeface="Arial"/>
              </a:rPr>
              <a:t> </a:t>
            </a:r>
            <a:r>
              <a:rPr sz="2000" dirty="0">
                <a:latin typeface="Arial MT"/>
                <a:cs typeface="Arial MT"/>
              </a:rPr>
              <a:t>–</a:t>
            </a:r>
            <a:r>
              <a:rPr sz="2000" spc="-10" dirty="0">
                <a:latin typeface="Arial MT"/>
                <a:cs typeface="Arial MT"/>
              </a:rPr>
              <a:t> </a:t>
            </a:r>
            <a:r>
              <a:rPr sz="2000" dirty="0">
                <a:latin typeface="Arial MT"/>
                <a:cs typeface="Arial MT"/>
              </a:rPr>
              <a:t>Beginning</a:t>
            </a:r>
            <a:r>
              <a:rPr sz="2000" spc="10" dirty="0">
                <a:latin typeface="Arial MT"/>
                <a:cs typeface="Arial MT"/>
              </a:rPr>
              <a:t> </a:t>
            </a:r>
            <a:r>
              <a:rPr sz="2000" dirty="0">
                <a:latin typeface="Arial MT"/>
                <a:cs typeface="Arial MT"/>
              </a:rPr>
              <a:t>at</a:t>
            </a:r>
            <a:r>
              <a:rPr sz="2000" spc="-20" dirty="0">
                <a:latin typeface="Arial MT"/>
                <a:cs typeface="Arial MT"/>
              </a:rPr>
              <a:t> </a:t>
            </a:r>
            <a:r>
              <a:rPr sz="2000" dirty="0">
                <a:latin typeface="Arial MT"/>
                <a:cs typeface="Arial MT"/>
              </a:rPr>
              <a:t>level</a:t>
            </a:r>
            <a:r>
              <a:rPr sz="2000" spc="1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individual</a:t>
            </a:r>
            <a:r>
              <a:rPr sz="2000" spc="10" dirty="0">
                <a:latin typeface="Arial MT"/>
                <a:cs typeface="Arial MT"/>
              </a:rPr>
              <a:t> </a:t>
            </a:r>
            <a:r>
              <a:rPr sz="2000" dirty="0">
                <a:latin typeface="Arial MT"/>
                <a:cs typeface="Arial MT"/>
              </a:rPr>
              <a:t>ECUs,</a:t>
            </a:r>
            <a:r>
              <a:rPr sz="2000" spc="-10" dirty="0">
                <a:latin typeface="Arial MT"/>
                <a:cs typeface="Arial MT"/>
              </a:rPr>
              <a:t> </a:t>
            </a:r>
            <a:r>
              <a:rPr sz="2000" dirty="0">
                <a:latin typeface="Arial MT"/>
                <a:cs typeface="Arial MT"/>
              </a:rPr>
              <a:t>moving</a:t>
            </a:r>
            <a:r>
              <a:rPr sz="2000" spc="-15" dirty="0">
                <a:latin typeface="Arial MT"/>
                <a:cs typeface="Arial MT"/>
              </a:rPr>
              <a:t> </a:t>
            </a:r>
            <a:r>
              <a:rPr sz="2000" dirty="0">
                <a:latin typeface="Arial MT"/>
                <a:cs typeface="Arial MT"/>
              </a:rPr>
              <a:t>up</a:t>
            </a:r>
            <a:r>
              <a:rPr sz="2000" spc="-10" dirty="0">
                <a:latin typeface="Arial MT"/>
                <a:cs typeface="Arial MT"/>
              </a:rPr>
              <a:t> </a:t>
            </a:r>
            <a:r>
              <a:rPr sz="2000" dirty="0">
                <a:latin typeface="Arial MT"/>
                <a:cs typeface="Arial MT"/>
              </a:rPr>
              <a:t>a </a:t>
            </a:r>
            <a:r>
              <a:rPr sz="2000" spc="-540" dirty="0">
                <a:latin typeface="Arial MT"/>
                <a:cs typeface="Arial MT"/>
              </a:rPr>
              <a:t> </a:t>
            </a:r>
            <a:r>
              <a:rPr sz="2000" spc="-5" dirty="0">
                <a:latin typeface="Arial MT"/>
                <a:cs typeface="Arial MT"/>
              </a:rPr>
              <a:t>level </a:t>
            </a:r>
            <a:r>
              <a:rPr sz="2000" dirty="0">
                <a:latin typeface="Arial MT"/>
                <a:cs typeface="Arial MT"/>
              </a:rPr>
              <a:t>to </a:t>
            </a:r>
            <a:r>
              <a:rPr sz="2000" spc="-5" dirty="0">
                <a:latin typeface="Arial MT"/>
                <a:cs typeface="Arial MT"/>
              </a:rPr>
              <a:t>include </a:t>
            </a:r>
            <a:r>
              <a:rPr sz="2000" dirty="0">
                <a:latin typeface="Arial MT"/>
                <a:cs typeface="Arial MT"/>
              </a:rPr>
              <a:t>software to </a:t>
            </a:r>
            <a:r>
              <a:rPr sz="2000" spc="-5" dirty="0">
                <a:latin typeface="Arial MT"/>
                <a:cs typeface="Arial MT"/>
              </a:rPr>
              <a:t>protect vehicle’s internal network by examining all network </a:t>
            </a:r>
            <a:r>
              <a:rPr sz="2000" dirty="0">
                <a:latin typeface="Arial MT"/>
                <a:cs typeface="Arial MT"/>
              </a:rPr>
              <a:t> communications, and building in mechanisms to stop attacks from advancing within </a:t>
            </a:r>
            <a:r>
              <a:rPr sz="2000" spc="5" dirty="0">
                <a:latin typeface="Arial MT"/>
                <a:cs typeface="Arial MT"/>
              </a:rPr>
              <a:t> </a:t>
            </a:r>
            <a:r>
              <a:rPr sz="2000" dirty="0">
                <a:latin typeface="Arial MT"/>
                <a:cs typeface="Arial MT"/>
              </a:rPr>
              <a:t>network.</a:t>
            </a:r>
          </a:p>
          <a:p>
            <a:pPr marL="241300" marR="5080" indent="-229235">
              <a:lnSpc>
                <a:spcPct val="90000"/>
              </a:lnSpc>
              <a:spcBef>
                <a:spcPts val="1000"/>
              </a:spcBef>
              <a:buClr>
                <a:srgbClr val="359DD6"/>
              </a:buClr>
              <a:buFont typeface="Arial MT"/>
              <a:buChar char="•"/>
              <a:tabLst>
                <a:tab pos="241300" algn="l"/>
                <a:tab pos="241935" algn="l"/>
                <a:tab pos="8750935" algn="l"/>
              </a:tabLst>
            </a:pPr>
            <a:r>
              <a:rPr sz="2000" b="1" dirty="0">
                <a:latin typeface="Arial"/>
                <a:cs typeface="Arial"/>
              </a:rPr>
              <a:t>Defend against </a:t>
            </a:r>
            <a:r>
              <a:rPr sz="2000" b="1" spc="-5" dirty="0">
                <a:latin typeface="Arial"/>
                <a:cs typeface="Arial"/>
              </a:rPr>
              <a:t>externally-facing </a:t>
            </a:r>
            <a:r>
              <a:rPr sz="2000" b="1" dirty="0">
                <a:latin typeface="Arial"/>
                <a:cs typeface="Arial"/>
              </a:rPr>
              <a:t>potential </a:t>
            </a:r>
            <a:r>
              <a:rPr sz="2000" b="1" spc="-5" dirty="0">
                <a:latin typeface="Arial"/>
                <a:cs typeface="Arial"/>
              </a:rPr>
              <a:t>gateways </a:t>
            </a:r>
            <a:r>
              <a:rPr sz="2000" dirty="0">
                <a:latin typeface="Arial MT"/>
                <a:cs typeface="Arial MT"/>
              </a:rPr>
              <a:t>– Ensure weakest </a:t>
            </a:r>
            <a:r>
              <a:rPr sz="2000" spc="-5" dirty="0">
                <a:latin typeface="Arial MT"/>
                <a:cs typeface="Arial MT"/>
              </a:rPr>
              <a:t>links in </a:t>
            </a:r>
            <a:r>
              <a:rPr sz="2000" spc="5" dirty="0">
                <a:latin typeface="Arial MT"/>
                <a:cs typeface="Arial MT"/>
              </a:rPr>
              <a:t>car’s </a:t>
            </a:r>
            <a:r>
              <a:rPr sz="2000" spc="10" dirty="0">
                <a:latin typeface="Arial MT"/>
                <a:cs typeface="Arial MT"/>
              </a:rPr>
              <a:t> </a:t>
            </a:r>
            <a:r>
              <a:rPr sz="2000" dirty="0">
                <a:latin typeface="Arial MT"/>
                <a:cs typeface="Arial MT"/>
              </a:rPr>
              <a:t>security</a:t>
            </a:r>
            <a:r>
              <a:rPr sz="2000" spc="-30" dirty="0">
                <a:latin typeface="Arial MT"/>
                <a:cs typeface="Arial MT"/>
              </a:rPr>
              <a:t> </a:t>
            </a:r>
            <a:r>
              <a:rPr sz="2000" dirty="0">
                <a:latin typeface="Arial MT"/>
                <a:cs typeface="Arial MT"/>
              </a:rPr>
              <a:t>are</a:t>
            </a:r>
            <a:r>
              <a:rPr sz="2000" spc="-20" dirty="0">
                <a:latin typeface="Arial MT"/>
                <a:cs typeface="Arial MT"/>
              </a:rPr>
              <a:t> </a:t>
            </a:r>
            <a:r>
              <a:rPr sz="2000" dirty="0">
                <a:latin typeface="Arial MT"/>
                <a:cs typeface="Arial MT"/>
              </a:rPr>
              <a:t>viewed</a:t>
            </a:r>
            <a:r>
              <a:rPr sz="2000" spc="10" dirty="0">
                <a:latin typeface="Arial MT"/>
                <a:cs typeface="Arial MT"/>
              </a:rPr>
              <a:t> </a:t>
            </a:r>
            <a:r>
              <a:rPr sz="2000" dirty="0">
                <a:latin typeface="Arial MT"/>
                <a:cs typeface="Arial MT"/>
              </a:rPr>
              <a:t>as</a:t>
            </a:r>
            <a:r>
              <a:rPr sz="2000" spc="-5" dirty="0">
                <a:latin typeface="Arial MT"/>
                <a:cs typeface="Arial MT"/>
              </a:rPr>
              <a:t> </a:t>
            </a:r>
            <a:r>
              <a:rPr sz="2000" dirty="0">
                <a:latin typeface="Arial MT"/>
                <a:cs typeface="Arial MT"/>
              </a:rPr>
              <a:t>potential</a:t>
            </a:r>
            <a:r>
              <a:rPr sz="2000" spc="-10" dirty="0">
                <a:latin typeface="Arial MT"/>
                <a:cs typeface="Arial MT"/>
              </a:rPr>
              <a:t> </a:t>
            </a:r>
            <a:r>
              <a:rPr sz="2000" dirty="0">
                <a:latin typeface="Arial MT"/>
                <a:cs typeface="Arial MT"/>
              </a:rPr>
              <a:t>threats</a:t>
            </a:r>
            <a:r>
              <a:rPr sz="2000" spc="-25" dirty="0">
                <a:latin typeface="Arial MT"/>
                <a:cs typeface="Arial MT"/>
              </a:rPr>
              <a:t> </a:t>
            </a:r>
            <a:r>
              <a:rPr sz="2000" dirty="0">
                <a:latin typeface="Arial MT"/>
                <a:cs typeface="Arial MT"/>
              </a:rPr>
              <a:t>and</a:t>
            </a:r>
            <a:r>
              <a:rPr sz="2000" spc="-5" dirty="0">
                <a:latin typeface="Arial MT"/>
                <a:cs typeface="Arial MT"/>
              </a:rPr>
              <a:t> </a:t>
            </a:r>
            <a:r>
              <a:rPr sz="2000" dirty="0">
                <a:latin typeface="Arial MT"/>
                <a:cs typeface="Arial MT"/>
              </a:rPr>
              <a:t>defenses</a:t>
            </a:r>
            <a:r>
              <a:rPr sz="2000" spc="-25" dirty="0">
                <a:latin typeface="Arial MT"/>
                <a:cs typeface="Arial MT"/>
              </a:rPr>
              <a:t> </a:t>
            </a:r>
            <a:r>
              <a:rPr sz="2000" dirty="0">
                <a:latin typeface="Arial MT"/>
                <a:cs typeface="Arial MT"/>
              </a:rPr>
              <a:t>are</a:t>
            </a:r>
            <a:r>
              <a:rPr sz="2000" spc="-20" dirty="0">
                <a:latin typeface="Arial MT"/>
                <a:cs typeface="Arial MT"/>
              </a:rPr>
              <a:t> </a:t>
            </a:r>
            <a:r>
              <a:rPr sz="2000" dirty="0">
                <a:latin typeface="Arial MT"/>
                <a:cs typeface="Arial MT"/>
              </a:rPr>
              <a:t>built into</a:t>
            </a:r>
            <a:r>
              <a:rPr sz="2000" spc="5" dirty="0">
                <a:latin typeface="Arial MT"/>
                <a:cs typeface="Arial MT"/>
              </a:rPr>
              <a:t> </a:t>
            </a:r>
            <a:r>
              <a:rPr sz="2000" dirty="0">
                <a:latin typeface="Arial MT"/>
                <a:cs typeface="Arial MT"/>
              </a:rPr>
              <a:t>system.	This is </a:t>
            </a:r>
            <a:r>
              <a:rPr sz="2000" spc="5" dirty="0">
                <a:latin typeface="Arial MT"/>
                <a:cs typeface="Arial MT"/>
              </a:rPr>
              <a:t> </a:t>
            </a:r>
            <a:r>
              <a:rPr sz="2000" dirty="0">
                <a:latin typeface="Arial MT"/>
                <a:cs typeface="Arial MT"/>
              </a:rPr>
              <a:t>particularly</a:t>
            </a:r>
            <a:r>
              <a:rPr sz="2000" spc="-25" dirty="0">
                <a:latin typeface="Arial MT"/>
                <a:cs typeface="Arial MT"/>
              </a:rPr>
              <a:t> </a:t>
            </a:r>
            <a:r>
              <a:rPr sz="2000" dirty="0">
                <a:latin typeface="Arial MT"/>
                <a:cs typeface="Arial MT"/>
              </a:rPr>
              <a:t>true</a:t>
            </a:r>
            <a:r>
              <a:rPr sz="2000" spc="-20" dirty="0">
                <a:latin typeface="Arial MT"/>
                <a:cs typeface="Arial MT"/>
              </a:rPr>
              <a:t> </a:t>
            </a:r>
            <a:r>
              <a:rPr sz="2000" dirty="0">
                <a:latin typeface="Arial MT"/>
                <a:cs typeface="Arial MT"/>
              </a:rPr>
              <a:t>to</a:t>
            </a:r>
            <a:r>
              <a:rPr sz="2000" spc="-5" dirty="0">
                <a:latin typeface="Arial MT"/>
                <a:cs typeface="Arial MT"/>
              </a:rPr>
              <a:t> </a:t>
            </a:r>
            <a:r>
              <a:rPr sz="2000" dirty="0">
                <a:latin typeface="Arial MT"/>
                <a:cs typeface="Arial MT"/>
              </a:rPr>
              <a:t>infotainment</a:t>
            </a:r>
            <a:r>
              <a:rPr sz="2000" spc="-25" dirty="0">
                <a:latin typeface="Arial MT"/>
                <a:cs typeface="Arial MT"/>
              </a:rPr>
              <a:t> </a:t>
            </a:r>
            <a:r>
              <a:rPr sz="2000" dirty="0">
                <a:latin typeface="Arial MT"/>
                <a:cs typeface="Arial MT"/>
              </a:rPr>
              <a:t>or</a:t>
            </a:r>
            <a:r>
              <a:rPr sz="2000" spc="-10" dirty="0">
                <a:latin typeface="Arial MT"/>
                <a:cs typeface="Arial MT"/>
              </a:rPr>
              <a:t> </a:t>
            </a:r>
            <a:r>
              <a:rPr sz="2000" dirty="0">
                <a:latin typeface="Arial MT"/>
                <a:cs typeface="Arial MT"/>
              </a:rPr>
              <a:t>similar</a:t>
            </a:r>
            <a:r>
              <a:rPr sz="2000" spc="-5" dirty="0">
                <a:latin typeface="Arial MT"/>
                <a:cs typeface="Arial MT"/>
              </a:rPr>
              <a:t> </a:t>
            </a:r>
            <a:r>
              <a:rPr sz="2000" dirty="0">
                <a:latin typeface="Arial MT"/>
                <a:cs typeface="Arial MT"/>
              </a:rPr>
              <a:t>externally-facing</a:t>
            </a:r>
            <a:r>
              <a:rPr sz="2000" spc="-35" dirty="0">
                <a:latin typeface="Arial MT"/>
                <a:cs typeface="Arial MT"/>
              </a:rPr>
              <a:t> </a:t>
            </a:r>
            <a:r>
              <a:rPr sz="2000" dirty="0">
                <a:latin typeface="Arial MT"/>
                <a:cs typeface="Arial MT"/>
              </a:rPr>
              <a:t>mechanisms</a:t>
            </a:r>
            <a:r>
              <a:rPr sz="2000" spc="-40" dirty="0">
                <a:latin typeface="Arial MT"/>
                <a:cs typeface="Arial MT"/>
              </a:rPr>
              <a:t> </a:t>
            </a:r>
            <a:r>
              <a:rPr sz="2000" dirty="0">
                <a:latin typeface="Arial MT"/>
                <a:cs typeface="Arial MT"/>
              </a:rPr>
              <a:t>that</a:t>
            </a:r>
            <a:r>
              <a:rPr sz="2000" spc="-25" dirty="0">
                <a:latin typeface="Arial MT"/>
                <a:cs typeface="Arial MT"/>
              </a:rPr>
              <a:t> </a:t>
            </a:r>
            <a:r>
              <a:rPr sz="2000" dirty="0">
                <a:latin typeface="Arial MT"/>
                <a:cs typeface="Arial MT"/>
              </a:rPr>
              <a:t>are developed </a:t>
            </a:r>
            <a:r>
              <a:rPr sz="2000" spc="-545" dirty="0">
                <a:latin typeface="Arial MT"/>
                <a:cs typeface="Arial MT"/>
              </a:rPr>
              <a:t> </a:t>
            </a:r>
            <a:r>
              <a:rPr sz="2000" dirty="0">
                <a:latin typeface="Arial MT"/>
                <a:cs typeface="Arial MT"/>
              </a:rPr>
              <a:t>or</a:t>
            </a:r>
            <a:r>
              <a:rPr sz="2000" spc="-20" dirty="0">
                <a:latin typeface="Arial MT"/>
                <a:cs typeface="Arial MT"/>
              </a:rPr>
              <a:t> </a:t>
            </a:r>
            <a:r>
              <a:rPr sz="2000" dirty="0">
                <a:latin typeface="Arial MT"/>
                <a:cs typeface="Arial MT"/>
              </a:rPr>
              <a:t>utilized</a:t>
            </a:r>
            <a:r>
              <a:rPr sz="2000" spc="-15" dirty="0">
                <a:latin typeface="Arial MT"/>
                <a:cs typeface="Arial MT"/>
              </a:rPr>
              <a:t> </a:t>
            </a:r>
            <a:r>
              <a:rPr sz="2000" dirty="0">
                <a:latin typeface="Arial MT"/>
                <a:cs typeface="Arial MT"/>
              </a:rPr>
              <a:t>by</a:t>
            </a:r>
            <a:r>
              <a:rPr sz="2000" spc="-10" dirty="0">
                <a:latin typeface="Arial MT"/>
                <a:cs typeface="Arial MT"/>
              </a:rPr>
              <a:t> </a:t>
            </a:r>
            <a:r>
              <a:rPr sz="2000" dirty="0">
                <a:latin typeface="Arial MT"/>
                <a:cs typeface="Arial MT"/>
              </a:rPr>
              <a:t>multiple</a:t>
            </a:r>
            <a:r>
              <a:rPr sz="2000" spc="-5" dirty="0">
                <a:latin typeface="Arial MT"/>
                <a:cs typeface="Arial MT"/>
              </a:rPr>
              <a:t> </a:t>
            </a:r>
            <a:r>
              <a:rPr sz="2000" dirty="0">
                <a:latin typeface="Arial MT"/>
                <a:cs typeface="Arial MT"/>
              </a:rPr>
              <a:t>external</a:t>
            </a:r>
            <a:r>
              <a:rPr sz="2000" spc="-15" dirty="0">
                <a:latin typeface="Arial MT"/>
                <a:cs typeface="Arial MT"/>
              </a:rPr>
              <a:t> </a:t>
            </a:r>
            <a:r>
              <a:rPr sz="2000" dirty="0">
                <a:latin typeface="Arial MT"/>
                <a:cs typeface="Arial MT"/>
              </a:rPr>
              <a:t>entities.</a:t>
            </a:r>
          </a:p>
          <a:p>
            <a:pPr marL="241300" marR="494030" indent="-229235">
              <a:lnSpc>
                <a:spcPct val="90100"/>
              </a:lnSpc>
              <a:spcBef>
                <a:spcPts val="1005"/>
              </a:spcBef>
              <a:buClr>
                <a:srgbClr val="359DD6"/>
              </a:buClr>
              <a:buFont typeface="Arial MT"/>
              <a:buChar char="•"/>
              <a:tabLst>
                <a:tab pos="241300" algn="l"/>
                <a:tab pos="241935" algn="l"/>
                <a:tab pos="6090920" algn="l"/>
              </a:tabLst>
            </a:pPr>
            <a:r>
              <a:rPr sz="2000" b="1" dirty="0">
                <a:latin typeface="Arial"/>
                <a:cs typeface="Arial"/>
              </a:rPr>
              <a:t>Ensure</a:t>
            </a:r>
            <a:r>
              <a:rPr sz="2000" b="1" spc="-15" dirty="0">
                <a:latin typeface="Arial"/>
                <a:cs typeface="Arial"/>
              </a:rPr>
              <a:t> </a:t>
            </a:r>
            <a:r>
              <a:rPr sz="2000" b="1" spc="-5" dirty="0">
                <a:latin typeface="Arial"/>
                <a:cs typeface="Arial"/>
              </a:rPr>
              <a:t>vendors</a:t>
            </a:r>
            <a:r>
              <a:rPr sz="2000" b="1" spc="10" dirty="0">
                <a:latin typeface="Arial"/>
                <a:cs typeface="Arial"/>
              </a:rPr>
              <a:t> </a:t>
            </a:r>
            <a:r>
              <a:rPr sz="2000" b="1" dirty="0">
                <a:latin typeface="Arial"/>
                <a:cs typeface="Arial"/>
              </a:rPr>
              <a:t>and</a:t>
            </a:r>
            <a:r>
              <a:rPr sz="2000" b="1" spc="5" dirty="0">
                <a:latin typeface="Arial"/>
                <a:cs typeface="Arial"/>
              </a:rPr>
              <a:t> </a:t>
            </a:r>
            <a:r>
              <a:rPr sz="2000" b="1" dirty="0">
                <a:latin typeface="Arial"/>
                <a:cs typeface="Arial"/>
              </a:rPr>
              <a:t>suppliers</a:t>
            </a:r>
            <a:r>
              <a:rPr sz="2000" b="1" spc="-25" dirty="0">
                <a:latin typeface="Arial"/>
                <a:cs typeface="Arial"/>
              </a:rPr>
              <a:t> </a:t>
            </a:r>
            <a:r>
              <a:rPr sz="2000" b="1" spc="-5" dirty="0">
                <a:latin typeface="Arial"/>
                <a:cs typeface="Arial"/>
              </a:rPr>
              <a:t>have</a:t>
            </a:r>
            <a:r>
              <a:rPr sz="2000" b="1" spc="10" dirty="0">
                <a:latin typeface="Arial"/>
                <a:cs typeface="Arial"/>
              </a:rPr>
              <a:t> </a:t>
            </a:r>
            <a:r>
              <a:rPr sz="2000" b="1" dirty="0">
                <a:latin typeface="Arial"/>
                <a:cs typeface="Arial"/>
              </a:rPr>
              <a:t>strong</a:t>
            </a:r>
            <a:r>
              <a:rPr sz="2000" b="1" spc="-20" dirty="0">
                <a:latin typeface="Arial"/>
                <a:cs typeface="Arial"/>
              </a:rPr>
              <a:t> </a:t>
            </a:r>
            <a:r>
              <a:rPr sz="2000" b="1" dirty="0">
                <a:latin typeface="Arial"/>
                <a:cs typeface="Arial"/>
              </a:rPr>
              <a:t>security</a:t>
            </a:r>
            <a:r>
              <a:rPr sz="2000" b="1" spc="-20" dirty="0">
                <a:latin typeface="Arial"/>
                <a:cs typeface="Arial"/>
              </a:rPr>
              <a:t> </a:t>
            </a:r>
            <a:r>
              <a:rPr sz="2000" dirty="0">
                <a:latin typeface="Arial MT"/>
                <a:cs typeface="Arial MT"/>
              </a:rPr>
              <a:t>– Connected</a:t>
            </a:r>
            <a:r>
              <a:rPr sz="2000" spc="-3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autonomous </a:t>
            </a:r>
            <a:r>
              <a:rPr sz="2000" spc="-540" dirty="0">
                <a:latin typeface="Arial MT"/>
                <a:cs typeface="Arial MT"/>
              </a:rPr>
              <a:t> </a:t>
            </a:r>
            <a:r>
              <a:rPr sz="2000" dirty="0">
                <a:latin typeface="Arial MT"/>
                <a:cs typeface="Arial MT"/>
              </a:rPr>
              <a:t>vehicles are</a:t>
            </a:r>
            <a:r>
              <a:rPr sz="2000" spc="-20" dirty="0">
                <a:latin typeface="Arial MT"/>
                <a:cs typeface="Arial MT"/>
              </a:rPr>
              <a:t> </a:t>
            </a:r>
            <a:r>
              <a:rPr sz="2000" dirty="0">
                <a:latin typeface="Arial MT"/>
                <a:cs typeface="Arial MT"/>
              </a:rPr>
              <a:t>made up</a:t>
            </a:r>
            <a:r>
              <a:rPr sz="2000" spc="-5" dirty="0">
                <a:latin typeface="Arial MT"/>
                <a:cs typeface="Arial MT"/>
              </a:rPr>
              <a:t> </a:t>
            </a:r>
            <a:r>
              <a:rPr sz="2000" dirty="0">
                <a:latin typeface="Arial MT"/>
                <a:cs typeface="Arial MT"/>
              </a:rPr>
              <a:t>of</a:t>
            </a:r>
            <a:r>
              <a:rPr sz="2000" spc="5" dirty="0">
                <a:latin typeface="Arial MT"/>
                <a:cs typeface="Arial MT"/>
              </a:rPr>
              <a:t> </a:t>
            </a:r>
            <a:r>
              <a:rPr sz="2000" dirty="0">
                <a:latin typeface="Arial MT"/>
                <a:cs typeface="Arial MT"/>
              </a:rPr>
              <a:t>subparts</a:t>
            </a:r>
            <a:r>
              <a:rPr sz="2000" spc="-45" dirty="0">
                <a:latin typeface="Arial MT"/>
                <a:cs typeface="Arial MT"/>
              </a:rPr>
              <a:t> </a:t>
            </a:r>
            <a:r>
              <a:rPr sz="2000" dirty="0">
                <a:latin typeface="Arial MT"/>
                <a:cs typeface="Arial MT"/>
              </a:rPr>
              <a:t>and subsystems.	</a:t>
            </a:r>
            <a:r>
              <a:rPr sz="2000" spc="-5" dirty="0">
                <a:latin typeface="Arial MT"/>
                <a:cs typeface="Arial MT"/>
              </a:rPr>
              <a:t>It </a:t>
            </a:r>
            <a:r>
              <a:rPr sz="2000" dirty="0">
                <a:latin typeface="Arial MT"/>
                <a:cs typeface="Arial MT"/>
              </a:rPr>
              <a:t>is critical to review and monitor </a:t>
            </a:r>
            <a:r>
              <a:rPr sz="2000" spc="5" dirty="0">
                <a:latin typeface="Arial MT"/>
                <a:cs typeface="Arial MT"/>
              </a:rPr>
              <a:t> </a:t>
            </a:r>
            <a:r>
              <a:rPr sz="2000" dirty="0">
                <a:latin typeface="Arial MT"/>
                <a:cs typeface="Arial MT"/>
              </a:rPr>
              <a:t>vendor</a:t>
            </a:r>
            <a:r>
              <a:rPr sz="2000" spc="-3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supplier</a:t>
            </a:r>
            <a:r>
              <a:rPr sz="2000" spc="-30" dirty="0">
                <a:latin typeface="Arial MT"/>
                <a:cs typeface="Arial MT"/>
              </a:rPr>
              <a:t> </a:t>
            </a:r>
            <a:r>
              <a:rPr sz="2000" dirty="0">
                <a:latin typeface="Arial MT"/>
                <a:cs typeface="Arial MT"/>
              </a:rPr>
              <a:t>policies</a:t>
            </a:r>
            <a:r>
              <a:rPr sz="2000" spc="5" dirty="0">
                <a:latin typeface="Arial MT"/>
                <a:cs typeface="Arial MT"/>
              </a:rPr>
              <a:t> </a:t>
            </a:r>
            <a:r>
              <a:rPr sz="2000" dirty="0">
                <a:latin typeface="Arial MT"/>
                <a:cs typeface="Arial MT"/>
              </a:rPr>
              <a:t>and</a:t>
            </a:r>
            <a:r>
              <a:rPr sz="2000" spc="-35" dirty="0">
                <a:latin typeface="Arial MT"/>
                <a:cs typeface="Arial MT"/>
              </a:rPr>
              <a:t> </a:t>
            </a:r>
            <a:r>
              <a:rPr sz="2000" dirty="0">
                <a:latin typeface="Arial MT"/>
                <a:cs typeface="Arial MT"/>
              </a:rPr>
              <a:t>practices.</a:t>
            </a:r>
          </a:p>
          <a:p>
            <a:pPr marL="241300" marR="154305" indent="-229235">
              <a:lnSpc>
                <a:spcPts val="2160"/>
              </a:lnSpc>
              <a:spcBef>
                <a:spcPts val="1025"/>
              </a:spcBef>
              <a:buClr>
                <a:srgbClr val="359DD6"/>
              </a:buClr>
              <a:buFont typeface="Arial MT"/>
              <a:buChar char="•"/>
              <a:tabLst>
                <a:tab pos="241300" algn="l"/>
                <a:tab pos="241935" algn="l"/>
              </a:tabLst>
            </a:pPr>
            <a:r>
              <a:rPr sz="2000" b="1" dirty="0">
                <a:latin typeface="Arial"/>
                <a:cs typeface="Arial"/>
              </a:rPr>
              <a:t>Promote</a:t>
            </a:r>
            <a:r>
              <a:rPr sz="2000" b="1" spc="-15" dirty="0">
                <a:latin typeface="Arial"/>
                <a:cs typeface="Arial"/>
              </a:rPr>
              <a:t> </a:t>
            </a:r>
            <a:r>
              <a:rPr sz="2000" b="1" dirty="0">
                <a:latin typeface="Arial"/>
                <a:cs typeface="Arial"/>
              </a:rPr>
              <a:t>timely</a:t>
            </a:r>
            <a:r>
              <a:rPr sz="2000" b="1" spc="-25" dirty="0">
                <a:latin typeface="Arial"/>
                <a:cs typeface="Arial"/>
              </a:rPr>
              <a:t> </a:t>
            </a:r>
            <a:r>
              <a:rPr sz="2000" b="1" dirty="0">
                <a:latin typeface="Arial"/>
                <a:cs typeface="Arial"/>
              </a:rPr>
              <a:t>updates</a:t>
            </a:r>
            <a:r>
              <a:rPr sz="2000" b="1" spc="-25" dirty="0">
                <a:latin typeface="Arial"/>
                <a:cs typeface="Arial"/>
              </a:rPr>
              <a:t> </a:t>
            </a:r>
            <a:r>
              <a:rPr sz="2000" dirty="0">
                <a:latin typeface="Arial MT"/>
                <a:cs typeface="Arial MT"/>
              </a:rPr>
              <a:t>– Companies</a:t>
            </a:r>
            <a:r>
              <a:rPr sz="2000" spc="-30" dirty="0">
                <a:latin typeface="Arial MT"/>
                <a:cs typeface="Arial MT"/>
              </a:rPr>
              <a:t> </a:t>
            </a:r>
            <a:r>
              <a:rPr sz="2000" dirty="0">
                <a:latin typeface="Arial MT"/>
                <a:cs typeface="Arial MT"/>
              </a:rPr>
              <a:t>should</a:t>
            </a:r>
            <a:r>
              <a:rPr sz="2000" spc="-15" dirty="0">
                <a:latin typeface="Arial MT"/>
                <a:cs typeface="Arial MT"/>
              </a:rPr>
              <a:t> </a:t>
            </a:r>
            <a:r>
              <a:rPr sz="2000" dirty="0">
                <a:latin typeface="Arial MT"/>
                <a:cs typeface="Arial MT"/>
              </a:rPr>
              <a:t>push</a:t>
            </a:r>
            <a:r>
              <a:rPr sz="2000" spc="-25" dirty="0">
                <a:latin typeface="Arial MT"/>
                <a:cs typeface="Arial MT"/>
              </a:rPr>
              <a:t> </a:t>
            </a:r>
            <a:r>
              <a:rPr sz="2000" dirty="0">
                <a:latin typeface="Arial MT"/>
                <a:cs typeface="Arial MT"/>
              </a:rPr>
              <a:t>timely and</a:t>
            </a:r>
            <a:r>
              <a:rPr sz="2000" spc="-25" dirty="0">
                <a:latin typeface="Arial MT"/>
                <a:cs typeface="Arial MT"/>
              </a:rPr>
              <a:t> </a:t>
            </a:r>
            <a:r>
              <a:rPr sz="2000" spc="-5" dirty="0">
                <a:latin typeface="Arial MT"/>
                <a:cs typeface="Arial MT"/>
              </a:rPr>
              <a:t>effective</a:t>
            </a:r>
            <a:r>
              <a:rPr sz="2000" spc="-10" dirty="0">
                <a:latin typeface="Arial MT"/>
                <a:cs typeface="Arial MT"/>
              </a:rPr>
              <a:t> </a:t>
            </a:r>
            <a:r>
              <a:rPr sz="2000" spc="-5" dirty="0">
                <a:latin typeface="Arial MT"/>
                <a:cs typeface="Arial MT"/>
              </a:rPr>
              <a:t>fixes</a:t>
            </a:r>
            <a:r>
              <a:rPr sz="2000" spc="10" dirty="0">
                <a:latin typeface="Arial MT"/>
                <a:cs typeface="Arial MT"/>
              </a:rPr>
              <a:t> </a:t>
            </a:r>
            <a:r>
              <a:rPr sz="2000" dirty="0">
                <a:latin typeface="Arial MT"/>
                <a:cs typeface="Arial MT"/>
              </a:rPr>
              <a:t>as</a:t>
            </a:r>
            <a:r>
              <a:rPr sz="2000" spc="-15" dirty="0">
                <a:latin typeface="Arial MT"/>
                <a:cs typeface="Arial MT"/>
              </a:rPr>
              <a:t> </a:t>
            </a:r>
            <a:r>
              <a:rPr sz="2000" dirty="0">
                <a:latin typeface="Arial MT"/>
                <a:cs typeface="Arial MT"/>
              </a:rPr>
              <a:t>soon</a:t>
            </a:r>
            <a:r>
              <a:rPr sz="2000" spc="-20" dirty="0">
                <a:latin typeface="Arial MT"/>
                <a:cs typeface="Arial MT"/>
              </a:rPr>
              <a:t> </a:t>
            </a:r>
            <a:r>
              <a:rPr sz="2000" dirty="0">
                <a:latin typeface="Arial MT"/>
                <a:cs typeface="Arial MT"/>
              </a:rPr>
              <a:t>as </a:t>
            </a:r>
            <a:r>
              <a:rPr sz="2000" spc="-540" dirty="0">
                <a:latin typeface="Arial MT"/>
                <a:cs typeface="Arial MT"/>
              </a:rPr>
              <a:t> </a:t>
            </a:r>
            <a:r>
              <a:rPr sz="2000" dirty="0">
                <a:latin typeface="Arial MT"/>
                <a:cs typeface="Arial MT"/>
              </a:rPr>
              <a:t>problems</a:t>
            </a:r>
            <a:r>
              <a:rPr sz="2000" spc="-40" dirty="0">
                <a:latin typeface="Arial MT"/>
                <a:cs typeface="Arial MT"/>
              </a:rPr>
              <a:t> </a:t>
            </a:r>
            <a:r>
              <a:rPr sz="2000" dirty="0">
                <a:latin typeface="Arial MT"/>
                <a:cs typeface="Arial MT"/>
              </a:rPr>
              <a:t>are</a:t>
            </a:r>
            <a:r>
              <a:rPr sz="2000" spc="-15" dirty="0">
                <a:latin typeface="Arial MT"/>
                <a:cs typeface="Arial MT"/>
              </a:rPr>
              <a:t> </a:t>
            </a:r>
            <a:r>
              <a:rPr sz="2000" dirty="0">
                <a:latin typeface="Arial MT"/>
                <a:cs typeface="Arial MT"/>
              </a:rPr>
              <a:t>identified.</a:t>
            </a:r>
          </a:p>
        </p:txBody>
      </p:sp>
      <p:pic>
        <p:nvPicPr>
          <p:cNvPr id="4" name="Picture 3">
            <a:extLst>
              <a:ext uri="{FF2B5EF4-FFF2-40B4-BE49-F238E27FC236}">
                <a16:creationId xmlns:a16="http://schemas.microsoft.com/office/drawing/2014/main" id="{B2F2AE32-0915-EF5F-AC17-00A7A80C718B}"/>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3275160" y="3590825"/>
              <a:ext cx="8916713" cy="3267170"/>
            </a:xfrm>
            <a:prstGeom prst="rect">
              <a:avLst/>
            </a:prstGeom>
          </p:spPr>
        </p:pic>
        <p:sp>
          <p:nvSpPr>
            <p:cNvPr id="4" name="object 4"/>
            <p:cNvSpPr/>
            <p:nvPr/>
          </p:nvSpPr>
          <p:spPr>
            <a:xfrm>
              <a:off x="2677160" y="1845691"/>
              <a:ext cx="6956425" cy="2235200"/>
            </a:xfrm>
            <a:custGeom>
              <a:avLst/>
              <a:gdLst/>
              <a:ahLst/>
              <a:cxnLst/>
              <a:rect l="l" t="t" r="r" b="b"/>
              <a:pathLst>
                <a:path w="6956425" h="2235200">
                  <a:moveTo>
                    <a:pt x="6956044" y="0"/>
                  </a:moveTo>
                  <a:lnTo>
                    <a:pt x="0" y="0"/>
                  </a:lnTo>
                  <a:lnTo>
                    <a:pt x="0" y="2235199"/>
                  </a:lnTo>
                  <a:lnTo>
                    <a:pt x="6956044" y="2235199"/>
                  </a:lnTo>
                  <a:lnTo>
                    <a:pt x="6956044" y="0"/>
                  </a:lnTo>
                  <a:close/>
                </a:path>
              </a:pathLst>
            </a:custGeom>
            <a:solidFill>
              <a:srgbClr val="FFFFFF">
                <a:alpha val="50195"/>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12192000" cy="6857998"/>
            </a:xfrm>
            <a:prstGeom prst="rect">
              <a:avLst/>
            </a:prstGeom>
          </p:spPr>
        </p:pic>
        <p:sp>
          <p:nvSpPr>
            <p:cNvPr id="6" name="object 6"/>
            <p:cNvSpPr/>
            <p:nvPr/>
          </p:nvSpPr>
          <p:spPr>
            <a:xfrm>
              <a:off x="2617977" y="1836673"/>
              <a:ext cx="6956425" cy="2235200"/>
            </a:xfrm>
            <a:custGeom>
              <a:avLst/>
              <a:gdLst/>
              <a:ahLst/>
              <a:cxnLst/>
              <a:rect l="l" t="t" r="r" b="b"/>
              <a:pathLst>
                <a:path w="6956425" h="2235200">
                  <a:moveTo>
                    <a:pt x="6956044" y="0"/>
                  </a:moveTo>
                  <a:lnTo>
                    <a:pt x="0" y="0"/>
                  </a:lnTo>
                  <a:lnTo>
                    <a:pt x="0" y="2235200"/>
                  </a:lnTo>
                  <a:lnTo>
                    <a:pt x="6956044" y="2235200"/>
                  </a:lnTo>
                  <a:lnTo>
                    <a:pt x="6956044" y="0"/>
                  </a:lnTo>
                  <a:close/>
                </a:path>
              </a:pathLst>
            </a:custGeom>
            <a:solidFill>
              <a:srgbClr val="FFFFFF">
                <a:alpha val="50195"/>
              </a:srgbClr>
            </a:solidFill>
          </p:spPr>
          <p:txBody>
            <a:bodyPr wrap="square" lIns="0" tIns="0" rIns="0" bIns="0" rtlCol="0"/>
            <a:lstStyle/>
            <a:p>
              <a:endParaRPr/>
            </a:p>
          </p:txBody>
        </p:sp>
      </p:grpSp>
      <p:sp>
        <p:nvSpPr>
          <p:cNvPr id="7" name="object 7"/>
          <p:cNvSpPr txBox="1">
            <a:spLocks noGrp="1"/>
          </p:cNvSpPr>
          <p:nvPr>
            <p:ph type="title"/>
          </p:nvPr>
        </p:nvSpPr>
        <p:spPr>
          <a:xfrm>
            <a:off x="2946400" y="2048001"/>
            <a:ext cx="6299200" cy="1812925"/>
          </a:xfrm>
          <a:prstGeom prst="rect">
            <a:avLst/>
          </a:prstGeom>
          <a:solidFill>
            <a:srgbClr val="FFFFFF">
              <a:alpha val="50195"/>
            </a:srgbClr>
          </a:solidFill>
          <a:ln w="12700">
            <a:solidFill>
              <a:srgbClr val="359DD6"/>
            </a:solidFill>
          </a:ln>
        </p:spPr>
        <p:txBody>
          <a:bodyPr vert="horz" wrap="square" lIns="0" tIns="1270" rIns="0" bIns="0" rtlCol="0">
            <a:spAutoFit/>
          </a:bodyPr>
          <a:lstStyle/>
          <a:p>
            <a:pPr>
              <a:lnSpc>
                <a:spcPct val="100000"/>
              </a:lnSpc>
              <a:spcBef>
                <a:spcPts val="10"/>
              </a:spcBef>
            </a:pPr>
            <a:endParaRPr sz="4250">
              <a:latin typeface="Times New Roman"/>
              <a:cs typeface="Times New Roman"/>
            </a:endParaRPr>
          </a:p>
          <a:p>
            <a:pPr marR="71755" algn="ctr">
              <a:lnSpc>
                <a:spcPct val="100000"/>
              </a:lnSpc>
              <a:tabLst>
                <a:tab pos="1305560" algn="l"/>
              </a:tabLst>
            </a:pPr>
            <a:r>
              <a:rPr spc="220" dirty="0">
                <a:solidFill>
                  <a:srgbClr val="000000"/>
                </a:solidFill>
                <a:latin typeface="Arial"/>
                <a:cs typeface="Arial"/>
              </a:rPr>
              <a:t>Data	</a:t>
            </a:r>
            <a:r>
              <a:rPr spc="250" dirty="0">
                <a:solidFill>
                  <a:srgbClr val="000000"/>
                </a:solidFill>
                <a:latin typeface="Arial"/>
                <a:cs typeface="Arial"/>
              </a:rPr>
              <a:t>Privacy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1750" y="990600"/>
            <a:ext cx="4647565" cy="757555"/>
          </a:xfrm>
          <a:prstGeom prst="rect">
            <a:avLst/>
          </a:prstGeom>
        </p:spPr>
        <p:txBody>
          <a:bodyPr vert="horz" wrap="square" lIns="0" tIns="12700" rIns="0" bIns="0" rtlCol="0">
            <a:spAutoFit/>
          </a:bodyPr>
          <a:lstStyle/>
          <a:p>
            <a:pPr marL="12700">
              <a:lnSpc>
                <a:spcPct val="100000"/>
              </a:lnSpc>
              <a:spcBef>
                <a:spcPts val="100"/>
              </a:spcBef>
            </a:pPr>
            <a:r>
              <a:rPr sz="4800" dirty="0"/>
              <a:t>Privacy</a:t>
            </a:r>
            <a:r>
              <a:rPr sz="4800" spc="-95" dirty="0"/>
              <a:t> </a:t>
            </a:r>
            <a:r>
              <a:rPr sz="4800" spc="-5" dirty="0"/>
              <a:t>Concerns</a:t>
            </a:r>
            <a:endParaRPr sz="4800" dirty="0"/>
          </a:p>
        </p:txBody>
      </p:sp>
      <p:sp>
        <p:nvSpPr>
          <p:cNvPr id="3" name="object 3"/>
          <p:cNvSpPr txBox="1"/>
          <p:nvPr/>
        </p:nvSpPr>
        <p:spPr>
          <a:xfrm>
            <a:off x="1301750" y="2133600"/>
            <a:ext cx="9588500" cy="4131310"/>
          </a:xfrm>
          <a:prstGeom prst="rect">
            <a:avLst/>
          </a:prstGeom>
        </p:spPr>
        <p:txBody>
          <a:bodyPr vert="horz" wrap="square" lIns="0" tIns="43180" rIns="0" bIns="0" rtlCol="0">
            <a:spAutoFit/>
          </a:bodyPr>
          <a:lstStyle/>
          <a:p>
            <a:pPr marL="12700" marR="60960">
              <a:lnSpc>
                <a:spcPct val="90000"/>
              </a:lnSpc>
              <a:spcBef>
                <a:spcPts val="340"/>
              </a:spcBef>
              <a:tabLst>
                <a:tab pos="4425950" algn="l"/>
              </a:tabLst>
            </a:pPr>
            <a:r>
              <a:rPr sz="2000" dirty="0">
                <a:latin typeface="Arial MT"/>
                <a:cs typeface="Arial MT"/>
              </a:rPr>
              <a:t>“GPS monitoring generates a </a:t>
            </a:r>
            <a:r>
              <a:rPr sz="2000" spc="-5" dirty="0">
                <a:latin typeface="Arial MT"/>
                <a:cs typeface="Arial MT"/>
              </a:rPr>
              <a:t>precise, </a:t>
            </a:r>
            <a:r>
              <a:rPr sz="2000" dirty="0">
                <a:latin typeface="Arial MT"/>
                <a:cs typeface="Arial MT"/>
              </a:rPr>
              <a:t>comprehensive record </a:t>
            </a:r>
            <a:r>
              <a:rPr sz="2000" spc="-5" dirty="0">
                <a:latin typeface="Arial MT"/>
                <a:cs typeface="Arial MT"/>
              </a:rPr>
              <a:t>of </a:t>
            </a:r>
            <a:r>
              <a:rPr sz="2000" dirty="0">
                <a:latin typeface="Arial MT"/>
                <a:cs typeface="Arial MT"/>
              </a:rPr>
              <a:t>a </a:t>
            </a:r>
            <a:r>
              <a:rPr sz="2000" spc="-5" dirty="0">
                <a:latin typeface="Arial MT"/>
                <a:cs typeface="Arial MT"/>
              </a:rPr>
              <a:t>person’s public </a:t>
            </a:r>
            <a:r>
              <a:rPr sz="2000" dirty="0">
                <a:latin typeface="Arial MT"/>
                <a:cs typeface="Arial MT"/>
              </a:rPr>
              <a:t> movements that reflects a wealth of detail about her familial, political, profession, </a:t>
            </a:r>
            <a:r>
              <a:rPr sz="2000" spc="5" dirty="0">
                <a:latin typeface="Arial MT"/>
                <a:cs typeface="Arial MT"/>
              </a:rPr>
              <a:t> </a:t>
            </a:r>
            <a:r>
              <a:rPr sz="2000" dirty="0">
                <a:latin typeface="Arial MT"/>
                <a:cs typeface="Arial MT"/>
              </a:rPr>
              <a:t>religious,</a:t>
            </a:r>
            <a:r>
              <a:rPr sz="2000" spc="-15" dirty="0">
                <a:latin typeface="Arial MT"/>
                <a:cs typeface="Arial MT"/>
              </a:rPr>
              <a:t> </a:t>
            </a:r>
            <a:r>
              <a:rPr sz="2000" dirty="0">
                <a:latin typeface="Arial MT"/>
                <a:cs typeface="Arial MT"/>
              </a:rPr>
              <a:t>and</a:t>
            </a:r>
            <a:r>
              <a:rPr sz="2000" spc="-5" dirty="0">
                <a:latin typeface="Arial MT"/>
                <a:cs typeface="Arial MT"/>
              </a:rPr>
              <a:t> </a:t>
            </a:r>
            <a:r>
              <a:rPr sz="2000" dirty="0">
                <a:latin typeface="Arial MT"/>
                <a:cs typeface="Arial MT"/>
              </a:rPr>
              <a:t>sexual</a:t>
            </a:r>
            <a:r>
              <a:rPr sz="2000" spc="-10" dirty="0">
                <a:latin typeface="Arial MT"/>
                <a:cs typeface="Arial MT"/>
              </a:rPr>
              <a:t> </a:t>
            </a:r>
            <a:r>
              <a:rPr sz="2000" dirty="0">
                <a:latin typeface="Arial MT"/>
                <a:cs typeface="Arial MT"/>
              </a:rPr>
              <a:t>associations.</a:t>
            </a:r>
            <a:r>
              <a:rPr sz="2000" spc="-40" dirty="0">
                <a:latin typeface="Arial MT"/>
                <a:cs typeface="Arial MT"/>
              </a:rPr>
              <a:t> </a:t>
            </a:r>
            <a:r>
              <a:rPr sz="2000" dirty="0">
                <a:latin typeface="Arial MT"/>
                <a:cs typeface="Arial MT"/>
              </a:rPr>
              <a:t>. .</a:t>
            </a:r>
            <a:r>
              <a:rPr sz="2000" spc="-10" dirty="0">
                <a:latin typeface="Arial MT"/>
                <a:cs typeface="Arial MT"/>
              </a:rPr>
              <a:t> </a:t>
            </a:r>
            <a:r>
              <a:rPr sz="2000" dirty="0">
                <a:latin typeface="Arial MT"/>
                <a:cs typeface="Arial MT"/>
              </a:rPr>
              <a:t>.	I would take these attributes . . . </a:t>
            </a:r>
            <a:r>
              <a:rPr sz="2000" spc="-5" dirty="0">
                <a:latin typeface="Arial MT"/>
                <a:cs typeface="Arial MT"/>
              </a:rPr>
              <a:t>into </a:t>
            </a:r>
            <a:r>
              <a:rPr sz="2000" dirty="0">
                <a:latin typeface="Arial MT"/>
                <a:cs typeface="Arial MT"/>
              </a:rPr>
              <a:t>account </a:t>
            </a:r>
            <a:r>
              <a:rPr sz="2000" spc="-545" dirty="0">
                <a:latin typeface="Arial MT"/>
                <a:cs typeface="Arial MT"/>
              </a:rPr>
              <a:t> </a:t>
            </a:r>
            <a:r>
              <a:rPr sz="2000" dirty="0">
                <a:latin typeface="Arial MT"/>
                <a:cs typeface="Arial MT"/>
              </a:rPr>
              <a:t>when</a:t>
            </a:r>
            <a:r>
              <a:rPr sz="2000" spc="-10" dirty="0">
                <a:latin typeface="Arial MT"/>
                <a:cs typeface="Arial MT"/>
              </a:rPr>
              <a:t> </a:t>
            </a:r>
            <a:r>
              <a:rPr sz="2000" dirty="0">
                <a:latin typeface="Arial MT"/>
                <a:cs typeface="Arial MT"/>
              </a:rPr>
              <a:t>considering</a:t>
            </a:r>
            <a:r>
              <a:rPr sz="2000" spc="-4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existence</a:t>
            </a:r>
            <a:r>
              <a:rPr sz="2000" spc="-2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reasonable</a:t>
            </a:r>
            <a:r>
              <a:rPr sz="2000" spc="-35" dirty="0">
                <a:latin typeface="Arial MT"/>
                <a:cs typeface="Arial MT"/>
              </a:rPr>
              <a:t> </a:t>
            </a:r>
            <a:r>
              <a:rPr sz="2000" dirty="0">
                <a:latin typeface="Arial MT"/>
                <a:cs typeface="Arial MT"/>
              </a:rPr>
              <a:t>societal</a:t>
            </a:r>
            <a:r>
              <a:rPr sz="2000" spc="-30" dirty="0">
                <a:latin typeface="Arial MT"/>
                <a:cs typeface="Arial MT"/>
              </a:rPr>
              <a:t> </a:t>
            </a:r>
            <a:r>
              <a:rPr sz="2000" dirty="0">
                <a:latin typeface="Arial MT"/>
                <a:cs typeface="Arial MT"/>
              </a:rPr>
              <a:t>expectation</a:t>
            </a:r>
            <a:r>
              <a:rPr sz="2000" spc="-2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privacy</a:t>
            </a:r>
            <a:r>
              <a:rPr sz="2000" spc="-20" dirty="0">
                <a:latin typeface="Arial MT"/>
                <a:cs typeface="Arial MT"/>
              </a:rPr>
              <a:t> </a:t>
            </a:r>
            <a:r>
              <a:rPr sz="2000" dirty="0">
                <a:latin typeface="Arial MT"/>
                <a:cs typeface="Arial MT"/>
              </a:rPr>
              <a:t>in</a:t>
            </a:r>
            <a:r>
              <a:rPr sz="2000" spc="5" dirty="0">
                <a:latin typeface="Arial MT"/>
                <a:cs typeface="Arial MT"/>
              </a:rPr>
              <a:t> </a:t>
            </a:r>
            <a:r>
              <a:rPr sz="2000" spc="-5" dirty="0">
                <a:latin typeface="Arial MT"/>
                <a:cs typeface="Arial MT"/>
              </a:rPr>
              <a:t>the </a:t>
            </a:r>
            <a:r>
              <a:rPr sz="2000" spc="-540" dirty="0">
                <a:latin typeface="Arial MT"/>
                <a:cs typeface="Arial MT"/>
              </a:rPr>
              <a:t> </a:t>
            </a:r>
            <a:r>
              <a:rPr sz="2000" dirty="0">
                <a:latin typeface="Arial MT"/>
                <a:cs typeface="Arial MT"/>
              </a:rPr>
              <a:t>sum</a:t>
            </a:r>
            <a:r>
              <a:rPr sz="2000" spc="-35" dirty="0">
                <a:latin typeface="Arial MT"/>
                <a:cs typeface="Arial MT"/>
              </a:rPr>
              <a:t> </a:t>
            </a:r>
            <a:r>
              <a:rPr sz="2000" spc="-5" dirty="0">
                <a:latin typeface="Arial MT"/>
                <a:cs typeface="Arial MT"/>
              </a:rPr>
              <a:t>of</a:t>
            </a:r>
            <a:r>
              <a:rPr sz="2000" spc="-10" dirty="0">
                <a:latin typeface="Arial MT"/>
                <a:cs typeface="Arial MT"/>
              </a:rPr>
              <a:t> one’s</a:t>
            </a:r>
            <a:r>
              <a:rPr sz="2000" spc="-15" dirty="0">
                <a:latin typeface="Arial MT"/>
                <a:cs typeface="Arial MT"/>
              </a:rPr>
              <a:t> </a:t>
            </a:r>
            <a:r>
              <a:rPr sz="2000" spc="-5" dirty="0">
                <a:latin typeface="Arial MT"/>
                <a:cs typeface="Arial MT"/>
              </a:rPr>
              <a:t>public</a:t>
            </a:r>
            <a:r>
              <a:rPr sz="2000" spc="-10" dirty="0">
                <a:latin typeface="Arial MT"/>
                <a:cs typeface="Arial MT"/>
              </a:rPr>
              <a:t> </a:t>
            </a:r>
            <a:r>
              <a:rPr sz="2000" dirty="0">
                <a:latin typeface="Arial MT"/>
                <a:cs typeface="Arial MT"/>
              </a:rPr>
              <a:t>movements.”</a:t>
            </a:r>
          </a:p>
          <a:p>
            <a:pPr>
              <a:lnSpc>
                <a:spcPct val="100000"/>
              </a:lnSpc>
            </a:pPr>
            <a:endParaRPr sz="2200" dirty="0">
              <a:latin typeface="Arial MT"/>
              <a:cs typeface="Arial MT"/>
            </a:endParaRPr>
          </a:p>
          <a:p>
            <a:pPr marL="12700" marR="5080">
              <a:lnSpc>
                <a:spcPts val="2160"/>
              </a:lnSpc>
              <a:spcBef>
                <a:spcPts val="1670"/>
              </a:spcBef>
            </a:pPr>
            <a:r>
              <a:rPr sz="2000" spc="-5" dirty="0">
                <a:latin typeface="Arial MT"/>
                <a:cs typeface="Arial MT"/>
              </a:rPr>
              <a:t>“[I]t</a:t>
            </a:r>
            <a:r>
              <a:rPr sz="2000" spc="-40" dirty="0">
                <a:latin typeface="Arial MT"/>
                <a:cs typeface="Arial MT"/>
              </a:rPr>
              <a:t> </a:t>
            </a:r>
            <a:r>
              <a:rPr sz="2000" dirty="0">
                <a:latin typeface="Arial MT"/>
                <a:cs typeface="Arial MT"/>
              </a:rPr>
              <a:t>may</a:t>
            </a:r>
            <a:r>
              <a:rPr sz="2000" spc="-10" dirty="0">
                <a:latin typeface="Arial MT"/>
                <a:cs typeface="Arial MT"/>
              </a:rPr>
              <a:t> </a:t>
            </a:r>
            <a:r>
              <a:rPr sz="2000" dirty="0">
                <a:latin typeface="Arial MT"/>
                <a:cs typeface="Arial MT"/>
              </a:rPr>
              <a:t>be</a:t>
            </a:r>
            <a:r>
              <a:rPr sz="2000" spc="-25" dirty="0">
                <a:latin typeface="Arial MT"/>
                <a:cs typeface="Arial MT"/>
              </a:rPr>
              <a:t> </a:t>
            </a:r>
            <a:r>
              <a:rPr sz="2000" dirty="0">
                <a:latin typeface="Arial MT"/>
                <a:cs typeface="Arial MT"/>
              </a:rPr>
              <a:t>necessary</a:t>
            </a:r>
            <a:r>
              <a:rPr sz="2000" spc="-50"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reconsider</a:t>
            </a:r>
            <a:r>
              <a:rPr sz="2000" spc="-4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premise</a:t>
            </a:r>
            <a:r>
              <a:rPr sz="2000" spc="-45" dirty="0">
                <a:latin typeface="Arial MT"/>
                <a:cs typeface="Arial MT"/>
              </a:rPr>
              <a:t> </a:t>
            </a:r>
            <a:r>
              <a:rPr sz="2000" dirty="0">
                <a:latin typeface="Arial MT"/>
                <a:cs typeface="Arial MT"/>
              </a:rPr>
              <a:t>that</a:t>
            </a:r>
            <a:r>
              <a:rPr sz="2000" spc="-25" dirty="0">
                <a:latin typeface="Arial MT"/>
                <a:cs typeface="Arial MT"/>
              </a:rPr>
              <a:t> </a:t>
            </a:r>
            <a:r>
              <a:rPr sz="2000" dirty="0">
                <a:latin typeface="Arial MT"/>
                <a:cs typeface="Arial MT"/>
              </a:rPr>
              <a:t>an</a:t>
            </a:r>
            <a:r>
              <a:rPr sz="2000" spc="-15" dirty="0">
                <a:latin typeface="Arial MT"/>
                <a:cs typeface="Arial MT"/>
              </a:rPr>
              <a:t> </a:t>
            </a:r>
            <a:r>
              <a:rPr sz="2000" spc="-5" dirty="0">
                <a:latin typeface="Arial MT"/>
                <a:cs typeface="Arial MT"/>
              </a:rPr>
              <a:t>individual</a:t>
            </a:r>
            <a:r>
              <a:rPr sz="2000" dirty="0">
                <a:latin typeface="Arial MT"/>
                <a:cs typeface="Arial MT"/>
              </a:rPr>
              <a:t> has</a:t>
            </a:r>
            <a:r>
              <a:rPr sz="2000" spc="-10" dirty="0">
                <a:latin typeface="Arial MT"/>
                <a:cs typeface="Arial MT"/>
              </a:rPr>
              <a:t> </a:t>
            </a:r>
            <a:r>
              <a:rPr sz="2000" dirty="0">
                <a:latin typeface="Arial MT"/>
                <a:cs typeface="Arial MT"/>
              </a:rPr>
              <a:t>no</a:t>
            </a:r>
            <a:r>
              <a:rPr sz="2000" spc="-15" dirty="0">
                <a:latin typeface="Arial MT"/>
                <a:cs typeface="Arial MT"/>
              </a:rPr>
              <a:t> </a:t>
            </a:r>
            <a:r>
              <a:rPr sz="2000" dirty="0">
                <a:latin typeface="Arial MT"/>
                <a:cs typeface="Arial MT"/>
              </a:rPr>
              <a:t>reasonable </a:t>
            </a:r>
            <a:r>
              <a:rPr sz="2000" spc="-540" dirty="0">
                <a:latin typeface="Arial MT"/>
                <a:cs typeface="Arial MT"/>
              </a:rPr>
              <a:t> </a:t>
            </a:r>
            <a:r>
              <a:rPr sz="2000" dirty="0">
                <a:latin typeface="Arial MT"/>
                <a:cs typeface="Arial MT"/>
              </a:rPr>
              <a:t>expectation of privacy in information voluntarily disclosed to third parties. This </a:t>
            </a:r>
            <a:r>
              <a:rPr sz="2000" spc="5" dirty="0">
                <a:latin typeface="Arial MT"/>
                <a:cs typeface="Arial MT"/>
              </a:rPr>
              <a:t> </a:t>
            </a:r>
            <a:r>
              <a:rPr sz="2000" dirty="0">
                <a:latin typeface="Arial MT"/>
                <a:cs typeface="Arial MT"/>
              </a:rPr>
              <a:t>approach is ill suited to the digital age, in which people reveal a great deal of </a:t>
            </a:r>
            <a:r>
              <a:rPr sz="2000" spc="5" dirty="0">
                <a:latin typeface="Arial MT"/>
                <a:cs typeface="Arial MT"/>
              </a:rPr>
              <a:t> </a:t>
            </a:r>
            <a:r>
              <a:rPr sz="2000" dirty="0">
                <a:latin typeface="Arial MT"/>
                <a:cs typeface="Arial MT"/>
              </a:rPr>
              <a:t>information</a:t>
            </a:r>
            <a:r>
              <a:rPr sz="2000" spc="-25" dirty="0">
                <a:latin typeface="Arial MT"/>
                <a:cs typeface="Arial MT"/>
              </a:rPr>
              <a:t> </a:t>
            </a:r>
            <a:r>
              <a:rPr sz="2000" dirty="0">
                <a:latin typeface="Arial MT"/>
                <a:cs typeface="Arial MT"/>
              </a:rPr>
              <a:t>about</a:t>
            </a:r>
            <a:r>
              <a:rPr sz="2000" spc="-35" dirty="0">
                <a:latin typeface="Arial MT"/>
                <a:cs typeface="Arial MT"/>
              </a:rPr>
              <a:t> </a:t>
            </a:r>
            <a:r>
              <a:rPr sz="2000" dirty="0">
                <a:latin typeface="Arial MT"/>
                <a:cs typeface="Arial MT"/>
              </a:rPr>
              <a:t>themselves</a:t>
            </a:r>
            <a:r>
              <a:rPr sz="2000" spc="-20"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third</a:t>
            </a:r>
            <a:r>
              <a:rPr sz="2000" spc="-10" dirty="0">
                <a:latin typeface="Arial MT"/>
                <a:cs typeface="Arial MT"/>
              </a:rPr>
              <a:t> </a:t>
            </a:r>
            <a:r>
              <a:rPr sz="2000" dirty="0">
                <a:latin typeface="Arial MT"/>
                <a:cs typeface="Arial MT"/>
              </a:rPr>
              <a:t>parties</a:t>
            </a:r>
            <a:r>
              <a:rPr sz="2000" spc="-30" dirty="0">
                <a:latin typeface="Arial MT"/>
                <a:cs typeface="Arial MT"/>
              </a:rPr>
              <a:t> </a:t>
            </a:r>
            <a:r>
              <a:rPr sz="2000" dirty="0">
                <a:latin typeface="Arial MT"/>
                <a:cs typeface="Arial MT"/>
              </a:rPr>
              <a:t>in</a:t>
            </a:r>
            <a:r>
              <a:rPr sz="2000" spc="5" dirty="0">
                <a:latin typeface="Arial MT"/>
                <a:cs typeface="Arial MT"/>
              </a:rPr>
              <a:t> </a:t>
            </a:r>
            <a:r>
              <a:rPr sz="2000" spc="-5" dirty="0">
                <a:latin typeface="Arial MT"/>
                <a:cs typeface="Arial MT"/>
              </a:rPr>
              <a:t>the</a:t>
            </a:r>
            <a:r>
              <a:rPr sz="2000" spc="-15" dirty="0">
                <a:latin typeface="Arial MT"/>
                <a:cs typeface="Arial MT"/>
              </a:rPr>
              <a:t> </a:t>
            </a:r>
            <a:r>
              <a:rPr sz="2000" dirty="0">
                <a:latin typeface="Arial MT"/>
                <a:cs typeface="Arial MT"/>
              </a:rPr>
              <a:t>course</a:t>
            </a:r>
            <a:r>
              <a:rPr sz="2000" spc="-3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carrying</a:t>
            </a:r>
            <a:r>
              <a:rPr sz="2000" spc="-25" dirty="0">
                <a:latin typeface="Arial MT"/>
                <a:cs typeface="Arial MT"/>
              </a:rPr>
              <a:t> </a:t>
            </a:r>
            <a:r>
              <a:rPr sz="2000" dirty="0">
                <a:latin typeface="Arial MT"/>
                <a:cs typeface="Arial MT"/>
              </a:rPr>
              <a:t>on</a:t>
            </a:r>
            <a:r>
              <a:rPr sz="2000" spc="-10" dirty="0">
                <a:latin typeface="Arial MT"/>
                <a:cs typeface="Arial MT"/>
              </a:rPr>
              <a:t> </a:t>
            </a:r>
            <a:r>
              <a:rPr sz="2000" dirty="0">
                <a:latin typeface="Arial MT"/>
                <a:cs typeface="Arial MT"/>
              </a:rPr>
              <a:t>mundane</a:t>
            </a:r>
          </a:p>
          <a:p>
            <a:pPr marL="12700">
              <a:lnSpc>
                <a:spcPts val="2130"/>
              </a:lnSpc>
            </a:pPr>
            <a:r>
              <a:rPr sz="2000" dirty="0">
                <a:latin typeface="Arial MT"/>
                <a:cs typeface="Arial MT"/>
              </a:rPr>
              <a:t>tasks.”</a:t>
            </a:r>
          </a:p>
          <a:p>
            <a:pPr>
              <a:lnSpc>
                <a:spcPct val="100000"/>
              </a:lnSpc>
            </a:pPr>
            <a:endParaRPr sz="2200" dirty="0">
              <a:latin typeface="Arial MT"/>
              <a:cs typeface="Arial MT"/>
            </a:endParaRPr>
          </a:p>
          <a:p>
            <a:pPr marL="12700">
              <a:lnSpc>
                <a:spcPct val="100000"/>
              </a:lnSpc>
              <a:spcBef>
                <a:spcPts val="1385"/>
              </a:spcBef>
            </a:pPr>
            <a:r>
              <a:rPr sz="2000" i="1" dirty="0">
                <a:latin typeface="Arial"/>
                <a:cs typeface="Arial"/>
              </a:rPr>
              <a:t>United</a:t>
            </a:r>
            <a:r>
              <a:rPr sz="2000" i="1" spc="-20" dirty="0">
                <a:latin typeface="Arial"/>
                <a:cs typeface="Arial"/>
              </a:rPr>
              <a:t> </a:t>
            </a:r>
            <a:r>
              <a:rPr sz="2000" i="1" dirty="0">
                <a:latin typeface="Arial"/>
                <a:cs typeface="Arial"/>
              </a:rPr>
              <a:t>States</a:t>
            </a:r>
            <a:r>
              <a:rPr sz="2000" i="1" spc="-15" dirty="0">
                <a:latin typeface="Arial"/>
                <a:cs typeface="Arial"/>
              </a:rPr>
              <a:t> </a:t>
            </a:r>
            <a:r>
              <a:rPr sz="2000" i="1" spc="-70" dirty="0">
                <a:latin typeface="Arial"/>
                <a:cs typeface="Arial"/>
              </a:rPr>
              <a:t>v.</a:t>
            </a:r>
            <a:r>
              <a:rPr sz="2000" i="1" spc="-30" dirty="0">
                <a:latin typeface="Arial"/>
                <a:cs typeface="Arial"/>
              </a:rPr>
              <a:t> </a:t>
            </a:r>
            <a:r>
              <a:rPr sz="2000" i="1" dirty="0">
                <a:latin typeface="Arial"/>
                <a:cs typeface="Arial"/>
              </a:rPr>
              <a:t>Jones</a:t>
            </a:r>
            <a:r>
              <a:rPr sz="2000" dirty="0">
                <a:latin typeface="Arial MT"/>
                <a:cs typeface="Arial MT"/>
              </a:rPr>
              <a:t>,</a:t>
            </a:r>
            <a:r>
              <a:rPr sz="2000" spc="-35" dirty="0">
                <a:latin typeface="Arial MT"/>
                <a:cs typeface="Arial MT"/>
              </a:rPr>
              <a:t> </a:t>
            </a:r>
            <a:r>
              <a:rPr sz="2000" dirty="0">
                <a:latin typeface="Arial MT"/>
                <a:cs typeface="Arial MT"/>
              </a:rPr>
              <a:t>565</a:t>
            </a:r>
            <a:r>
              <a:rPr sz="2000" spc="-15" dirty="0">
                <a:latin typeface="Arial MT"/>
                <a:cs typeface="Arial MT"/>
              </a:rPr>
              <a:t> </a:t>
            </a:r>
            <a:r>
              <a:rPr sz="2000" dirty="0">
                <a:latin typeface="Arial MT"/>
                <a:cs typeface="Arial MT"/>
              </a:rPr>
              <a:t>U.S.</a:t>
            </a:r>
            <a:r>
              <a:rPr sz="2000" spc="-5" dirty="0">
                <a:latin typeface="Arial MT"/>
                <a:cs typeface="Arial MT"/>
              </a:rPr>
              <a:t> </a:t>
            </a:r>
            <a:r>
              <a:rPr sz="2000" dirty="0">
                <a:latin typeface="Arial MT"/>
                <a:cs typeface="Arial MT"/>
              </a:rPr>
              <a:t>400</a:t>
            </a:r>
            <a:r>
              <a:rPr sz="2000" spc="-15" dirty="0">
                <a:latin typeface="Arial MT"/>
                <a:cs typeface="Arial MT"/>
              </a:rPr>
              <a:t> </a:t>
            </a:r>
            <a:r>
              <a:rPr sz="2000" dirty="0">
                <a:latin typeface="Arial MT"/>
                <a:cs typeface="Arial MT"/>
              </a:rPr>
              <a:t>(2012)</a:t>
            </a:r>
            <a:r>
              <a:rPr sz="2000" spc="-35" dirty="0">
                <a:latin typeface="Arial MT"/>
                <a:cs typeface="Arial MT"/>
              </a:rPr>
              <a:t> </a:t>
            </a:r>
            <a:r>
              <a:rPr sz="2000" spc="-10" dirty="0">
                <a:latin typeface="Arial MT"/>
                <a:cs typeface="Arial MT"/>
              </a:rPr>
              <a:t>(Sotomayor,</a:t>
            </a:r>
            <a:r>
              <a:rPr sz="2000" spc="-40" dirty="0">
                <a:latin typeface="Arial MT"/>
                <a:cs typeface="Arial MT"/>
              </a:rPr>
              <a:t> </a:t>
            </a:r>
            <a:r>
              <a:rPr sz="2000" dirty="0">
                <a:latin typeface="Arial MT"/>
                <a:cs typeface="Arial MT"/>
              </a:rPr>
              <a:t>J.</a:t>
            </a:r>
            <a:r>
              <a:rPr sz="2000" spc="-15" dirty="0">
                <a:latin typeface="Arial MT"/>
                <a:cs typeface="Arial MT"/>
              </a:rPr>
              <a:t> </a:t>
            </a:r>
            <a:r>
              <a:rPr sz="2000" dirty="0">
                <a:latin typeface="Arial MT"/>
                <a:cs typeface="Arial MT"/>
              </a:rPr>
              <a:t>concurring).</a:t>
            </a:r>
          </a:p>
        </p:txBody>
      </p:sp>
      <p:pic>
        <p:nvPicPr>
          <p:cNvPr id="4" name="Picture 3">
            <a:extLst>
              <a:ext uri="{FF2B5EF4-FFF2-40B4-BE49-F238E27FC236}">
                <a16:creationId xmlns:a16="http://schemas.microsoft.com/office/drawing/2014/main" id="{2399D10B-AAE3-0847-303A-DF66351B3AE7}"/>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35504" y="1336421"/>
            <a:ext cx="7772400" cy="5129784"/>
          </a:xfrm>
          <a:prstGeom prst="rect">
            <a:avLst/>
          </a:prstGeom>
        </p:spPr>
      </p:pic>
      <p:sp>
        <p:nvSpPr>
          <p:cNvPr id="3" name="object 3"/>
          <p:cNvSpPr txBox="1">
            <a:spLocks noGrp="1"/>
          </p:cNvSpPr>
          <p:nvPr>
            <p:ph type="title"/>
          </p:nvPr>
        </p:nvSpPr>
        <p:spPr>
          <a:xfrm>
            <a:off x="1523999" y="209753"/>
            <a:ext cx="10058907" cy="1068705"/>
          </a:xfrm>
          <a:prstGeom prst="rect">
            <a:avLst/>
          </a:prstGeom>
        </p:spPr>
        <p:txBody>
          <a:bodyPr vert="horz" wrap="square" lIns="0" tIns="74930" rIns="0" bIns="0" rtlCol="0">
            <a:spAutoFit/>
          </a:bodyPr>
          <a:lstStyle/>
          <a:p>
            <a:pPr marL="12700" marR="5080">
              <a:lnSpc>
                <a:spcPts val="3890"/>
              </a:lnSpc>
              <a:spcBef>
                <a:spcPts val="590"/>
              </a:spcBef>
            </a:pPr>
            <a:r>
              <a:rPr spc="-5" dirty="0"/>
              <a:t>Multiple Players</a:t>
            </a:r>
            <a:r>
              <a:rPr dirty="0"/>
              <a:t> </a:t>
            </a:r>
            <a:r>
              <a:rPr spc="-20" dirty="0"/>
              <a:t>are</a:t>
            </a:r>
            <a:r>
              <a:rPr spc="5" dirty="0"/>
              <a:t> </a:t>
            </a:r>
            <a:r>
              <a:rPr spc="-5" dirty="0"/>
              <a:t>Collecting</a:t>
            </a:r>
            <a:r>
              <a:rPr spc="5" dirty="0"/>
              <a:t> </a:t>
            </a:r>
            <a:r>
              <a:rPr spc="-5" dirty="0"/>
              <a:t>Data</a:t>
            </a:r>
            <a:r>
              <a:rPr dirty="0"/>
              <a:t> </a:t>
            </a:r>
            <a:r>
              <a:rPr spc="-15" dirty="0"/>
              <a:t>from</a:t>
            </a:r>
            <a:r>
              <a:rPr dirty="0"/>
              <a:t> </a:t>
            </a:r>
            <a:r>
              <a:rPr spc="-5" dirty="0"/>
              <a:t>Multiple </a:t>
            </a:r>
            <a:r>
              <a:rPr spc="-885" dirty="0"/>
              <a:t> </a:t>
            </a:r>
            <a:r>
              <a:rPr dirty="0"/>
              <a:t>Points</a:t>
            </a:r>
            <a:r>
              <a:rPr spc="-65" dirty="0"/>
              <a:t> </a:t>
            </a:r>
            <a:r>
              <a:rPr spc="-15" dirty="0"/>
              <a:t>Within</a:t>
            </a:r>
            <a:r>
              <a:rPr spc="-25" dirty="0"/>
              <a:t> </a:t>
            </a:r>
            <a:r>
              <a:rPr spc="-5" dirty="0"/>
              <a:t>Connected</a:t>
            </a:r>
            <a:r>
              <a:rPr spc="-10" dirty="0"/>
              <a:t> </a:t>
            </a:r>
            <a:r>
              <a:rPr dirty="0"/>
              <a:t>and</a:t>
            </a:r>
            <a:r>
              <a:rPr spc="-200" dirty="0"/>
              <a:t> </a:t>
            </a:r>
            <a:r>
              <a:rPr spc="-5" dirty="0"/>
              <a:t>Autonomous</a:t>
            </a:r>
            <a:r>
              <a:rPr spc="-85" dirty="0"/>
              <a:t> </a:t>
            </a:r>
            <a:r>
              <a:rPr spc="-45" dirty="0"/>
              <a:t>Vehicles</a:t>
            </a:r>
          </a:p>
        </p:txBody>
      </p:sp>
      <p:pic>
        <p:nvPicPr>
          <p:cNvPr id="4" name="Picture 3">
            <a:extLst>
              <a:ext uri="{FF2B5EF4-FFF2-40B4-BE49-F238E27FC236}">
                <a16:creationId xmlns:a16="http://schemas.microsoft.com/office/drawing/2014/main" id="{D136F522-1F36-BA86-B96A-D13DED899345}"/>
              </a:ext>
            </a:extLst>
          </p:cNvPr>
          <p:cNvPicPr>
            <a:picLocks noChangeAspect="1"/>
          </p:cNvPicPr>
          <p:nvPr/>
        </p:nvPicPr>
        <p:blipFill>
          <a:blip r:embed="rId3"/>
          <a:stretch>
            <a:fillRect/>
          </a:stretch>
        </p:blipFill>
        <p:spPr>
          <a:xfrm>
            <a:off x="103131" y="91440"/>
            <a:ext cx="1192269" cy="65731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990600"/>
            <a:ext cx="9930765" cy="757555"/>
          </a:xfrm>
          <a:prstGeom prst="rect">
            <a:avLst/>
          </a:prstGeom>
        </p:spPr>
        <p:txBody>
          <a:bodyPr vert="horz" wrap="square" lIns="0" tIns="12700" rIns="0" bIns="0" rtlCol="0">
            <a:spAutoFit/>
          </a:bodyPr>
          <a:lstStyle/>
          <a:p>
            <a:pPr marL="12700">
              <a:lnSpc>
                <a:spcPct val="100000"/>
              </a:lnSpc>
              <a:spcBef>
                <a:spcPts val="100"/>
              </a:spcBef>
            </a:pPr>
            <a:r>
              <a:rPr sz="4800" spc="-5" dirty="0"/>
              <a:t>Common</a:t>
            </a:r>
            <a:r>
              <a:rPr sz="4800" spc="-25" dirty="0"/>
              <a:t> </a:t>
            </a:r>
            <a:r>
              <a:rPr sz="4800" spc="-5" dirty="0"/>
              <a:t>Data</a:t>
            </a:r>
            <a:r>
              <a:rPr sz="4800" spc="-10" dirty="0"/>
              <a:t> </a:t>
            </a:r>
            <a:r>
              <a:rPr sz="4800" dirty="0"/>
              <a:t>Privacy</a:t>
            </a:r>
            <a:r>
              <a:rPr sz="4800" spc="-95" dirty="0"/>
              <a:t> </a:t>
            </a:r>
            <a:r>
              <a:rPr sz="4800" spc="-35" dirty="0"/>
              <a:t>Vulnerabilities</a:t>
            </a:r>
            <a:endParaRPr sz="4800" dirty="0"/>
          </a:p>
        </p:txBody>
      </p:sp>
      <p:sp>
        <p:nvSpPr>
          <p:cNvPr id="3" name="object 3"/>
          <p:cNvSpPr txBox="1"/>
          <p:nvPr/>
        </p:nvSpPr>
        <p:spPr>
          <a:xfrm>
            <a:off x="1219200" y="2133600"/>
            <a:ext cx="10065385" cy="4004945"/>
          </a:xfrm>
          <a:prstGeom prst="rect">
            <a:avLst/>
          </a:prstGeom>
        </p:spPr>
        <p:txBody>
          <a:bodyPr vert="horz" wrap="square" lIns="0" tIns="43180" rIns="0" bIns="0" rtlCol="0">
            <a:spAutoFit/>
          </a:bodyPr>
          <a:lstStyle/>
          <a:p>
            <a:pPr marL="241300" marR="95885" indent="-229235" algn="just">
              <a:lnSpc>
                <a:spcPct val="90100"/>
              </a:lnSpc>
              <a:spcBef>
                <a:spcPts val="340"/>
              </a:spcBef>
              <a:buClr>
                <a:srgbClr val="359DD6"/>
              </a:buClr>
              <a:buFont typeface="Arial MT"/>
              <a:buChar char="•"/>
              <a:tabLst>
                <a:tab pos="241935" algn="l"/>
              </a:tabLst>
            </a:pPr>
            <a:r>
              <a:rPr sz="2000" b="1" dirty="0">
                <a:latin typeface="Arial"/>
                <a:cs typeface="Arial"/>
              </a:rPr>
              <a:t>Data</a:t>
            </a:r>
            <a:r>
              <a:rPr sz="2000" b="1" spc="-25" dirty="0">
                <a:latin typeface="Arial"/>
                <a:cs typeface="Arial"/>
              </a:rPr>
              <a:t> </a:t>
            </a:r>
            <a:r>
              <a:rPr sz="2000" b="1" dirty="0">
                <a:latin typeface="Arial"/>
                <a:cs typeface="Arial"/>
              </a:rPr>
              <a:t>related</a:t>
            </a:r>
            <a:r>
              <a:rPr sz="2000" b="1" spc="-20" dirty="0">
                <a:latin typeface="Arial"/>
                <a:cs typeface="Arial"/>
              </a:rPr>
              <a:t> </a:t>
            </a:r>
            <a:r>
              <a:rPr sz="2000" b="1" dirty="0">
                <a:latin typeface="Arial"/>
                <a:cs typeface="Arial"/>
              </a:rPr>
              <a:t>to</a:t>
            </a:r>
            <a:r>
              <a:rPr sz="2000" b="1" spc="-10" dirty="0">
                <a:latin typeface="Arial"/>
                <a:cs typeface="Arial"/>
              </a:rPr>
              <a:t> </a:t>
            </a:r>
            <a:r>
              <a:rPr sz="2000" b="1" spc="-5" dirty="0">
                <a:latin typeface="Arial"/>
                <a:cs typeface="Arial"/>
              </a:rPr>
              <a:t>vehicle</a:t>
            </a:r>
            <a:r>
              <a:rPr sz="2000" b="1" spc="15" dirty="0">
                <a:latin typeface="Arial"/>
                <a:cs typeface="Arial"/>
              </a:rPr>
              <a:t> </a:t>
            </a:r>
            <a:r>
              <a:rPr sz="2000" b="1" spc="-5" dirty="0">
                <a:latin typeface="Arial"/>
                <a:cs typeface="Arial"/>
              </a:rPr>
              <a:t>journeys</a:t>
            </a:r>
            <a:r>
              <a:rPr sz="2000" b="1" spc="20" dirty="0">
                <a:latin typeface="Arial"/>
                <a:cs typeface="Arial"/>
              </a:rPr>
              <a:t> </a:t>
            </a:r>
            <a:r>
              <a:rPr sz="2000" dirty="0">
                <a:latin typeface="Arial MT"/>
                <a:cs typeface="Arial MT"/>
              </a:rPr>
              <a:t>– Car</a:t>
            </a:r>
            <a:r>
              <a:rPr sz="2000" spc="-20" dirty="0">
                <a:latin typeface="Arial MT"/>
                <a:cs typeface="Arial MT"/>
              </a:rPr>
              <a:t> </a:t>
            </a:r>
            <a:r>
              <a:rPr sz="2000" dirty="0">
                <a:latin typeface="Arial MT"/>
                <a:cs typeface="Arial MT"/>
              </a:rPr>
              <a:t>makers,</a:t>
            </a:r>
            <a:r>
              <a:rPr sz="2000" spc="-30" dirty="0">
                <a:latin typeface="Arial MT"/>
                <a:cs typeface="Arial MT"/>
              </a:rPr>
              <a:t> </a:t>
            </a:r>
            <a:r>
              <a:rPr sz="2000" dirty="0">
                <a:latin typeface="Arial MT"/>
                <a:cs typeface="Arial MT"/>
              </a:rPr>
              <a:t>app</a:t>
            </a:r>
            <a:r>
              <a:rPr sz="2000" spc="-10" dirty="0">
                <a:latin typeface="Arial MT"/>
                <a:cs typeface="Arial MT"/>
              </a:rPr>
              <a:t> </a:t>
            </a:r>
            <a:r>
              <a:rPr sz="2000" dirty="0">
                <a:latin typeface="Arial MT"/>
                <a:cs typeface="Arial MT"/>
              </a:rPr>
              <a:t>developers,</a:t>
            </a:r>
            <a:r>
              <a:rPr sz="2000" spc="-35" dirty="0">
                <a:latin typeface="Arial MT"/>
                <a:cs typeface="Arial MT"/>
              </a:rPr>
              <a:t> </a:t>
            </a:r>
            <a:r>
              <a:rPr sz="2000" dirty="0">
                <a:latin typeface="Arial MT"/>
                <a:cs typeface="Arial MT"/>
              </a:rPr>
              <a:t>on-board</a:t>
            </a:r>
            <a:r>
              <a:rPr sz="2000" spc="-35" dirty="0">
                <a:latin typeface="Arial MT"/>
                <a:cs typeface="Arial MT"/>
              </a:rPr>
              <a:t> </a:t>
            </a:r>
            <a:r>
              <a:rPr sz="2000" dirty="0">
                <a:latin typeface="Arial MT"/>
                <a:cs typeface="Arial MT"/>
              </a:rPr>
              <a:t>assistance </a:t>
            </a:r>
            <a:r>
              <a:rPr sz="2000" spc="-545" dirty="0">
                <a:latin typeface="Arial MT"/>
                <a:cs typeface="Arial MT"/>
              </a:rPr>
              <a:t> </a:t>
            </a:r>
            <a:r>
              <a:rPr sz="2000" dirty="0">
                <a:latin typeface="Arial MT"/>
                <a:cs typeface="Arial MT"/>
              </a:rPr>
              <a:t>systems, etc. collect data regarding movements of vehicle. Length of time data is kept, </a:t>
            </a:r>
            <a:r>
              <a:rPr sz="2000" spc="-545" dirty="0">
                <a:latin typeface="Arial MT"/>
                <a:cs typeface="Arial MT"/>
              </a:rPr>
              <a:t> </a:t>
            </a:r>
            <a:r>
              <a:rPr sz="2000" dirty="0">
                <a:latin typeface="Arial MT"/>
                <a:cs typeface="Arial MT"/>
              </a:rPr>
              <a:t>who</a:t>
            </a:r>
            <a:r>
              <a:rPr sz="2000" spc="-20" dirty="0">
                <a:latin typeface="Arial MT"/>
                <a:cs typeface="Arial MT"/>
              </a:rPr>
              <a:t> </a:t>
            </a:r>
            <a:r>
              <a:rPr sz="2000" dirty="0">
                <a:latin typeface="Arial MT"/>
                <a:cs typeface="Arial MT"/>
              </a:rPr>
              <a:t>has</a:t>
            </a:r>
            <a:r>
              <a:rPr sz="2000" spc="-5" dirty="0">
                <a:latin typeface="Arial MT"/>
                <a:cs typeface="Arial MT"/>
              </a:rPr>
              <a:t> </a:t>
            </a:r>
            <a:r>
              <a:rPr sz="2000" dirty="0">
                <a:latin typeface="Arial MT"/>
                <a:cs typeface="Arial MT"/>
              </a:rPr>
              <a:t>access</a:t>
            </a:r>
            <a:r>
              <a:rPr sz="2000" spc="-40" dirty="0">
                <a:latin typeface="Arial MT"/>
                <a:cs typeface="Arial MT"/>
              </a:rPr>
              <a:t> </a:t>
            </a:r>
            <a:r>
              <a:rPr sz="2000" dirty="0">
                <a:latin typeface="Arial MT"/>
                <a:cs typeface="Arial MT"/>
              </a:rPr>
              <a:t>to</a:t>
            </a:r>
            <a:r>
              <a:rPr sz="2000" spc="-5" dirty="0">
                <a:latin typeface="Arial MT"/>
                <a:cs typeface="Arial MT"/>
              </a:rPr>
              <a:t> it, </a:t>
            </a:r>
            <a:r>
              <a:rPr sz="2000" dirty="0">
                <a:latin typeface="Arial MT"/>
                <a:cs typeface="Arial MT"/>
              </a:rPr>
              <a:t>and</a:t>
            </a:r>
            <a:r>
              <a:rPr sz="2000" spc="-10" dirty="0">
                <a:latin typeface="Arial MT"/>
                <a:cs typeface="Arial MT"/>
              </a:rPr>
              <a:t> </a:t>
            </a:r>
            <a:r>
              <a:rPr sz="2000" dirty="0">
                <a:latin typeface="Arial MT"/>
                <a:cs typeface="Arial MT"/>
              </a:rPr>
              <a:t>whether</a:t>
            </a:r>
            <a:r>
              <a:rPr sz="2000" spc="-35" dirty="0">
                <a:latin typeface="Arial MT"/>
                <a:cs typeface="Arial MT"/>
              </a:rPr>
              <a:t> </a:t>
            </a:r>
            <a:r>
              <a:rPr sz="2000" dirty="0">
                <a:latin typeface="Arial MT"/>
                <a:cs typeface="Arial MT"/>
              </a:rPr>
              <a:t>consumer</a:t>
            </a:r>
            <a:r>
              <a:rPr sz="2000" spc="-45" dirty="0">
                <a:latin typeface="Arial MT"/>
                <a:cs typeface="Arial MT"/>
              </a:rPr>
              <a:t> </a:t>
            </a:r>
            <a:r>
              <a:rPr sz="2000" dirty="0">
                <a:latin typeface="Arial MT"/>
                <a:cs typeface="Arial MT"/>
              </a:rPr>
              <a:t>has</a:t>
            </a:r>
            <a:r>
              <a:rPr sz="2000" spc="-5" dirty="0">
                <a:latin typeface="Arial MT"/>
                <a:cs typeface="Arial MT"/>
              </a:rPr>
              <a:t> </a:t>
            </a:r>
            <a:r>
              <a:rPr sz="2000" dirty="0">
                <a:latin typeface="Arial MT"/>
                <a:cs typeface="Arial MT"/>
              </a:rPr>
              <a:t>right</a:t>
            </a:r>
            <a:r>
              <a:rPr sz="2000" spc="-1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opt-out</a:t>
            </a:r>
            <a:r>
              <a:rPr sz="2000" spc="-30" dirty="0">
                <a:latin typeface="Arial MT"/>
                <a:cs typeface="Arial MT"/>
              </a:rPr>
              <a:t> </a:t>
            </a:r>
            <a:r>
              <a:rPr sz="2000" dirty="0">
                <a:latin typeface="Arial MT"/>
                <a:cs typeface="Arial MT"/>
              </a:rPr>
              <a:t>are</a:t>
            </a:r>
            <a:r>
              <a:rPr sz="2000" spc="-25" dirty="0">
                <a:latin typeface="Arial MT"/>
                <a:cs typeface="Arial MT"/>
              </a:rPr>
              <a:t> </a:t>
            </a:r>
            <a:r>
              <a:rPr sz="2000" dirty="0">
                <a:latin typeface="Arial MT"/>
                <a:cs typeface="Arial MT"/>
              </a:rPr>
              <a:t>key</a:t>
            </a:r>
            <a:r>
              <a:rPr sz="2000" spc="-15" dirty="0">
                <a:latin typeface="Arial MT"/>
                <a:cs typeface="Arial MT"/>
              </a:rPr>
              <a:t> </a:t>
            </a:r>
            <a:r>
              <a:rPr sz="2000" dirty="0">
                <a:latin typeface="Arial MT"/>
                <a:cs typeface="Arial MT"/>
              </a:rPr>
              <a:t>issues.</a:t>
            </a:r>
          </a:p>
          <a:p>
            <a:pPr marL="241300" marR="101600" indent="-229235">
              <a:lnSpc>
                <a:spcPts val="2160"/>
              </a:lnSpc>
              <a:spcBef>
                <a:spcPts val="1030"/>
              </a:spcBef>
              <a:buClr>
                <a:srgbClr val="359DD6"/>
              </a:buClr>
              <a:buFont typeface="Arial MT"/>
              <a:buChar char="•"/>
              <a:tabLst>
                <a:tab pos="241300" algn="l"/>
                <a:tab pos="241935" algn="l"/>
                <a:tab pos="9446260" algn="l"/>
              </a:tabLst>
            </a:pPr>
            <a:r>
              <a:rPr sz="2000" b="1" dirty="0">
                <a:latin typeface="Arial"/>
                <a:cs typeface="Arial"/>
              </a:rPr>
              <a:t>Data on consumer habits and preferences </a:t>
            </a:r>
            <a:r>
              <a:rPr sz="2000" dirty="0">
                <a:latin typeface="Arial MT"/>
                <a:cs typeface="Arial MT"/>
              </a:rPr>
              <a:t>– Data ranging from music preferences, </a:t>
            </a:r>
            <a:r>
              <a:rPr sz="2000" spc="5" dirty="0">
                <a:latin typeface="Arial MT"/>
                <a:cs typeface="Arial MT"/>
              </a:rPr>
              <a:t> </a:t>
            </a:r>
            <a:r>
              <a:rPr sz="2000" dirty="0">
                <a:latin typeface="Arial MT"/>
                <a:cs typeface="Arial MT"/>
              </a:rPr>
              <a:t>ne</a:t>
            </a:r>
            <a:r>
              <a:rPr sz="2000" spc="10" dirty="0">
                <a:latin typeface="Arial MT"/>
                <a:cs typeface="Arial MT"/>
              </a:rPr>
              <a:t>w</a:t>
            </a:r>
            <a:r>
              <a:rPr sz="2000" dirty="0">
                <a:latin typeface="Arial MT"/>
                <a:cs typeface="Arial MT"/>
              </a:rPr>
              <a:t>s</a:t>
            </a:r>
            <a:r>
              <a:rPr sz="2000" spc="-2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radio</a:t>
            </a:r>
            <a:r>
              <a:rPr sz="2000" spc="-15" dirty="0">
                <a:latin typeface="Arial MT"/>
                <a:cs typeface="Arial MT"/>
              </a:rPr>
              <a:t> </a:t>
            </a:r>
            <a:r>
              <a:rPr sz="2000" dirty="0">
                <a:latin typeface="Arial MT"/>
                <a:cs typeface="Arial MT"/>
              </a:rPr>
              <a:t>s</a:t>
            </a:r>
            <a:r>
              <a:rPr sz="2000" spc="5" dirty="0">
                <a:latin typeface="Arial MT"/>
                <a:cs typeface="Arial MT"/>
              </a:rPr>
              <a:t>e</a:t>
            </a:r>
            <a:r>
              <a:rPr sz="2000" dirty="0">
                <a:latin typeface="Arial MT"/>
                <a:cs typeface="Arial MT"/>
              </a:rPr>
              <a:t>lections,</a:t>
            </a:r>
            <a:r>
              <a:rPr sz="2000" spc="-4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other</a:t>
            </a:r>
            <a:r>
              <a:rPr sz="2000" spc="-25" dirty="0">
                <a:latin typeface="Arial MT"/>
                <a:cs typeface="Arial MT"/>
              </a:rPr>
              <a:t> </a:t>
            </a:r>
            <a:r>
              <a:rPr sz="2000" dirty="0">
                <a:latin typeface="Arial MT"/>
                <a:cs typeface="Arial MT"/>
              </a:rPr>
              <a:t>fea</a:t>
            </a:r>
            <a:r>
              <a:rPr sz="2000" spc="-10" dirty="0">
                <a:latin typeface="Arial MT"/>
                <a:cs typeface="Arial MT"/>
              </a:rPr>
              <a:t>t</a:t>
            </a:r>
            <a:r>
              <a:rPr sz="2000" dirty="0">
                <a:latin typeface="Arial MT"/>
                <a:cs typeface="Arial MT"/>
              </a:rPr>
              <a:t>ures</a:t>
            </a:r>
            <a:r>
              <a:rPr sz="2000" spc="-35" dirty="0">
                <a:latin typeface="Arial MT"/>
                <a:cs typeface="Arial MT"/>
              </a:rPr>
              <a:t> </a:t>
            </a:r>
            <a:r>
              <a:rPr sz="2000" dirty="0">
                <a:latin typeface="Arial MT"/>
                <a:cs typeface="Arial MT"/>
              </a:rPr>
              <a:t>is being</a:t>
            </a:r>
            <a:r>
              <a:rPr sz="2000" spc="-15" dirty="0">
                <a:latin typeface="Arial MT"/>
                <a:cs typeface="Arial MT"/>
              </a:rPr>
              <a:t> </a:t>
            </a:r>
            <a:r>
              <a:rPr sz="2000" dirty="0">
                <a:latin typeface="Arial MT"/>
                <a:cs typeface="Arial MT"/>
              </a:rPr>
              <a:t>u</a:t>
            </a:r>
            <a:r>
              <a:rPr sz="2000" spc="5" dirty="0">
                <a:latin typeface="Arial MT"/>
                <a:cs typeface="Arial MT"/>
              </a:rPr>
              <a:t>s</a:t>
            </a:r>
            <a:r>
              <a:rPr sz="2000" dirty="0">
                <a:latin typeface="Arial MT"/>
                <a:cs typeface="Arial MT"/>
              </a:rPr>
              <a:t>ed</a:t>
            </a:r>
            <a:r>
              <a:rPr sz="2000" spc="-25"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target</a:t>
            </a:r>
            <a:r>
              <a:rPr sz="2000" spc="-30" dirty="0">
                <a:latin typeface="Arial MT"/>
                <a:cs typeface="Arial MT"/>
              </a:rPr>
              <a:t> </a:t>
            </a:r>
            <a:r>
              <a:rPr sz="2000" dirty="0">
                <a:latin typeface="Arial MT"/>
                <a:cs typeface="Arial MT"/>
              </a:rPr>
              <a:t>c</a:t>
            </a:r>
            <a:r>
              <a:rPr sz="2000" spc="5" dirty="0">
                <a:latin typeface="Arial MT"/>
                <a:cs typeface="Arial MT"/>
              </a:rPr>
              <a:t>o</a:t>
            </a:r>
            <a:r>
              <a:rPr sz="2000" dirty="0">
                <a:latin typeface="Arial MT"/>
                <a:cs typeface="Arial MT"/>
              </a:rPr>
              <a:t>n</a:t>
            </a:r>
            <a:r>
              <a:rPr sz="2000" spc="5" dirty="0">
                <a:latin typeface="Arial MT"/>
                <a:cs typeface="Arial MT"/>
              </a:rPr>
              <a:t>s</a:t>
            </a:r>
            <a:r>
              <a:rPr sz="2000" dirty="0">
                <a:latin typeface="Arial MT"/>
                <a:cs typeface="Arial MT"/>
              </a:rPr>
              <a:t>umer</a:t>
            </a:r>
            <a:r>
              <a:rPr sz="2000" spc="-10" dirty="0">
                <a:latin typeface="Arial MT"/>
                <a:cs typeface="Arial MT"/>
              </a:rPr>
              <a:t>s</a:t>
            </a:r>
            <a:r>
              <a:rPr sz="2000" dirty="0">
                <a:latin typeface="Arial MT"/>
                <a:cs typeface="Arial MT"/>
              </a:rPr>
              <a:t>.	How  this</a:t>
            </a:r>
            <a:r>
              <a:rPr sz="2000" spc="-15" dirty="0">
                <a:latin typeface="Arial MT"/>
                <a:cs typeface="Arial MT"/>
              </a:rPr>
              <a:t> </a:t>
            </a:r>
            <a:r>
              <a:rPr sz="2000" dirty="0">
                <a:latin typeface="Arial MT"/>
                <a:cs typeface="Arial MT"/>
              </a:rPr>
              <a:t>is done</a:t>
            </a:r>
            <a:r>
              <a:rPr sz="2000" spc="-1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whether</a:t>
            </a:r>
            <a:r>
              <a:rPr sz="2000" spc="-40" dirty="0">
                <a:latin typeface="Arial MT"/>
                <a:cs typeface="Arial MT"/>
              </a:rPr>
              <a:t> </a:t>
            </a:r>
            <a:r>
              <a:rPr sz="2000" dirty="0">
                <a:latin typeface="Arial MT"/>
                <a:cs typeface="Arial MT"/>
              </a:rPr>
              <a:t>consent</a:t>
            </a:r>
            <a:r>
              <a:rPr sz="2000" spc="-45"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obtained</a:t>
            </a:r>
            <a:r>
              <a:rPr sz="2000" spc="-25" dirty="0">
                <a:latin typeface="Arial MT"/>
                <a:cs typeface="Arial MT"/>
              </a:rPr>
              <a:t> </a:t>
            </a:r>
            <a:r>
              <a:rPr sz="2000" dirty="0">
                <a:latin typeface="Arial MT"/>
                <a:cs typeface="Arial MT"/>
              </a:rPr>
              <a:t>will dictate</a:t>
            </a:r>
            <a:r>
              <a:rPr sz="2000" spc="-15" dirty="0">
                <a:latin typeface="Arial MT"/>
                <a:cs typeface="Arial MT"/>
              </a:rPr>
              <a:t> </a:t>
            </a:r>
            <a:r>
              <a:rPr sz="2000" dirty="0">
                <a:latin typeface="Arial MT"/>
                <a:cs typeface="Arial MT"/>
              </a:rPr>
              <a:t>potential</a:t>
            </a:r>
            <a:r>
              <a:rPr sz="2000" spc="-15" dirty="0">
                <a:latin typeface="Arial MT"/>
                <a:cs typeface="Arial MT"/>
              </a:rPr>
              <a:t> </a:t>
            </a:r>
            <a:r>
              <a:rPr sz="2000" dirty="0">
                <a:latin typeface="Arial MT"/>
                <a:cs typeface="Arial MT"/>
              </a:rPr>
              <a:t>ramifications.</a:t>
            </a:r>
          </a:p>
          <a:p>
            <a:pPr marL="241300" indent="-229235">
              <a:lnSpc>
                <a:spcPts val="2280"/>
              </a:lnSpc>
              <a:spcBef>
                <a:spcPts val="735"/>
              </a:spcBef>
              <a:buClr>
                <a:srgbClr val="359DD6"/>
              </a:buClr>
              <a:buFont typeface="Arial MT"/>
              <a:buChar char="•"/>
              <a:tabLst>
                <a:tab pos="241300" algn="l"/>
                <a:tab pos="241935" algn="l"/>
              </a:tabLst>
            </a:pPr>
            <a:r>
              <a:rPr sz="2000" b="1" dirty="0">
                <a:latin typeface="Arial"/>
                <a:cs typeface="Arial"/>
              </a:rPr>
              <a:t>Data</a:t>
            </a:r>
            <a:r>
              <a:rPr sz="2000" b="1" spc="-20" dirty="0">
                <a:latin typeface="Arial"/>
                <a:cs typeface="Arial"/>
              </a:rPr>
              <a:t> </a:t>
            </a:r>
            <a:r>
              <a:rPr sz="2000" b="1" dirty="0">
                <a:latin typeface="Arial"/>
                <a:cs typeface="Arial"/>
              </a:rPr>
              <a:t>from</a:t>
            </a:r>
            <a:r>
              <a:rPr sz="2000" b="1" spc="-15" dirty="0">
                <a:latin typeface="Arial"/>
                <a:cs typeface="Arial"/>
              </a:rPr>
              <a:t> </a:t>
            </a:r>
            <a:r>
              <a:rPr sz="2000" b="1" dirty="0">
                <a:latin typeface="Arial"/>
                <a:cs typeface="Arial"/>
              </a:rPr>
              <a:t>or</a:t>
            </a:r>
            <a:r>
              <a:rPr sz="2000" b="1" spc="-15" dirty="0">
                <a:latin typeface="Arial"/>
                <a:cs typeface="Arial"/>
              </a:rPr>
              <a:t> </a:t>
            </a:r>
            <a:r>
              <a:rPr sz="2000" b="1" dirty="0">
                <a:latin typeface="Arial"/>
                <a:cs typeface="Arial"/>
              </a:rPr>
              <a:t>related</a:t>
            </a:r>
            <a:r>
              <a:rPr sz="2000" b="1" spc="-25" dirty="0">
                <a:latin typeface="Arial"/>
                <a:cs typeface="Arial"/>
              </a:rPr>
              <a:t> </a:t>
            </a:r>
            <a:r>
              <a:rPr sz="2000" b="1" dirty="0">
                <a:latin typeface="Arial"/>
                <a:cs typeface="Arial"/>
              </a:rPr>
              <a:t>to</a:t>
            </a:r>
            <a:r>
              <a:rPr sz="2000" b="1" spc="-5" dirty="0">
                <a:latin typeface="Arial"/>
                <a:cs typeface="Arial"/>
              </a:rPr>
              <a:t> </a:t>
            </a:r>
            <a:r>
              <a:rPr sz="2000" b="1" dirty="0">
                <a:latin typeface="Arial"/>
                <a:cs typeface="Arial"/>
              </a:rPr>
              <a:t>children</a:t>
            </a:r>
            <a:r>
              <a:rPr sz="2000" b="1" spc="-10" dirty="0">
                <a:latin typeface="Arial"/>
                <a:cs typeface="Arial"/>
              </a:rPr>
              <a:t> </a:t>
            </a:r>
            <a:r>
              <a:rPr sz="2000" dirty="0">
                <a:latin typeface="Arial MT"/>
                <a:cs typeface="Arial MT"/>
              </a:rPr>
              <a:t>– </a:t>
            </a:r>
            <a:r>
              <a:rPr sz="2000" spc="-5" dirty="0">
                <a:latin typeface="Arial MT"/>
                <a:cs typeface="Arial MT"/>
              </a:rPr>
              <a:t>Collection,</a:t>
            </a:r>
            <a:r>
              <a:rPr sz="2000" spc="-25" dirty="0">
                <a:latin typeface="Arial MT"/>
                <a:cs typeface="Arial MT"/>
              </a:rPr>
              <a:t> </a:t>
            </a:r>
            <a:r>
              <a:rPr sz="2000" spc="-5" dirty="0">
                <a:latin typeface="Arial MT"/>
                <a:cs typeface="Arial MT"/>
              </a:rPr>
              <a:t>use,</a:t>
            </a:r>
            <a:r>
              <a:rPr sz="2000" spc="-2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storage</a:t>
            </a:r>
            <a:r>
              <a:rPr sz="2000" spc="-35" dirty="0">
                <a:latin typeface="Arial MT"/>
                <a:cs typeface="Arial MT"/>
              </a:rPr>
              <a:t> </a:t>
            </a:r>
            <a:r>
              <a:rPr sz="2000" dirty="0">
                <a:latin typeface="Arial MT"/>
                <a:cs typeface="Arial MT"/>
              </a:rPr>
              <a:t>of</a:t>
            </a:r>
            <a:r>
              <a:rPr sz="2000" spc="-20" dirty="0">
                <a:latin typeface="Arial MT"/>
                <a:cs typeface="Arial MT"/>
              </a:rPr>
              <a:t> </a:t>
            </a:r>
            <a:r>
              <a:rPr sz="2000" spc="-5" dirty="0">
                <a:latin typeface="Arial MT"/>
                <a:cs typeface="Arial MT"/>
              </a:rPr>
              <a:t>children’s</a:t>
            </a:r>
            <a:r>
              <a:rPr sz="2000" spc="-15" dirty="0">
                <a:latin typeface="Arial MT"/>
                <a:cs typeface="Arial MT"/>
              </a:rPr>
              <a:t> </a:t>
            </a:r>
            <a:r>
              <a:rPr sz="2000" spc="-5" dirty="0">
                <a:latin typeface="Arial MT"/>
                <a:cs typeface="Arial MT"/>
              </a:rPr>
              <a:t>data</a:t>
            </a:r>
            <a:r>
              <a:rPr sz="2000" spc="-20" dirty="0">
                <a:latin typeface="Arial MT"/>
                <a:cs typeface="Arial MT"/>
              </a:rPr>
              <a:t> </a:t>
            </a:r>
            <a:r>
              <a:rPr sz="2000" spc="-5" dirty="0">
                <a:latin typeface="Arial MT"/>
                <a:cs typeface="Arial MT"/>
              </a:rPr>
              <a:t>is</a:t>
            </a:r>
            <a:endParaRPr sz="2000" dirty="0">
              <a:latin typeface="Arial MT"/>
              <a:cs typeface="Arial MT"/>
            </a:endParaRPr>
          </a:p>
          <a:p>
            <a:pPr marL="241300">
              <a:lnSpc>
                <a:spcPts val="2280"/>
              </a:lnSpc>
            </a:pPr>
            <a:r>
              <a:rPr sz="2000" dirty="0">
                <a:latin typeface="Arial MT"/>
                <a:cs typeface="Arial MT"/>
              </a:rPr>
              <a:t>governed</a:t>
            </a:r>
            <a:r>
              <a:rPr sz="2000" spc="-30" dirty="0">
                <a:latin typeface="Arial MT"/>
                <a:cs typeface="Arial MT"/>
              </a:rPr>
              <a:t> </a:t>
            </a:r>
            <a:r>
              <a:rPr sz="2000" dirty="0">
                <a:latin typeface="Arial MT"/>
                <a:cs typeface="Arial MT"/>
              </a:rPr>
              <a:t>by</a:t>
            </a:r>
            <a:r>
              <a:rPr sz="2000" spc="-25" dirty="0">
                <a:latin typeface="Arial MT"/>
                <a:cs typeface="Arial MT"/>
              </a:rPr>
              <a:t> </a:t>
            </a:r>
            <a:r>
              <a:rPr sz="2000" dirty="0">
                <a:latin typeface="Arial MT"/>
                <a:cs typeface="Arial MT"/>
              </a:rPr>
              <a:t>special</a:t>
            </a:r>
            <a:r>
              <a:rPr sz="2000" spc="-15" dirty="0">
                <a:latin typeface="Arial MT"/>
                <a:cs typeface="Arial MT"/>
              </a:rPr>
              <a:t> </a:t>
            </a:r>
            <a:r>
              <a:rPr sz="2000" dirty="0">
                <a:latin typeface="Arial MT"/>
                <a:cs typeface="Arial MT"/>
              </a:rPr>
              <a:t>rules</a:t>
            </a:r>
            <a:r>
              <a:rPr sz="2000" spc="-25" dirty="0">
                <a:latin typeface="Arial MT"/>
                <a:cs typeface="Arial MT"/>
              </a:rPr>
              <a:t> </a:t>
            </a:r>
            <a:r>
              <a:rPr sz="2000" dirty="0">
                <a:latin typeface="Arial MT"/>
                <a:cs typeface="Arial MT"/>
              </a:rPr>
              <a:t>which</a:t>
            </a:r>
            <a:r>
              <a:rPr sz="2000" spc="-10" dirty="0">
                <a:latin typeface="Arial MT"/>
                <a:cs typeface="Arial MT"/>
              </a:rPr>
              <a:t> </a:t>
            </a:r>
            <a:r>
              <a:rPr sz="2000" dirty="0">
                <a:latin typeface="Arial MT"/>
                <a:cs typeface="Arial MT"/>
              </a:rPr>
              <a:t>should</a:t>
            </a:r>
            <a:r>
              <a:rPr sz="2000" spc="-15" dirty="0">
                <a:latin typeface="Arial MT"/>
                <a:cs typeface="Arial MT"/>
              </a:rPr>
              <a:t> </a:t>
            </a:r>
            <a:r>
              <a:rPr sz="2000" dirty="0">
                <a:latin typeface="Arial MT"/>
                <a:cs typeface="Arial MT"/>
              </a:rPr>
              <a:t>be</a:t>
            </a:r>
            <a:r>
              <a:rPr sz="2000" spc="-10" dirty="0">
                <a:latin typeface="Arial MT"/>
                <a:cs typeface="Arial MT"/>
              </a:rPr>
              <a:t> </a:t>
            </a:r>
            <a:r>
              <a:rPr sz="2000" dirty="0">
                <a:latin typeface="Arial MT"/>
                <a:cs typeface="Arial MT"/>
              </a:rPr>
              <a:t>considered.</a:t>
            </a:r>
          </a:p>
          <a:p>
            <a:pPr marL="241300" marR="5080" indent="-229235">
              <a:lnSpc>
                <a:spcPct val="90000"/>
              </a:lnSpc>
              <a:spcBef>
                <a:spcPts val="994"/>
              </a:spcBef>
              <a:buClr>
                <a:srgbClr val="359DD6"/>
              </a:buClr>
              <a:buFont typeface="Arial MT"/>
              <a:buChar char="•"/>
              <a:tabLst>
                <a:tab pos="241300" algn="l"/>
                <a:tab pos="241935" algn="l"/>
                <a:tab pos="946150" algn="l"/>
                <a:tab pos="2495550" algn="l"/>
                <a:tab pos="5730875" algn="l"/>
              </a:tabLst>
            </a:pPr>
            <a:r>
              <a:rPr sz="2000" b="1" dirty="0">
                <a:latin typeface="Arial"/>
                <a:cs typeface="Arial"/>
              </a:rPr>
              <a:t>Differences in regulations between markets </a:t>
            </a:r>
            <a:r>
              <a:rPr sz="2000" dirty="0">
                <a:latin typeface="Arial MT"/>
                <a:cs typeface="Arial MT"/>
              </a:rPr>
              <a:t>– Privacy regulations vary widely by </a:t>
            </a:r>
            <a:r>
              <a:rPr sz="2000" spc="5" dirty="0">
                <a:latin typeface="Arial MT"/>
                <a:cs typeface="Arial MT"/>
              </a:rPr>
              <a:t> </a:t>
            </a:r>
            <a:r>
              <a:rPr sz="2000" dirty="0">
                <a:latin typeface="Arial MT"/>
                <a:cs typeface="Arial MT"/>
              </a:rPr>
              <a:t>region</a:t>
            </a:r>
            <a:r>
              <a:rPr sz="2000" spc="-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market.	</a:t>
            </a:r>
            <a:r>
              <a:rPr sz="2000" spc="-5" dirty="0">
                <a:latin typeface="Arial MT"/>
                <a:cs typeface="Arial MT"/>
              </a:rPr>
              <a:t>For </a:t>
            </a:r>
            <a:r>
              <a:rPr sz="2000" dirty="0">
                <a:latin typeface="Arial MT"/>
                <a:cs typeface="Arial MT"/>
              </a:rPr>
              <a:t>example, the EU is set to implement </a:t>
            </a:r>
            <a:r>
              <a:rPr sz="2000" spc="-5" dirty="0">
                <a:latin typeface="Arial MT"/>
                <a:cs typeface="Arial MT"/>
              </a:rPr>
              <a:t>its </a:t>
            </a:r>
            <a:r>
              <a:rPr sz="2000" dirty="0">
                <a:latin typeface="Arial MT"/>
                <a:cs typeface="Arial MT"/>
              </a:rPr>
              <a:t>groundbreaking data </a:t>
            </a:r>
            <a:r>
              <a:rPr sz="2000" spc="5" dirty="0">
                <a:latin typeface="Arial MT"/>
                <a:cs typeface="Arial MT"/>
              </a:rPr>
              <a:t> </a:t>
            </a:r>
            <a:r>
              <a:rPr sz="2000" dirty="0">
                <a:latin typeface="Arial MT"/>
                <a:cs typeface="Arial MT"/>
              </a:rPr>
              <a:t>privacy</a:t>
            </a:r>
            <a:r>
              <a:rPr sz="2000" spc="-20" dirty="0">
                <a:latin typeface="Arial MT"/>
                <a:cs typeface="Arial MT"/>
              </a:rPr>
              <a:t> </a:t>
            </a:r>
            <a:r>
              <a:rPr sz="2000" dirty="0">
                <a:latin typeface="Arial MT"/>
                <a:cs typeface="Arial MT"/>
              </a:rPr>
              <a:t>and</a:t>
            </a:r>
            <a:r>
              <a:rPr sz="2000" spc="-5" dirty="0">
                <a:latin typeface="Arial MT"/>
                <a:cs typeface="Arial MT"/>
              </a:rPr>
              <a:t> </a:t>
            </a:r>
            <a:r>
              <a:rPr sz="2000" dirty="0">
                <a:latin typeface="Arial MT"/>
                <a:cs typeface="Arial MT"/>
              </a:rPr>
              <a:t>protection</a:t>
            </a:r>
            <a:r>
              <a:rPr sz="2000" spc="-30" dirty="0">
                <a:latin typeface="Arial MT"/>
                <a:cs typeface="Arial MT"/>
              </a:rPr>
              <a:t> </a:t>
            </a:r>
            <a:r>
              <a:rPr sz="2000" spc="-25" dirty="0">
                <a:latin typeface="Arial MT"/>
                <a:cs typeface="Arial MT"/>
              </a:rPr>
              <a:t>law,</a:t>
            </a:r>
            <a:r>
              <a:rPr sz="2000" dirty="0">
                <a:latin typeface="Arial MT"/>
                <a:cs typeface="Arial MT"/>
              </a:rPr>
              <a:t> the</a:t>
            </a:r>
            <a:r>
              <a:rPr sz="2000" spc="-10" dirty="0">
                <a:latin typeface="Arial MT"/>
                <a:cs typeface="Arial MT"/>
              </a:rPr>
              <a:t> </a:t>
            </a:r>
            <a:r>
              <a:rPr sz="2000" dirty="0">
                <a:latin typeface="Arial MT"/>
                <a:cs typeface="Arial MT"/>
              </a:rPr>
              <a:t>GDPR,</a:t>
            </a:r>
            <a:r>
              <a:rPr sz="2000" spc="-5" dirty="0">
                <a:latin typeface="Arial MT"/>
                <a:cs typeface="Arial MT"/>
              </a:rPr>
              <a:t> </a:t>
            </a:r>
            <a:r>
              <a:rPr sz="2000" dirty="0">
                <a:latin typeface="Arial MT"/>
                <a:cs typeface="Arial MT"/>
              </a:rPr>
              <a:t>this</a:t>
            </a:r>
            <a:r>
              <a:rPr sz="2000" spc="-10" dirty="0">
                <a:latin typeface="Arial MT"/>
                <a:cs typeface="Arial MT"/>
              </a:rPr>
              <a:t> </a:t>
            </a:r>
            <a:r>
              <a:rPr sz="2000" spc="-40" dirty="0">
                <a:latin typeface="Arial MT"/>
                <a:cs typeface="Arial MT"/>
              </a:rPr>
              <a:t>May.	</a:t>
            </a:r>
            <a:r>
              <a:rPr sz="2000" dirty="0">
                <a:latin typeface="Arial MT"/>
                <a:cs typeface="Arial MT"/>
              </a:rPr>
              <a:t>The law includes a broad definition of </a:t>
            </a:r>
            <a:r>
              <a:rPr sz="2000" spc="5" dirty="0">
                <a:latin typeface="Arial MT"/>
                <a:cs typeface="Arial MT"/>
              </a:rPr>
              <a:t> </a:t>
            </a:r>
            <a:r>
              <a:rPr sz="2000" dirty="0">
                <a:latin typeface="Arial MT"/>
                <a:cs typeface="Arial MT"/>
              </a:rPr>
              <a:t>personal</a:t>
            </a:r>
            <a:r>
              <a:rPr sz="2000" spc="-35" dirty="0">
                <a:latin typeface="Arial MT"/>
                <a:cs typeface="Arial MT"/>
              </a:rPr>
              <a:t> </a:t>
            </a:r>
            <a:r>
              <a:rPr sz="2000" dirty="0">
                <a:latin typeface="Arial MT"/>
                <a:cs typeface="Arial MT"/>
              </a:rPr>
              <a:t>information</a:t>
            </a:r>
            <a:r>
              <a:rPr sz="2000" spc="-2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strict</a:t>
            </a:r>
            <a:r>
              <a:rPr sz="2000" spc="-30" dirty="0">
                <a:latin typeface="Arial MT"/>
                <a:cs typeface="Arial MT"/>
              </a:rPr>
              <a:t> </a:t>
            </a:r>
            <a:r>
              <a:rPr sz="2000" dirty="0">
                <a:latin typeface="Arial MT"/>
                <a:cs typeface="Arial MT"/>
              </a:rPr>
              <a:t>requirements</a:t>
            </a:r>
            <a:r>
              <a:rPr sz="2000" spc="-50" dirty="0">
                <a:latin typeface="Arial MT"/>
                <a:cs typeface="Arial MT"/>
              </a:rPr>
              <a:t> </a:t>
            </a:r>
            <a:r>
              <a:rPr sz="2000" dirty="0">
                <a:latin typeface="Arial MT"/>
                <a:cs typeface="Arial MT"/>
              </a:rPr>
              <a:t>for</a:t>
            </a:r>
            <a:r>
              <a:rPr sz="2000" spc="-25" dirty="0">
                <a:latin typeface="Arial MT"/>
                <a:cs typeface="Arial MT"/>
              </a:rPr>
              <a:t> </a:t>
            </a:r>
            <a:r>
              <a:rPr sz="2000" dirty="0">
                <a:latin typeface="Arial MT"/>
                <a:cs typeface="Arial MT"/>
              </a:rPr>
              <a:t>consent</a:t>
            </a:r>
            <a:r>
              <a:rPr sz="2000" spc="-20" dirty="0">
                <a:latin typeface="Arial MT"/>
                <a:cs typeface="Arial MT"/>
              </a:rPr>
              <a:t> </a:t>
            </a:r>
            <a:r>
              <a:rPr sz="2000" dirty="0">
                <a:latin typeface="Arial MT"/>
                <a:cs typeface="Arial MT"/>
              </a:rPr>
              <a:t>and</a:t>
            </a:r>
            <a:r>
              <a:rPr sz="2000" spc="-20" dirty="0">
                <a:latin typeface="Arial MT"/>
                <a:cs typeface="Arial MT"/>
              </a:rPr>
              <a:t> </a:t>
            </a:r>
            <a:r>
              <a:rPr sz="2000" dirty="0">
                <a:latin typeface="Arial MT"/>
                <a:cs typeface="Arial MT"/>
              </a:rPr>
              <a:t>use</a:t>
            </a:r>
            <a:r>
              <a:rPr sz="2000" spc="-1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protection</a:t>
            </a:r>
            <a:r>
              <a:rPr sz="2000" spc="-3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such </a:t>
            </a:r>
            <a:r>
              <a:rPr sz="2000" spc="-540" dirty="0">
                <a:latin typeface="Arial MT"/>
                <a:cs typeface="Arial MT"/>
              </a:rPr>
              <a:t> </a:t>
            </a:r>
            <a:r>
              <a:rPr sz="2000" dirty="0">
                <a:latin typeface="Arial MT"/>
                <a:cs typeface="Arial MT"/>
              </a:rPr>
              <a:t>data.	Companies</a:t>
            </a:r>
            <a:r>
              <a:rPr sz="2000" spc="-35" dirty="0">
                <a:latin typeface="Arial MT"/>
                <a:cs typeface="Arial MT"/>
              </a:rPr>
              <a:t> </a:t>
            </a:r>
            <a:r>
              <a:rPr sz="2000" dirty="0">
                <a:latin typeface="Arial MT"/>
                <a:cs typeface="Arial MT"/>
              </a:rPr>
              <a:t>working</a:t>
            </a:r>
            <a:r>
              <a:rPr sz="2000" spc="-30" dirty="0">
                <a:latin typeface="Arial MT"/>
                <a:cs typeface="Arial MT"/>
              </a:rPr>
              <a:t> </a:t>
            </a:r>
            <a:r>
              <a:rPr sz="2000" dirty="0">
                <a:latin typeface="Arial MT"/>
                <a:cs typeface="Arial MT"/>
              </a:rPr>
              <a:t>in </a:t>
            </a:r>
            <a:r>
              <a:rPr sz="2000" spc="-5" dirty="0">
                <a:latin typeface="Arial MT"/>
                <a:cs typeface="Arial MT"/>
              </a:rPr>
              <a:t>the</a:t>
            </a:r>
            <a:r>
              <a:rPr sz="2000" spc="-15" dirty="0">
                <a:latin typeface="Arial MT"/>
                <a:cs typeface="Arial MT"/>
              </a:rPr>
              <a:t> </a:t>
            </a:r>
            <a:r>
              <a:rPr sz="2000" dirty="0">
                <a:latin typeface="Arial MT"/>
                <a:cs typeface="Arial MT"/>
              </a:rPr>
              <a:t>European</a:t>
            </a:r>
            <a:r>
              <a:rPr sz="2000" spc="-25" dirty="0">
                <a:latin typeface="Arial MT"/>
                <a:cs typeface="Arial MT"/>
              </a:rPr>
              <a:t> </a:t>
            </a:r>
            <a:r>
              <a:rPr sz="2000" dirty="0">
                <a:latin typeface="Arial MT"/>
                <a:cs typeface="Arial MT"/>
              </a:rPr>
              <a:t>market</a:t>
            </a:r>
            <a:r>
              <a:rPr sz="2000" spc="-40" dirty="0">
                <a:latin typeface="Arial MT"/>
                <a:cs typeface="Arial MT"/>
              </a:rPr>
              <a:t> </a:t>
            </a:r>
            <a:r>
              <a:rPr sz="2000" dirty="0">
                <a:latin typeface="Arial MT"/>
                <a:cs typeface="Arial MT"/>
              </a:rPr>
              <a:t>need</a:t>
            </a:r>
            <a:r>
              <a:rPr sz="2000" spc="-1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be</a:t>
            </a:r>
            <a:r>
              <a:rPr sz="2000" spc="-15" dirty="0">
                <a:latin typeface="Arial MT"/>
                <a:cs typeface="Arial MT"/>
              </a:rPr>
              <a:t> </a:t>
            </a:r>
            <a:r>
              <a:rPr sz="2000" dirty="0">
                <a:latin typeface="Arial MT"/>
                <a:cs typeface="Arial MT"/>
              </a:rPr>
              <a:t>prepared.</a:t>
            </a:r>
          </a:p>
        </p:txBody>
      </p:sp>
      <p:pic>
        <p:nvPicPr>
          <p:cNvPr id="4" name="Picture 3">
            <a:extLst>
              <a:ext uri="{FF2B5EF4-FFF2-40B4-BE49-F238E27FC236}">
                <a16:creationId xmlns:a16="http://schemas.microsoft.com/office/drawing/2014/main" id="{8A1A9983-7C97-B039-496B-169C15694374}"/>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7437" y="190696"/>
            <a:ext cx="5654040" cy="757555"/>
          </a:xfrm>
          <a:prstGeom prst="rect">
            <a:avLst/>
          </a:prstGeom>
        </p:spPr>
        <p:txBody>
          <a:bodyPr vert="horz" wrap="square" lIns="0" tIns="12700" rIns="0" bIns="0" rtlCol="0">
            <a:spAutoFit/>
          </a:bodyPr>
          <a:lstStyle/>
          <a:p>
            <a:pPr marL="12700">
              <a:lnSpc>
                <a:spcPct val="100000"/>
              </a:lnSpc>
              <a:spcBef>
                <a:spcPts val="100"/>
              </a:spcBef>
            </a:pPr>
            <a:r>
              <a:rPr sz="4800" dirty="0"/>
              <a:t>Key</a:t>
            </a:r>
            <a:r>
              <a:rPr sz="4800" spc="-25" dirty="0"/>
              <a:t> </a:t>
            </a:r>
            <a:r>
              <a:rPr sz="4800" spc="-5" dirty="0"/>
              <a:t>Regulator</a:t>
            </a:r>
            <a:r>
              <a:rPr sz="4800" spc="-125" dirty="0"/>
              <a:t> </a:t>
            </a:r>
            <a:r>
              <a:rPr sz="4800" dirty="0"/>
              <a:t>–</a:t>
            </a:r>
            <a:r>
              <a:rPr sz="4800" spc="-30" dirty="0"/>
              <a:t> </a:t>
            </a:r>
            <a:r>
              <a:rPr sz="4800" dirty="0"/>
              <a:t>FTC</a:t>
            </a:r>
          </a:p>
        </p:txBody>
      </p:sp>
      <p:sp>
        <p:nvSpPr>
          <p:cNvPr id="3" name="object 3"/>
          <p:cNvSpPr txBox="1"/>
          <p:nvPr/>
        </p:nvSpPr>
        <p:spPr>
          <a:xfrm>
            <a:off x="1677437" y="1116266"/>
            <a:ext cx="10209764" cy="5016758"/>
          </a:xfrm>
          <a:prstGeom prst="rect">
            <a:avLst/>
          </a:prstGeom>
        </p:spPr>
        <p:txBody>
          <a:bodyPr vert="horz" wrap="square" lIns="0" tIns="43180" rIns="0" bIns="0" rtlCol="0">
            <a:spAutoFit/>
          </a:bodyPr>
          <a:lstStyle/>
          <a:p>
            <a:pPr marL="241300" marR="192405" indent="-229235">
              <a:lnSpc>
                <a:spcPct val="90000"/>
              </a:lnSpc>
              <a:spcBef>
                <a:spcPts val="340"/>
              </a:spcBef>
              <a:buClr>
                <a:srgbClr val="359DD6"/>
              </a:buClr>
              <a:buChar char="•"/>
              <a:tabLst>
                <a:tab pos="241300" algn="l"/>
                <a:tab pos="241935" algn="l"/>
              </a:tabLst>
            </a:pPr>
            <a:r>
              <a:rPr sz="2000" dirty="0">
                <a:latin typeface="Arial MT"/>
                <a:cs typeface="Arial MT"/>
              </a:rPr>
              <a:t>The FTC has authority to bring actions against companies or individuals that engage in </a:t>
            </a:r>
            <a:r>
              <a:rPr sz="2000" spc="5" dirty="0">
                <a:latin typeface="Arial MT"/>
                <a:cs typeface="Arial MT"/>
              </a:rPr>
              <a:t> </a:t>
            </a:r>
            <a:r>
              <a:rPr sz="2000" dirty="0">
                <a:latin typeface="Arial MT"/>
                <a:cs typeface="Arial MT"/>
              </a:rPr>
              <a:t>unfair or deceptive acts or practices, including those involving vehicle data privacy and </a:t>
            </a:r>
            <a:r>
              <a:rPr sz="2000" spc="5" dirty="0">
                <a:latin typeface="Arial MT"/>
                <a:cs typeface="Arial MT"/>
              </a:rPr>
              <a:t> </a:t>
            </a:r>
            <a:r>
              <a:rPr sz="2000" spc="-15" dirty="0">
                <a:latin typeface="Arial MT"/>
                <a:cs typeface="Arial MT"/>
              </a:rPr>
              <a:t>security.</a:t>
            </a:r>
            <a:r>
              <a:rPr sz="2000" spc="-75" dirty="0">
                <a:latin typeface="Arial MT"/>
                <a:cs typeface="Arial MT"/>
              </a:rPr>
              <a:t> </a:t>
            </a:r>
            <a:r>
              <a:rPr sz="2000" dirty="0">
                <a:latin typeface="Arial MT"/>
                <a:cs typeface="Arial MT"/>
              </a:rPr>
              <a:t>The</a:t>
            </a:r>
            <a:r>
              <a:rPr sz="2000" spc="5" dirty="0">
                <a:latin typeface="Arial MT"/>
                <a:cs typeface="Arial MT"/>
              </a:rPr>
              <a:t> </a:t>
            </a:r>
            <a:r>
              <a:rPr sz="2000" dirty="0">
                <a:latin typeface="Arial MT"/>
                <a:cs typeface="Arial MT"/>
              </a:rPr>
              <a:t>agency</a:t>
            </a:r>
            <a:r>
              <a:rPr sz="2000" spc="-25" dirty="0">
                <a:latin typeface="Arial MT"/>
                <a:cs typeface="Arial MT"/>
              </a:rPr>
              <a:t> </a:t>
            </a:r>
            <a:r>
              <a:rPr sz="2000" dirty="0">
                <a:latin typeface="Arial MT"/>
                <a:cs typeface="Arial MT"/>
              </a:rPr>
              <a:t>uses</a:t>
            </a:r>
            <a:r>
              <a:rPr sz="2000" spc="-10" dirty="0">
                <a:latin typeface="Arial MT"/>
                <a:cs typeface="Arial MT"/>
              </a:rPr>
              <a:t> </a:t>
            </a:r>
            <a:r>
              <a:rPr sz="2000" dirty="0">
                <a:latin typeface="Arial MT"/>
                <a:cs typeface="Arial MT"/>
              </a:rPr>
              <a:t>law</a:t>
            </a:r>
            <a:r>
              <a:rPr sz="2000" spc="15" dirty="0">
                <a:latin typeface="Arial MT"/>
                <a:cs typeface="Arial MT"/>
              </a:rPr>
              <a:t> </a:t>
            </a:r>
            <a:r>
              <a:rPr sz="2000" dirty="0">
                <a:latin typeface="Arial MT"/>
                <a:cs typeface="Arial MT"/>
              </a:rPr>
              <a:t>enforcement,</a:t>
            </a:r>
            <a:r>
              <a:rPr sz="2000" spc="-55" dirty="0">
                <a:latin typeface="Arial MT"/>
                <a:cs typeface="Arial MT"/>
              </a:rPr>
              <a:t> </a:t>
            </a:r>
            <a:r>
              <a:rPr sz="2000" dirty="0">
                <a:latin typeface="Arial MT"/>
                <a:cs typeface="Arial MT"/>
              </a:rPr>
              <a:t>policy</a:t>
            </a:r>
            <a:r>
              <a:rPr sz="2000" spc="5" dirty="0">
                <a:latin typeface="Arial MT"/>
                <a:cs typeface="Arial MT"/>
              </a:rPr>
              <a:t> </a:t>
            </a:r>
            <a:r>
              <a:rPr sz="2000" spc="-5" dirty="0">
                <a:latin typeface="Arial MT"/>
                <a:cs typeface="Arial MT"/>
              </a:rPr>
              <a:t>initiatives,</a:t>
            </a:r>
            <a:r>
              <a:rPr sz="2000" spc="5" dirty="0">
                <a:latin typeface="Arial MT"/>
                <a:cs typeface="Arial MT"/>
              </a:rPr>
              <a:t> </a:t>
            </a:r>
            <a:r>
              <a:rPr sz="2000" dirty="0">
                <a:latin typeface="Arial MT"/>
                <a:cs typeface="Arial MT"/>
              </a:rPr>
              <a:t>and consumer</a:t>
            </a:r>
            <a:r>
              <a:rPr sz="2000" spc="-40" dirty="0">
                <a:latin typeface="Arial MT"/>
                <a:cs typeface="Arial MT"/>
              </a:rPr>
              <a:t> </a:t>
            </a:r>
            <a:r>
              <a:rPr sz="2000" dirty="0">
                <a:latin typeface="Arial MT"/>
                <a:cs typeface="Arial MT"/>
              </a:rPr>
              <a:t>and business </a:t>
            </a:r>
            <a:r>
              <a:rPr sz="2000" spc="-540" dirty="0">
                <a:latin typeface="Arial MT"/>
                <a:cs typeface="Arial MT"/>
              </a:rPr>
              <a:t> </a:t>
            </a:r>
            <a:r>
              <a:rPr sz="2000" dirty="0">
                <a:latin typeface="Arial MT"/>
                <a:cs typeface="Arial MT"/>
              </a:rPr>
              <a:t>education</a:t>
            </a:r>
            <a:r>
              <a:rPr sz="2000" spc="-3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accomplish</a:t>
            </a:r>
            <a:r>
              <a:rPr sz="2000" spc="-40" dirty="0">
                <a:latin typeface="Arial MT"/>
                <a:cs typeface="Arial MT"/>
              </a:rPr>
              <a:t> </a:t>
            </a:r>
            <a:r>
              <a:rPr sz="2000" dirty="0">
                <a:latin typeface="Arial MT"/>
                <a:cs typeface="Arial MT"/>
              </a:rPr>
              <a:t>its mission.</a:t>
            </a:r>
          </a:p>
          <a:p>
            <a:pPr marL="241300" marR="160655" indent="-229235">
              <a:lnSpc>
                <a:spcPts val="2160"/>
              </a:lnSpc>
              <a:spcBef>
                <a:spcPts val="1030"/>
              </a:spcBef>
              <a:buClr>
                <a:srgbClr val="359DD6"/>
              </a:buClr>
              <a:buChar char="•"/>
              <a:tabLst>
                <a:tab pos="241300" algn="l"/>
                <a:tab pos="241935" algn="l"/>
              </a:tabLst>
            </a:pPr>
            <a:r>
              <a:rPr sz="2000" dirty="0">
                <a:latin typeface="Arial MT"/>
                <a:cs typeface="Arial MT"/>
              </a:rPr>
              <a:t>As </a:t>
            </a:r>
            <a:r>
              <a:rPr sz="2000" spc="-5" dirty="0">
                <a:latin typeface="Arial MT"/>
                <a:cs typeface="Arial MT"/>
              </a:rPr>
              <a:t>the </a:t>
            </a:r>
            <a:r>
              <a:rPr sz="2000" dirty="0">
                <a:latin typeface="Arial MT"/>
                <a:cs typeface="Arial MT"/>
              </a:rPr>
              <a:t>primary agency with authority over consumer </a:t>
            </a:r>
            <a:r>
              <a:rPr sz="2000" spc="-20" dirty="0">
                <a:latin typeface="Arial MT"/>
                <a:cs typeface="Arial MT"/>
              </a:rPr>
              <a:t>privacy, </a:t>
            </a:r>
            <a:r>
              <a:rPr sz="2000" dirty="0">
                <a:latin typeface="Arial MT"/>
                <a:cs typeface="Arial MT"/>
              </a:rPr>
              <a:t>the FTC has ongoing </a:t>
            </a:r>
            <a:r>
              <a:rPr sz="2000" spc="-5" dirty="0">
                <a:latin typeface="Arial MT"/>
                <a:cs typeface="Arial MT"/>
              </a:rPr>
              <a:t>efforts </a:t>
            </a:r>
            <a:r>
              <a:rPr sz="2000" dirty="0">
                <a:latin typeface="Arial MT"/>
                <a:cs typeface="Arial MT"/>
              </a:rPr>
              <a:t> related</a:t>
            </a:r>
            <a:r>
              <a:rPr sz="2000" spc="-25" dirty="0">
                <a:latin typeface="Arial MT"/>
                <a:cs typeface="Arial MT"/>
              </a:rPr>
              <a:t> </a:t>
            </a:r>
            <a:r>
              <a:rPr sz="2000" dirty="0">
                <a:latin typeface="Arial MT"/>
                <a:cs typeface="Arial MT"/>
              </a:rPr>
              <a:t>to</a:t>
            </a:r>
            <a:r>
              <a:rPr sz="2000" spc="-5" dirty="0">
                <a:latin typeface="Arial MT"/>
                <a:cs typeface="Arial MT"/>
              </a:rPr>
              <a:t> </a:t>
            </a:r>
            <a:r>
              <a:rPr sz="2000" dirty="0">
                <a:latin typeface="Arial MT"/>
                <a:cs typeface="Arial MT"/>
              </a:rPr>
              <a:t>protecting</a:t>
            </a:r>
            <a:r>
              <a:rPr sz="2000" spc="-3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privacy</a:t>
            </a:r>
            <a:r>
              <a:rPr sz="2000" spc="-1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consumers</a:t>
            </a:r>
            <a:r>
              <a:rPr sz="2000" spc="-35" dirty="0">
                <a:latin typeface="Arial MT"/>
                <a:cs typeface="Arial MT"/>
              </a:rPr>
              <a:t> </a:t>
            </a:r>
            <a:r>
              <a:rPr sz="2000" dirty="0">
                <a:latin typeface="Arial MT"/>
                <a:cs typeface="Arial MT"/>
              </a:rPr>
              <a:t>who</a:t>
            </a:r>
            <a:r>
              <a:rPr sz="2000" spc="-10" dirty="0">
                <a:latin typeface="Arial MT"/>
                <a:cs typeface="Arial MT"/>
              </a:rPr>
              <a:t> </a:t>
            </a:r>
            <a:r>
              <a:rPr sz="2000" dirty="0">
                <a:latin typeface="Arial MT"/>
                <a:cs typeface="Arial MT"/>
              </a:rPr>
              <a:t>use</a:t>
            </a:r>
            <a:r>
              <a:rPr sz="2000" spc="-20" dirty="0">
                <a:latin typeface="Arial MT"/>
                <a:cs typeface="Arial MT"/>
              </a:rPr>
              <a:t> </a:t>
            </a:r>
            <a:r>
              <a:rPr sz="2000" dirty="0">
                <a:latin typeface="Arial MT"/>
                <a:cs typeface="Arial MT"/>
              </a:rPr>
              <a:t>connected</a:t>
            </a:r>
            <a:r>
              <a:rPr sz="2000" spc="-40" dirty="0">
                <a:latin typeface="Arial MT"/>
                <a:cs typeface="Arial MT"/>
              </a:rPr>
              <a:t> </a:t>
            </a:r>
            <a:r>
              <a:rPr sz="2000" dirty="0">
                <a:latin typeface="Arial MT"/>
                <a:cs typeface="Arial MT"/>
              </a:rPr>
              <a:t>devices,</a:t>
            </a:r>
            <a:r>
              <a:rPr sz="2000" spc="-30" dirty="0">
                <a:latin typeface="Arial MT"/>
                <a:cs typeface="Arial MT"/>
              </a:rPr>
              <a:t> </a:t>
            </a:r>
            <a:r>
              <a:rPr sz="2000" dirty="0">
                <a:latin typeface="Arial MT"/>
                <a:cs typeface="Arial MT"/>
              </a:rPr>
              <a:t>which</a:t>
            </a:r>
            <a:r>
              <a:rPr sz="2000" spc="-10" dirty="0">
                <a:latin typeface="Arial MT"/>
                <a:cs typeface="Arial MT"/>
              </a:rPr>
              <a:t> </a:t>
            </a:r>
            <a:r>
              <a:rPr sz="2000" dirty="0">
                <a:latin typeface="Arial MT"/>
                <a:cs typeface="Arial MT"/>
              </a:rPr>
              <a:t>includes </a:t>
            </a:r>
            <a:r>
              <a:rPr sz="2000" spc="-540" dirty="0">
                <a:latin typeface="Arial MT"/>
                <a:cs typeface="Arial MT"/>
              </a:rPr>
              <a:t> </a:t>
            </a:r>
            <a:r>
              <a:rPr sz="2000" dirty="0">
                <a:latin typeface="Arial MT"/>
                <a:cs typeface="Arial MT"/>
              </a:rPr>
              <a:t>connected</a:t>
            </a:r>
            <a:r>
              <a:rPr sz="2000" spc="-45" dirty="0">
                <a:latin typeface="Arial MT"/>
                <a:cs typeface="Arial MT"/>
              </a:rPr>
              <a:t> </a:t>
            </a:r>
            <a:r>
              <a:rPr sz="2000" dirty="0">
                <a:latin typeface="Arial MT"/>
                <a:cs typeface="Arial MT"/>
              </a:rPr>
              <a:t>vehicles.</a:t>
            </a:r>
          </a:p>
          <a:p>
            <a:pPr marL="241300" marR="5080" indent="-229235">
              <a:lnSpc>
                <a:spcPct val="90000"/>
              </a:lnSpc>
              <a:spcBef>
                <a:spcPts val="980"/>
              </a:spcBef>
              <a:buClr>
                <a:srgbClr val="359DD6"/>
              </a:buClr>
              <a:buChar char="•"/>
              <a:tabLst>
                <a:tab pos="241300" algn="l"/>
                <a:tab pos="241935" algn="l"/>
                <a:tab pos="4687570" algn="l"/>
              </a:tabLst>
            </a:pPr>
            <a:r>
              <a:rPr sz="2000" dirty="0">
                <a:latin typeface="Arial MT"/>
                <a:cs typeface="Arial MT"/>
              </a:rPr>
              <a:t>For example, the FTC could use its enforcement authority in appropriate circumstances to </a:t>
            </a:r>
            <a:r>
              <a:rPr sz="2000" spc="5" dirty="0">
                <a:latin typeface="Arial MT"/>
                <a:cs typeface="Arial MT"/>
              </a:rPr>
              <a:t> </a:t>
            </a:r>
            <a:r>
              <a:rPr sz="2000" spc="-5" dirty="0">
                <a:latin typeface="Arial MT"/>
                <a:cs typeface="Arial MT"/>
              </a:rPr>
              <a:t>bring</a:t>
            </a:r>
            <a:r>
              <a:rPr sz="2000" spc="-10" dirty="0">
                <a:latin typeface="Arial MT"/>
                <a:cs typeface="Arial MT"/>
              </a:rPr>
              <a:t> </a:t>
            </a:r>
            <a:r>
              <a:rPr sz="2000" spc="-5" dirty="0">
                <a:latin typeface="Arial MT"/>
                <a:cs typeface="Arial MT"/>
              </a:rPr>
              <a:t>an</a:t>
            </a:r>
            <a:r>
              <a:rPr sz="2000" spc="-10" dirty="0">
                <a:latin typeface="Arial MT"/>
                <a:cs typeface="Arial MT"/>
              </a:rPr>
              <a:t> </a:t>
            </a:r>
            <a:r>
              <a:rPr sz="2000" dirty="0">
                <a:latin typeface="Arial MT"/>
                <a:cs typeface="Arial MT"/>
              </a:rPr>
              <a:t>action</a:t>
            </a:r>
            <a:r>
              <a:rPr sz="2000" spc="-15" dirty="0">
                <a:latin typeface="Arial MT"/>
                <a:cs typeface="Arial MT"/>
              </a:rPr>
              <a:t> </a:t>
            </a:r>
            <a:r>
              <a:rPr sz="2000" spc="-5" dirty="0">
                <a:latin typeface="Arial MT"/>
                <a:cs typeface="Arial MT"/>
              </a:rPr>
              <a:t>against</a:t>
            </a:r>
            <a:r>
              <a:rPr sz="2000" spc="-25" dirty="0">
                <a:latin typeface="Arial MT"/>
                <a:cs typeface="Arial MT"/>
              </a:rPr>
              <a:t> </a:t>
            </a:r>
            <a:r>
              <a:rPr sz="2000" spc="-5" dirty="0">
                <a:latin typeface="Arial MT"/>
                <a:cs typeface="Arial MT"/>
              </a:rPr>
              <a:t>an</a:t>
            </a:r>
            <a:r>
              <a:rPr sz="2000" spc="-10" dirty="0">
                <a:latin typeface="Arial MT"/>
                <a:cs typeface="Arial MT"/>
              </a:rPr>
              <a:t> </a:t>
            </a:r>
            <a:r>
              <a:rPr sz="2000" spc="-5" dirty="0">
                <a:latin typeface="Arial MT"/>
                <a:cs typeface="Arial MT"/>
              </a:rPr>
              <a:t>automaker</a:t>
            </a:r>
            <a:r>
              <a:rPr sz="2000" spc="-45" dirty="0">
                <a:latin typeface="Arial MT"/>
                <a:cs typeface="Arial MT"/>
              </a:rPr>
              <a:t> </a:t>
            </a:r>
            <a:r>
              <a:rPr sz="2000" dirty="0">
                <a:latin typeface="Arial MT"/>
                <a:cs typeface="Arial MT"/>
              </a:rPr>
              <a:t>that</a:t>
            </a:r>
            <a:r>
              <a:rPr sz="2000" spc="-20" dirty="0">
                <a:latin typeface="Arial MT"/>
                <a:cs typeface="Arial MT"/>
              </a:rPr>
              <a:t> </a:t>
            </a:r>
            <a:r>
              <a:rPr sz="2000" dirty="0">
                <a:latin typeface="Arial MT"/>
                <a:cs typeface="Arial MT"/>
              </a:rPr>
              <a:t>uses</a:t>
            </a:r>
            <a:r>
              <a:rPr sz="2000" spc="-20" dirty="0">
                <a:latin typeface="Arial MT"/>
                <a:cs typeface="Arial MT"/>
              </a:rPr>
              <a:t> </a:t>
            </a:r>
            <a:r>
              <a:rPr sz="2000" dirty="0">
                <a:latin typeface="Arial MT"/>
                <a:cs typeface="Arial MT"/>
              </a:rPr>
              <a:t>a</a:t>
            </a:r>
            <a:r>
              <a:rPr sz="2000" spc="5" dirty="0">
                <a:latin typeface="Arial MT"/>
                <a:cs typeface="Arial MT"/>
              </a:rPr>
              <a:t> consumer’s</a:t>
            </a:r>
            <a:r>
              <a:rPr sz="2000" spc="-30" dirty="0">
                <a:latin typeface="Arial MT"/>
                <a:cs typeface="Arial MT"/>
              </a:rPr>
              <a:t> </a:t>
            </a:r>
            <a:r>
              <a:rPr sz="2000" spc="-5" dirty="0">
                <a:latin typeface="Arial MT"/>
                <a:cs typeface="Arial MT"/>
              </a:rPr>
              <a:t>data</a:t>
            </a:r>
            <a:r>
              <a:rPr sz="2000" spc="-15" dirty="0">
                <a:latin typeface="Arial MT"/>
                <a:cs typeface="Arial MT"/>
              </a:rPr>
              <a:t> </a:t>
            </a:r>
            <a:r>
              <a:rPr sz="2000" spc="-5" dirty="0">
                <a:latin typeface="Arial MT"/>
                <a:cs typeface="Arial MT"/>
              </a:rPr>
              <a:t>in</a:t>
            </a:r>
            <a:r>
              <a:rPr sz="2000" spc="5"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way</a:t>
            </a:r>
            <a:r>
              <a:rPr sz="2000" spc="-5" dirty="0">
                <a:latin typeface="Arial MT"/>
                <a:cs typeface="Arial MT"/>
              </a:rPr>
              <a:t> </a:t>
            </a:r>
            <a:r>
              <a:rPr sz="2000" dirty="0">
                <a:latin typeface="Arial MT"/>
                <a:cs typeface="Arial MT"/>
              </a:rPr>
              <a:t>that</a:t>
            </a:r>
            <a:r>
              <a:rPr sz="2000" spc="-20" dirty="0">
                <a:latin typeface="Arial MT"/>
                <a:cs typeface="Arial MT"/>
              </a:rPr>
              <a:t> </a:t>
            </a:r>
            <a:r>
              <a:rPr sz="2000" spc="-5" dirty="0">
                <a:latin typeface="Arial MT"/>
                <a:cs typeface="Arial MT"/>
              </a:rPr>
              <a:t>violates</a:t>
            </a:r>
            <a:r>
              <a:rPr sz="2000" spc="-10" dirty="0">
                <a:latin typeface="Arial MT"/>
                <a:cs typeface="Arial MT"/>
              </a:rPr>
              <a:t> </a:t>
            </a:r>
            <a:r>
              <a:rPr sz="2000" dirty="0">
                <a:latin typeface="Arial MT"/>
                <a:cs typeface="Arial MT"/>
              </a:rPr>
              <a:t>the </a:t>
            </a:r>
            <a:r>
              <a:rPr sz="2000" spc="-540" dirty="0">
                <a:latin typeface="Arial MT"/>
                <a:cs typeface="Arial MT"/>
              </a:rPr>
              <a:t> </a:t>
            </a:r>
            <a:r>
              <a:rPr sz="2000" dirty="0">
                <a:latin typeface="Arial MT"/>
                <a:cs typeface="Arial MT"/>
              </a:rPr>
              <a:t>manufacturer’s</a:t>
            </a:r>
            <a:r>
              <a:rPr sz="2000" spc="-10" dirty="0">
                <a:latin typeface="Arial MT"/>
                <a:cs typeface="Arial MT"/>
              </a:rPr>
              <a:t> </a:t>
            </a:r>
            <a:r>
              <a:rPr sz="2000" dirty="0">
                <a:latin typeface="Arial MT"/>
                <a:cs typeface="Arial MT"/>
              </a:rPr>
              <a:t>stated </a:t>
            </a:r>
            <a:r>
              <a:rPr sz="2000" spc="-5" dirty="0">
                <a:latin typeface="Arial MT"/>
                <a:cs typeface="Arial MT"/>
              </a:rPr>
              <a:t>privacy</a:t>
            </a:r>
            <a:r>
              <a:rPr sz="2000" spc="5" dirty="0">
                <a:latin typeface="Arial MT"/>
                <a:cs typeface="Arial MT"/>
              </a:rPr>
              <a:t> </a:t>
            </a:r>
            <a:r>
              <a:rPr sz="2000" spc="-5" dirty="0">
                <a:latin typeface="Arial MT"/>
                <a:cs typeface="Arial MT"/>
              </a:rPr>
              <a:t>policies.	</a:t>
            </a:r>
            <a:r>
              <a:rPr sz="2000" spc="-15" dirty="0">
                <a:latin typeface="Arial MT"/>
                <a:cs typeface="Arial MT"/>
              </a:rPr>
              <a:t>We </a:t>
            </a:r>
            <a:r>
              <a:rPr sz="2000" spc="-5" dirty="0">
                <a:latin typeface="Arial MT"/>
                <a:cs typeface="Arial MT"/>
              </a:rPr>
              <a:t>have as </a:t>
            </a:r>
            <a:r>
              <a:rPr sz="2000" dirty="0">
                <a:latin typeface="Arial MT"/>
                <a:cs typeface="Arial MT"/>
              </a:rPr>
              <a:t>yet to see the FTC focus </a:t>
            </a:r>
            <a:r>
              <a:rPr sz="2000" spc="-5" dirty="0">
                <a:latin typeface="Arial MT"/>
                <a:cs typeface="Arial MT"/>
              </a:rPr>
              <a:t>on </a:t>
            </a:r>
            <a:r>
              <a:rPr sz="2000" dirty="0">
                <a:latin typeface="Arial MT"/>
                <a:cs typeface="Arial MT"/>
              </a:rPr>
              <a:t>in-vehicle </a:t>
            </a:r>
            <a:r>
              <a:rPr sz="2000" spc="5" dirty="0">
                <a:latin typeface="Arial MT"/>
                <a:cs typeface="Arial MT"/>
              </a:rPr>
              <a:t> </a:t>
            </a:r>
            <a:r>
              <a:rPr sz="2000" dirty="0">
                <a:latin typeface="Arial MT"/>
                <a:cs typeface="Arial MT"/>
              </a:rPr>
              <a:t>privacy</a:t>
            </a:r>
            <a:r>
              <a:rPr sz="2000" spc="-25" dirty="0">
                <a:latin typeface="Arial MT"/>
                <a:cs typeface="Arial MT"/>
              </a:rPr>
              <a:t> </a:t>
            </a:r>
            <a:r>
              <a:rPr sz="2000" dirty="0">
                <a:latin typeface="Arial MT"/>
                <a:cs typeface="Arial MT"/>
              </a:rPr>
              <a:t>protections,</a:t>
            </a:r>
            <a:r>
              <a:rPr sz="2000" spc="-60" dirty="0">
                <a:latin typeface="Arial MT"/>
                <a:cs typeface="Arial MT"/>
              </a:rPr>
              <a:t> </a:t>
            </a:r>
            <a:r>
              <a:rPr sz="2000" dirty="0">
                <a:latin typeface="Arial MT"/>
                <a:cs typeface="Arial MT"/>
              </a:rPr>
              <a:t>although</a:t>
            </a:r>
            <a:r>
              <a:rPr sz="2000" spc="-15" dirty="0">
                <a:latin typeface="Arial MT"/>
                <a:cs typeface="Arial MT"/>
              </a:rPr>
              <a:t> </a:t>
            </a:r>
            <a:r>
              <a:rPr sz="2000" spc="-5" dirty="0">
                <a:latin typeface="Arial MT"/>
                <a:cs typeface="Arial MT"/>
              </a:rPr>
              <a:t>this</a:t>
            </a:r>
            <a:r>
              <a:rPr sz="2000" spc="-10" dirty="0">
                <a:latin typeface="Arial MT"/>
                <a:cs typeface="Arial MT"/>
              </a:rPr>
              <a:t> </a:t>
            </a:r>
            <a:r>
              <a:rPr sz="2000" dirty="0">
                <a:latin typeface="Arial MT"/>
                <a:cs typeface="Arial MT"/>
              </a:rPr>
              <a:t>may</a:t>
            </a:r>
            <a:r>
              <a:rPr sz="2000" spc="-25" dirty="0">
                <a:latin typeface="Arial MT"/>
                <a:cs typeface="Arial MT"/>
              </a:rPr>
              <a:t> </a:t>
            </a:r>
            <a:r>
              <a:rPr sz="2000" dirty="0">
                <a:latin typeface="Arial MT"/>
                <a:cs typeface="Arial MT"/>
              </a:rPr>
              <a:t>be</a:t>
            </a:r>
            <a:r>
              <a:rPr sz="2000" spc="5" dirty="0">
                <a:latin typeface="Arial MT"/>
                <a:cs typeface="Arial MT"/>
              </a:rPr>
              <a:t> </a:t>
            </a:r>
            <a:r>
              <a:rPr sz="2000" dirty="0">
                <a:latin typeface="Arial MT"/>
                <a:cs typeface="Arial MT"/>
              </a:rPr>
              <a:t>a</a:t>
            </a:r>
            <a:r>
              <a:rPr sz="2000" spc="-20" dirty="0">
                <a:latin typeface="Arial MT"/>
                <a:cs typeface="Arial MT"/>
              </a:rPr>
              <a:t> </a:t>
            </a:r>
            <a:r>
              <a:rPr sz="2000" dirty="0">
                <a:latin typeface="Arial MT"/>
                <a:cs typeface="Arial MT"/>
              </a:rPr>
              <a:t>coming</a:t>
            </a:r>
            <a:r>
              <a:rPr sz="2000" spc="-25" dirty="0">
                <a:latin typeface="Arial MT"/>
                <a:cs typeface="Arial MT"/>
              </a:rPr>
              <a:t> </a:t>
            </a:r>
            <a:r>
              <a:rPr sz="2000" dirty="0">
                <a:latin typeface="Arial MT"/>
                <a:cs typeface="Arial MT"/>
              </a:rPr>
              <a:t>development.</a:t>
            </a:r>
          </a:p>
          <a:p>
            <a:pPr marL="241300" marR="260350" indent="-229235">
              <a:lnSpc>
                <a:spcPts val="2160"/>
              </a:lnSpc>
              <a:spcBef>
                <a:spcPts val="1025"/>
              </a:spcBef>
              <a:buClr>
                <a:srgbClr val="359DD6"/>
              </a:buClr>
              <a:buChar char="•"/>
              <a:tabLst>
                <a:tab pos="241300" algn="l"/>
                <a:tab pos="241935" algn="l"/>
                <a:tab pos="2109470" algn="l"/>
              </a:tabLst>
            </a:pPr>
            <a:r>
              <a:rPr sz="2000" dirty="0">
                <a:latin typeface="Arial MT"/>
                <a:cs typeface="Arial MT"/>
              </a:rPr>
              <a:t>The NHTSA released a streamlined version of its automated vehicle policy framework in </a:t>
            </a:r>
            <a:r>
              <a:rPr sz="2000" spc="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fall of 2017.	That</a:t>
            </a:r>
            <a:r>
              <a:rPr sz="2000" spc="-20" dirty="0">
                <a:latin typeface="Arial MT"/>
                <a:cs typeface="Arial MT"/>
              </a:rPr>
              <a:t> </a:t>
            </a:r>
            <a:r>
              <a:rPr sz="2000" dirty="0">
                <a:latin typeface="Arial MT"/>
                <a:cs typeface="Arial MT"/>
              </a:rPr>
              <a:t>revised</a:t>
            </a:r>
            <a:r>
              <a:rPr sz="2000" spc="-10" dirty="0">
                <a:latin typeface="Arial MT"/>
                <a:cs typeface="Arial MT"/>
              </a:rPr>
              <a:t> </a:t>
            </a:r>
            <a:r>
              <a:rPr sz="2000" dirty="0">
                <a:latin typeface="Arial MT"/>
                <a:cs typeface="Arial MT"/>
              </a:rPr>
              <a:t>policy</a:t>
            </a:r>
            <a:r>
              <a:rPr sz="2000" spc="-15" dirty="0">
                <a:latin typeface="Arial MT"/>
                <a:cs typeface="Arial MT"/>
              </a:rPr>
              <a:t> </a:t>
            </a:r>
            <a:r>
              <a:rPr sz="2000" dirty="0">
                <a:latin typeface="Arial MT"/>
                <a:cs typeface="Arial MT"/>
              </a:rPr>
              <a:t>does</a:t>
            </a:r>
            <a:r>
              <a:rPr sz="2000" spc="-15" dirty="0">
                <a:latin typeface="Arial MT"/>
                <a:cs typeface="Arial MT"/>
              </a:rPr>
              <a:t> </a:t>
            </a:r>
            <a:r>
              <a:rPr sz="2000" dirty="0">
                <a:latin typeface="Arial MT"/>
                <a:cs typeface="Arial MT"/>
              </a:rPr>
              <a:t>not</a:t>
            </a:r>
            <a:r>
              <a:rPr sz="2000" spc="-15" dirty="0">
                <a:latin typeface="Arial MT"/>
                <a:cs typeface="Arial MT"/>
              </a:rPr>
              <a:t> </a:t>
            </a:r>
            <a:r>
              <a:rPr sz="2000" dirty="0">
                <a:latin typeface="Arial MT"/>
                <a:cs typeface="Arial MT"/>
              </a:rPr>
              <a:t>address</a:t>
            </a:r>
            <a:r>
              <a:rPr sz="2000" spc="-35" dirty="0">
                <a:latin typeface="Arial MT"/>
                <a:cs typeface="Arial MT"/>
              </a:rPr>
              <a:t> </a:t>
            </a:r>
            <a:r>
              <a:rPr sz="2000" dirty="0">
                <a:latin typeface="Arial MT"/>
                <a:cs typeface="Arial MT"/>
              </a:rPr>
              <a:t>privacy</a:t>
            </a:r>
            <a:r>
              <a:rPr sz="2000" spc="-30" dirty="0">
                <a:latin typeface="Arial MT"/>
                <a:cs typeface="Arial MT"/>
              </a:rPr>
              <a:t> </a:t>
            </a:r>
            <a:r>
              <a:rPr sz="2000" dirty="0">
                <a:latin typeface="Arial MT"/>
                <a:cs typeface="Arial MT"/>
              </a:rPr>
              <a:t>issues,</a:t>
            </a:r>
            <a:r>
              <a:rPr sz="2000" spc="-35" dirty="0">
                <a:latin typeface="Arial MT"/>
                <a:cs typeface="Arial MT"/>
              </a:rPr>
              <a:t> </a:t>
            </a:r>
            <a:r>
              <a:rPr sz="2000" dirty="0">
                <a:latin typeface="Arial MT"/>
                <a:cs typeface="Arial MT"/>
              </a:rPr>
              <a:t>leaving</a:t>
            </a:r>
            <a:r>
              <a:rPr sz="2000" spc="5" dirty="0">
                <a:latin typeface="Arial MT"/>
                <a:cs typeface="Arial MT"/>
              </a:rPr>
              <a:t> </a:t>
            </a:r>
            <a:r>
              <a:rPr sz="2000" dirty="0">
                <a:latin typeface="Arial MT"/>
                <a:cs typeface="Arial MT"/>
              </a:rPr>
              <a:t>governance </a:t>
            </a:r>
            <a:r>
              <a:rPr sz="2000" spc="-540" dirty="0">
                <a:latin typeface="Arial MT"/>
                <a:cs typeface="Arial MT"/>
              </a:rPr>
              <a:t> </a:t>
            </a:r>
            <a:r>
              <a:rPr sz="2000" dirty="0">
                <a:latin typeface="Arial MT"/>
                <a:cs typeface="Arial MT"/>
              </a:rPr>
              <a:t>of</a:t>
            </a:r>
            <a:r>
              <a:rPr sz="2000" spc="-25" dirty="0">
                <a:latin typeface="Arial MT"/>
                <a:cs typeface="Arial MT"/>
              </a:rPr>
              <a:t> </a:t>
            </a:r>
            <a:r>
              <a:rPr sz="2000" dirty="0">
                <a:latin typeface="Arial MT"/>
                <a:cs typeface="Arial MT"/>
              </a:rPr>
              <a:t>privacy</a:t>
            </a:r>
            <a:r>
              <a:rPr sz="2000" spc="-25" dirty="0">
                <a:latin typeface="Arial MT"/>
                <a:cs typeface="Arial MT"/>
              </a:rPr>
              <a:t> </a:t>
            </a:r>
            <a:r>
              <a:rPr sz="2000" dirty="0">
                <a:latin typeface="Arial MT"/>
                <a:cs typeface="Arial MT"/>
              </a:rPr>
              <a:t>in </a:t>
            </a:r>
            <a:r>
              <a:rPr sz="2000" spc="-5" dirty="0">
                <a:latin typeface="Arial MT"/>
                <a:cs typeface="Arial MT"/>
              </a:rPr>
              <a:t>this</a:t>
            </a:r>
            <a:r>
              <a:rPr sz="2000" spc="5" dirty="0">
                <a:latin typeface="Arial MT"/>
                <a:cs typeface="Arial MT"/>
              </a:rPr>
              <a:t> </a:t>
            </a:r>
            <a:r>
              <a:rPr sz="2000" spc="-5" dirty="0">
                <a:latin typeface="Arial MT"/>
                <a:cs typeface="Arial MT"/>
              </a:rPr>
              <a:t>field</a:t>
            </a:r>
            <a:r>
              <a:rPr sz="2000" dirty="0">
                <a:latin typeface="Arial MT"/>
                <a:cs typeface="Arial MT"/>
              </a:rPr>
              <a:t> largely</a:t>
            </a:r>
            <a:r>
              <a:rPr sz="2000" spc="-20"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FTC.</a:t>
            </a:r>
          </a:p>
          <a:p>
            <a:pPr marL="241300" indent="-229235">
              <a:lnSpc>
                <a:spcPts val="2280"/>
              </a:lnSpc>
              <a:spcBef>
                <a:spcPts val="730"/>
              </a:spcBef>
              <a:buClr>
                <a:srgbClr val="359DD6"/>
              </a:buClr>
              <a:buChar char="•"/>
              <a:tabLst>
                <a:tab pos="241300" algn="l"/>
                <a:tab pos="241935" algn="l"/>
              </a:tabLst>
            </a:pPr>
            <a:r>
              <a:rPr sz="2000" dirty="0">
                <a:latin typeface="Arial MT"/>
                <a:cs typeface="Arial MT"/>
              </a:rPr>
              <a:t>FTC</a:t>
            </a:r>
            <a:r>
              <a:rPr sz="2000" spc="5" dirty="0">
                <a:latin typeface="Arial MT"/>
                <a:cs typeface="Arial MT"/>
              </a:rPr>
              <a:t> </a:t>
            </a:r>
            <a:r>
              <a:rPr sz="2000" dirty="0">
                <a:latin typeface="Arial MT"/>
                <a:cs typeface="Arial MT"/>
              </a:rPr>
              <a:t>and</a:t>
            </a:r>
            <a:r>
              <a:rPr sz="2000" spc="-15" dirty="0">
                <a:latin typeface="Arial MT"/>
                <a:cs typeface="Arial MT"/>
              </a:rPr>
              <a:t> </a:t>
            </a:r>
            <a:r>
              <a:rPr sz="2000" spc="5" dirty="0">
                <a:latin typeface="Arial MT"/>
                <a:cs typeface="Arial MT"/>
              </a:rPr>
              <a:t>NHTSA</a:t>
            </a:r>
            <a:r>
              <a:rPr sz="2000" spc="-114" dirty="0">
                <a:latin typeface="Arial MT"/>
                <a:cs typeface="Arial MT"/>
              </a:rPr>
              <a:t> </a:t>
            </a:r>
            <a:r>
              <a:rPr sz="2000" dirty="0">
                <a:latin typeface="Arial MT"/>
                <a:cs typeface="Arial MT"/>
              </a:rPr>
              <a:t>held</a:t>
            </a:r>
            <a:r>
              <a:rPr sz="2000" spc="5"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joint workshop</a:t>
            </a:r>
            <a:r>
              <a:rPr sz="2000" spc="-35" dirty="0">
                <a:latin typeface="Arial MT"/>
                <a:cs typeface="Arial MT"/>
              </a:rPr>
              <a:t> </a:t>
            </a:r>
            <a:r>
              <a:rPr sz="2000" dirty="0">
                <a:latin typeface="Arial MT"/>
                <a:cs typeface="Arial MT"/>
              </a:rPr>
              <a:t>in June</a:t>
            </a:r>
            <a:r>
              <a:rPr sz="2000" spc="-20" dirty="0">
                <a:latin typeface="Arial MT"/>
                <a:cs typeface="Arial MT"/>
              </a:rPr>
              <a:t> </a:t>
            </a:r>
            <a:r>
              <a:rPr sz="2000" dirty="0">
                <a:latin typeface="Arial MT"/>
                <a:cs typeface="Arial MT"/>
              </a:rPr>
              <a:t>2017</a:t>
            </a:r>
            <a:r>
              <a:rPr sz="2000" spc="-10" dirty="0">
                <a:latin typeface="Arial MT"/>
                <a:cs typeface="Arial MT"/>
              </a:rPr>
              <a:t> </a:t>
            </a:r>
            <a:r>
              <a:rPr sz="2000" dirty="0">
                <a:latin typeface="Arial MT"/>
                <a:cs typeface="Arial MT"/>
              </a:rPr>
              <a:t>concerning</a:t>
            </a:r>
            <a:r>
              <a:rPr sz="2000" spc="-35" dirty="0">
                <a:latin typeface="Arial MT"/>
                <a:cs typeface="Arial MT"/>
              </a:rPr>
              <a:t> </a:t>
            </a:r>
            <a:r>
              <a:rPr sz="2000" dirty="0">
                <a:latin typeface="Arial MT"/>
                <a:cs typeface="Arial MT"/>
              </a:rPr>
              <a:t>connected</a:t>
            </a:r>
            <a:r>
              <a:rPr sz="2000" spc="-30" dirty="0">
                <a:latin typeface="Arial MT"/>
                <a:cs typeface="Arial MT"/>
              </a:rPr>
              <a:t> </a:t>
            </a:r>
            <a:r>
              <a:rPr sz="2000" dirty="0">
                <a:latin typeface="Arial MT"/>
                <a:cs typeface="Arial MT"/>
              </a:rPr>
              <a:t>cars,</a:t>
            </a:r>
            <a:r>
              <a:rPr sz="2000" spc="-35" dirty="0">
                <a:latin typeface="Arial MT"/>
                <a:cs typeface="Arial MT"/>
              </a:rPr>
              <a:t> </a:t>
            </a:r>
            <a:r>
              <a:rPr sz="2000" dirty="0">
                <a:latin typeface="Arial MT"/>
                <a:cs typeface="Arial MT"/>
              </a:rPr>
              <a:t>with a</a:t>
            </a:r>
          </a:p>
          <a:p>
            <a:pPr marL="241300">
              <a:lnSpc>
                <a:spcPts val="2280"/>
              </a:lnSpc>
            </a:pPr>
            <a:r>
              <a:rPr sz="2000" dirty="0">
                <a:latin typeface="Arial MT"/>
                <a:cs typeface="Arial MT"/>
              </a:rPr>
              <a:t>particular</a:t>
            </a:r>
            <a:r>
              <a:rPr sz="2000" spc="-45" dirty="0">
                <a:latin typeface="Arial MT"/>
                <a:cs typeface="Arial MT"/>
              </a:rPr>
              <a:t> </a:t>
            </a:r>
            <a:r>
              <a:rPr sz="2000" dirty="0">
                <a:latin typeface="Arial MT"/>
                <a:cs typeface="Arial MT"/>
              </a:rPr>
              <a:t>focus</a:t>
            </a:r>
            <a:r>
              <a:rPr sz="2000" spc="-30" dirty="0">
                <a:latin typeface="Arial MT"/>
                <a:cs typeface="Arial MT"/>
              </a:rPr>
              <a:t> </a:t>
            </a:r>
            <a:r>
              <a:rPr sz="2000" dirty="0">
                <a:latin typeface="Arial MT"/>
                <a:cs typeface="Arial MT"/>
              </a:rPr>
              <a:t>on</a:t>
            </a:r>
            <a:r>
              <a:rPr sz="2000" spc="-20" dirty="0">
                <a:latin typeface="Arial MT"/>
                <a:cs typeface="Arial MT"/>
              </a:rPr>
              <a:t> </a:t>
            </a:r>
            <a:r>
              <a:rPr sz="2000" dirty="0">
                <a:latin typeface="Arial MT"/>
                <a:cs typeface="Arial MT"/>
              </a:rPr>
              <a:t>privacy</a:t>
            </a:r>
            <a:r>
              <a:rPr sz="2000" spc="-35" dirty="0">
                <a:latin typeface="Arial MT"/>
                <a:cs typeface="Arial MT"/>
              </a:rPr>
              <a:t> </a:t>
            </a:r>
            <a:r>
              <a:rPr sz="2000" dirty="0">
                <a:latin typeface="Arial MT"/>
                <a:cs typeface="Arial MT"/>
              </a:rPr>
              <a:t>issues.</a:t>
            </a:r>
          </a:p>
        </p:txBody>
      </p:sp>
      <p:pic>
        <p:nvPicPr>
          <p:cNvPr id="4" name="Picture 3">
            <a:extLst>
              <a:ext uri="{FF2B5EF4-FFF2-40B4-BE49-F238E27FC236}">
                <a16:creationId xmlns:a16="http://schemas.microsoft.com/office/drawing/2014/main" id="{0113DDC1-0300-F1BD-4810-C453F9F03020}"/>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0" y="533400"/>
            <a:ext cx="8192134" cy="757555"/>
          </a:xfrm>
          <a:prstGeom prst="rect">
            <a:avLst/>
          </a:prstGeom>
        </p:spPr>
        <p:txBody>
          <a:bodyPr vert="horz" wrap="square" lIns="0" tIns="12700" rIns="0" bIns="0" rtlCol="0">
            <a:spAutoFit/>
          </a:bodyPr>
          <a:lstStyle/>
          <a:p>
            <a:pPr marL="12700">
              <a:lnSpc>
                <a:spcPct val="100000"/>
              </a:lnSpc>
              <a:spcBef>
                <a:spcPts val="100"/>
              </a:spcBef>
            </a:pPr>
            <a:r>
              <a:rPr sz="4800" spc="-5" dirty="0"/>
              <a:t>Litigation</a:t>
            </a:r>
            <a:r>
              <a:rPr sz="4800" spc="10" dirty="0"/>
              <a:t> </a:t>
            </a:r>
            <a:r>
              <a:rPr sz="4800" spc="-5" dirty="0"/>
              <a:t>Risks </a:t>
            </a:r>
            <a:r>
              <a:rPr sz="4800" dirty="0"/>
              <a:t>–</a:t>
            </a:r>
            <a:r>
              <a:rPr sz="4800" spc="-15" dirty="0"/>
              <a:t> </a:t>
            </a:r>
            <a:r>
              <a:rPr sz="4800" spc="-5" dirty="0"/>
              <a:t>Data</a:t>
            </a:r>
            <a:r>
              <a:rPr sz="4800" spc="-10" dirty="0"/>
              <a:t> </a:t>
            </a:r>
            <a:r>
              <a:rPr sz="4800" dirty="0"/>
              <a:t>Privacy</a:t>
            </a:r>
          </a:p>
        </p:txBody>
      </p:sp>
      <p:sp>
        <p:nvSpPr>
          <p:cNvPr id="3" name="object 3"/>
          <p:cNvSpPr txBox="1"/>
          <p:nvPr/>
        </p:nvSpPr>
        <p:spPr>
          <a:xfrm>
            <a:off x="1455821" y="1676400"/>
            <a:ext cx="9521190" cy="3909060"/>
          </a:xfrm>
          <a:prstGeom prst="rect">
            <a:avLst/>
          </a:prstGeom>
        </p:spPr>
        <p:txBody>
          <a:bodyPr vert="horz" wrap="square" lIns="0" tIns="43180" rIns="0" bIns="0" rtlCol="0">
            <a:spAutoFit/>
          </a:bodyPr>
          <a:lstStyle/>
          <a:p>
            <a:pPr marL="241300" marR="5080" indent="-229235">
              <a:lnSpc>
                <a:spcPct val="90000"/>
              </a:lnSpc>
              <a:spcBef>
                <a:spcPts val="340"/>
              </a:spcBef>
              <a:buClr>
                <a:srgbClr val="359DD6"/>
              </a:buClr>
              <a:buChar char="•"/>
              <a:tabLst>
                <a:tab pos="241300" algn="l"/>
                <a:tab pos="241935" algn="l"/>
              </a:tabLst>
            </a:pPr>
            <a:r>
              <a:rPr sz="2000" dirty="0">
                <a:latin typeface="Arial MT"/>
                <a:cs typeface="Arial MT"/>
              </a:rPr>
              <a:t>Breach </a:t>
            </a:r>
            <a:r>
              <a:rPr sz="2000" spc="-5" dirty="0">
                <a:latin typeface="Arial MT"/>
                <a:cs typeface="Arial MT"/>
              </a:rPr>
              <a:t>of </a:t>
            </a:r>
            <a:r>
              <a:rPr sz="2000" dirty="0">
                <a:latin typeface="Arial MT"/>
                <a:cs typeface="Arial MT"/>
              </a:rPr>
              <a:t>vehicles’ systems that store consumer </a:t>
            </a:r>
            <a:r>
              <a:rPr sz="2000" spc="-5" dirty="0">
                <a:latin typeface="Arial MT"/>
                <a:cs typeface="Arial MT"/>
              </a:rPr>
              <a:t>data, or </a:t>
            </a:r>
            <a:r>
              <a:rPr sz="2000" dirty="0">
                <a:latin typeface="Arial MT"/>
                <a:cs typeface="Arial MT"/>
              </a:rPr>
              <a:t>breach </a:t>
            </a:r>
            <a:r>
              <a:rPr sz="2000" spc="-5" dirty="0">
                <a:latin typeface="Arial MT"/>
                <a:cs typeface="Arial MT"/>
              </a:rPr>
              <a:t>of </a:t>
            </a:r>
            <a:r>
              <a:rPr sz="2000" dirty="0">
                <a:latin typeface="Arial MT"/>
                <a:cs typeface="Arial MT"/>
              </a:rPr>
              <a:t>manufacturers’ </a:t>
            </a:r>
            <a:r>
              <a:rPr sz="2000" spc="-545" dirty="0">
                <a:latin typeface="Arial MT"/>
                <a:cs typeface="Arial MT"/>
              </a:rPr>
              <a:t> </a:t>
            </a:r>
            <a:r>
              <a:rPr sz="2000" dirty="0">
                <a:latin typeface="Arial MT"/>
                <a:cs typeface="Arial MT"/>
              </a:rPr>
              <a:t>systems</a:t>
            </a:r>
            <a:r>
              <a:rPr sz="2000" spc="-30" dirty="0">
                <a:latin typeface="Arial MT"/>
                <a:cs typeface="Arial MT"/>
              </a:rPr>
              <a:t> </a:t>
            </a:r>
            <a:r>
              <a:rPr sz="2000" dirty="0">
                <a:latin typeface="Arial MT"/>
                <a:cs typeface="Arial MT"/>
              </a:rPr>
              <a:t>containing</a:t>
            </a:r>
            <a:r>
              <a:rPr sz="2000" spc="-10" dirty="0">
                <a:latin typeface="Arial MT"/>
                <a:cs typeface="Arial MT"/>
              </a:rPr>
              <a:t> </a:t>
            </a:r>
            <a:r>
              <a:rPr sz="2000" dirty="0">
                <a:latin typeface="Arial MT"/>
                <a:cs typeface="Arial MT"/>
              </a:rPr>
              <a:t>such</a:t>
            </a:r>
            <a:r>
              <a:rPr sz="2000" spc="-30" dirty="0">
                <a:latin typeface="Arial MT"/>
                <a:cs typeface="Arial MT"/>
              </a:rPr>
              <a:t> </a:t>
            </a:r>
            <a:r>
              <a:rPr sz="2000" dirty="0">
                <a:latin typeface="Arial MT"/>
                <a:cs typeface="Arial MT"/>
              </a:rPr>
              <a:t>data,</a:t>
            </a:r>
            <a:r>
              <a:rPr sz="2000" spc="-2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subsequent</a:t>
            </a:r>
            <a:r>
              <a:rPr sz="2000" spc="-50" dirty="0">
                <a:latin typeface="Arial MT"/>
                <a:cs typeface="Arial MT"/>
              </a:rPr>
              <a:t> </a:t>
            </a:r>
            <a:r>
              <a:rPr sz="2000" dirty="0">
                <a:latin typeface="Arial MT"/>
                <a:cs typeface="Arial MT"/>
              </a:rPr>
              <a:t>release</a:t>
            </a:r>
            <a:r>
              <a:rPr sz="2000" spc="-2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sensitive</a:t>
            </a:r>
            <a:r>
              <a:rPr sz="2000" spc="-20" dirty="0">
                <a:latin typeface="Arial MT"/>
                <a:cs typeface="Arial MT"/>
              </a:rPr>
              <a:t> </a:t>
            </a:r>
            <a:r>
              <a:rPr sz="2000" dirty="0">
                <a:latin typeface="Arial MT"/>
                <a:cs typeface="Arial MT"/>
              </a:rPr>
              <a:t>information </a:t>
            </a:r>
            <a:r>
              <a:rPr sz="2000" spc="-540" dirty="0">
                <a:latin typeface="Arial MT"/>
                <a:cs typeface="Arial MT"/>
              </a:rPr>
              <a:t> </a:t>
            </a:r>
            <a:r>
              <a:rPr sz="2000" dirty="0">
                <a:latin typeface="Arial MT"/>
                <a:cs typeface="Arial MT"/>
              </a:rPr>
              <a:t>may trigger notification obligations under state data breach notification laws and </a:t>
            </a:r>
            <a:r>
              <a:rPr sz="2000" spc="5" dirty="0">
                <a:latin typeface="Arial MT"/>
                <a:cs typeface="Arial MT"/>
              </a:rPr>
              <a:t> </a:t>
            </a:r>
            <a:r>
              <a:rPr sz="2000" dirty="0">
                <a:latin typeface="Arial MT"/>
                <a:cs typeface="Arial MT"/>
              </a:rPr>
              <a:t>could,</a:t>
            </a:r>
            <a:r>
              <a:rPr sz="2000" spc="-25" dirty="0">
                <a:latin typeface="Arial MT"/>
                <a:cs typeface="Arial MT"/>
              </a:rPr>
              <a:t> </a:t>
            </a:r>
            <a:r>
              <a:rPr sz="2000" dirty="0">
                <a:latin typeface="Arial MT"/>
                <a:cs typeface="Arial MT"/>
              </a:rPr>
              <a:t>in some</a:t>
            </a:r>
            <a:r>
              <a:rPr sz="2000" spc="-25" dirty="0">
                <a:latin typeface="Arial MT"/>
                <a:cs typeface="Arial MT"/>
              </a:rPr>
              <a:t> </a:t>
            </a:r>
            <a:r>
              <a:rPr sz="2000" dirty="0">
                <a:latin typeface="Arial MT"/>
                <a:cs typeface="Arial MT"/>
              </a:rPr>
              <a:t>circumstances,</a:t>
            </a:r>
            <a:r>
              <a:rPr sz="2000" spc="-45" dirty="0">
                <a:latin typeface="Arial MT"/>
                <a:cs typeface="Arial MT"/>
              </a:rPr>
              <a:t> </a:t>
            </a:r>
            <a:r>
              <a:rPr sz="2000" dirty="0">
                <a:latin typeface="Arial MT"/>
                <a:cs typeface="Arial MT"/>
              </a:rPr>
              <a:t>lead to</a:t>
            </a:r>
            <a:r>
              <a:rPr sz="2000" spc="-25" dirty="0">
                <a:latin typeface="Arial MT"/>
                <a:cs typeface="Arial MT"/>
              </a:rPr>
              <a:t> </a:t>
            </a:r>
            <a:r>
              <a:rPr sz="2000" dirty="0">
                <a:latin typeface="Arial MT"/>
                <a:cs typeface="Arial MT"/>
              </a:rPr>
              <a:t>private</a:t>
            </a:r>
            <a:r>
              <a:rPr sz="2000" spc="-20" dirty="0">
                <a:latin typeface="Arial MT"/>
                <a:cs typeface="Arial MT"/>
              </a:rPr>
              <a:t> </a:t>
            </a:r>
            <a:r>
              <a:rPr sz="2000" dirty="0">
                <a:latin typeface="Arial MT"/>
                <a:cs typeface="Arial MT"/>
              </a:rPr>
              <a:t>lawsuits</a:t>
            </a:r>
            <a:r>
              <a:rPr sz="2000" spc="-30" dirty="0">
                <a:latin typeface="Arial MT"/>
                <a:cs typeface="Arial MT"/>
              </a:rPr>
              <a:t> </a:t>
            </a:r>
            <a:r>
              <a:rPr sz="2000" dirty="0">
                <a:latin typeface="Arial MT"/>
                <a:cs typeface="Arial MT"/>
              </a:rPr>
              <a:t>in some</a:t>
            </a:r>
            <a:r>
              <a:rPr sz="2000" spc="-25" dirty="0">
                <a:latin typeface="Arial MT"/>
                <a:cs typeface="Arial MT"/>
              </a:rPr>
              <a:t> </a:t>
            </a:r>
            <a:r>
              <a:rPr sz="2000" dirty="0">
                <a:latin typeface="Arial MT"/>
                <a:cs typeface="Arial MT"/>
              </a:rPr>
              <a:t>states.</a:t>
            </a:r>
          </a:p>
          <a:p>
            <a:pPr>
              <a:lnSpc>
                <a:spcPct val="100000"/>
              </a:lnSpc>
              <a:spcBef>
                <a:spcPts val="45"/>
              </a:spcBef>
              <a:buClr>
                <a:srgbClr val="359DD6"/>
              </a:buClr>
              <a:buFont typeface="Arial MT"/>
              <a:buChar char="•"/>
            </a:pPr>
            <a:endParaRPr sz="1900" dirty="0">
              <a:latin typeface="Arial MT"/>
              <a:cs typeface="Arial MT"/>
            </a:endParaRPr>
          </a:p>
          <a:p>
            <a:pPr marL="241300" marR="478155" indent="-229235">
              <a:lnSpc>
                <a:spcPts val="2160"/>
              </a:lnSpc>
              <a:buClr>
                <a:srgbClr val="359DD6"/>
              </a:buClr>
              <a:buChar char="•"/>
              <a:tabLst>
                <a:tab pos="241300" algn="l"/>
                <a:tab pos="241935" algn="l"/>
              </a:tabLst>
            </a:pPr>
            <a:r>
              <a:rPr sz="2000" dirty="0">
                <a:latin typeface="Arial MT"/>
                <a:cs typeface="Arial MT"/>
              </a:rPr>
              <a:t>Collection</a:t>
            </a:r>
            <a:r>
              <a:rPr sz="2000" spc="-2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use</a:t>
            </a:r>
            <a:r>
              <a:rPr sz="2000" spc="-10"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consumer</a:t>
            </a:r>
            <a:r>
              <a:rPr sz="2000" spc="-40" dirty="0">
                <a:latin typeface="Arial MT"/>
                <a:cs typeface="Arial MT"/>
              </a:rPr>
              <a:t> </a:t>
            </a:r>
            <a:r>
              <a:rPr sz="2000" dirty="0">
                <a:latin typeface="Arial MT"/>
                <a:cs typeface="Arial MT"/>
              </a:rPr>
              <a:t>behavior</a:t>
            </a:r>
            <a:r>
              <a:rPr sz="2000" spc="-10" dirty="0">
                <a:latin typeface="Arial MT"/>
                <a:cs typeface="Arial MT"/>
              </a:rPr>
              <a:t> </a:t>
            </a:r>
            <a:r>
              <a:rPr sz="2000" dirty="0">
                <a:latin typeface="Arial MT"/>
                <a:cs typeface="Arial MT"/>
              </a:rPr>
              <a:t>data</a:t>
            </a:r>
            <a:r>
              <a:rPr sz="2000" spc="-30" dirty="0">
                <a:latin typeface="Arial MT"/>
                <a:cs typeface="Arial MT"/>
              </a:rPr>
              <a:t> </a:t>
            </a:r>
            <a:r>
              <a:rPr sz="2000" dirty="0">
                <a:latin typeface="Arial MT"/>
                <a:cs typeface="Arial MT"/>
              </a:rPr>
              <a:t>to</a:t>
            </a:r>
            <a:r>
              <a:rPr sz="2000" spc="-5" dirty="0">
                <a:latin typeface="Arial MT"/>
                <a:cs typeface="Arial MT"/>
              </a:rPr>
              <a:t> </a:t>
            </a:r>
            <a:r>
              <a:rPr sz="2000" dirty="0">
                <a:latin typeface="Arial MT"/>
                <a:cs typeface="Arial MT"/>
              </a:rPr>
              <a:t>facilitate</a:t>
            </a:r>
            <a:r>
              <a:rPr sz="2000" spc="-10" dirty="0">
                <a:latin typeface="Arial MT"/>
                <a:cs typeface="Arial MT"/>
              </a:rPr>
              <a:t> </a:t>
            </a:r>
            <a:r>
              <a:rPr sz="2000" dirty="0">
                <a:latin typeface="Arial MT"/>
                <a:cs typeface="Arial MT"/>
              </a:rPr>
              <a:t>additional</a:t>
            </a:r>
            <a:r>
              <a:rPr sz="2000" spc="-10" dirty="0">
                <a:latin typeface="Arial MT"/>
                <a:cs typeface="Arial MT"/>
              </a:rPr>
              <a:t> </a:t>
            </a:r>
            <a:r>
              <a:rPr sz="2000" dirty="0">
                <a:latin typeface="Arial MT"/>
                <a:cs typeface="Arial MT"/>
              </a:rPr>
              <a:t>marketing </a:t>
            </a:r>
            <a:r>
              <a:rPr sz="2000" spc="-545" dirty="0">
                <a:latin typeface="Arial MT"/>
                <a:cs typeface="Arial MT"/>
              </a:rPr>
              <a:t> </a:t>
            </a:r>
            <a:r>
              <a:rPr sz="2000" spc="-10" dirty="0">
                <a:latin typeface="Arial MT"/>
                <a:cs typeface="Arial MT"/>
              </a:rPr>
              <a:t>efforts </a:t>
            </a:r>
            <a:r>
              <a:rPr sz="2000" dirty="0">
                <a:latin typeface="Arial MT"/>
                <a:cs typeface="Arial MT"/>
              </a:rPr>
              <a:t>could also lead </a:t>
            </a:r>
            <a:r>
              <a:rPr sz="2000" spc="-5" dirty="0">
                <a:latin typeface="Arial MT"/>
                <a:cs typeface="Arial MT"/>
              </a:rPr>
              <a:t>to </a:t>
            </a:r>
            <a:r>
              <a:rPr sz="2000" dirty="0">
                <a:latin typeface="Arial MT"/>
                <a:cs typeface="Arial MT"/>
              </a:rPr>
              <a:t>lawsuits where that data is collected and used in </a:t>
            </a:r>
            <a:r>
              <a:rPr sz="2000" spc="-5" dirty="0">
                <a:latin typeface="Arial MT"/>
                <a:cs typeface="Arial MT"/>
              </a:rPr>
              <a:t>this </a:t>
            </a:r>
            <a:r>
              <a:rPr sz="2000" dirty="0">
                <a:latin typeface="Arial MT"/>
                <a:cs typeface="Arial MT"/>
              </a:rPr>
              <a:t> manner</a:t>
            </a:r>
            <a:r>
              <a:rPr sz="2000" spc="-40" dirty="0">
                <a:latin typeface="Arial MT"/>
                <a:cs typeface="Arial MT"/>
              </a:rPr>
              <a:t> </a:t>
            </a:r>
            <a:r>
              <a:rPr sz="2000" dirty="0">
                <a:latin typeface="Arial MT"/>
                <a:cs typeface="Arial MT"/>
              </a:rPr>
              <a:t>without</a:t>
            </a:r>
            <a:r>
              <a:rPr sz="2000" spc="-25" dirty="0">
                <a:latin typeface="Arial MT"/>
                <a:cs typeface="Arial MT"/>
              </a:rPr>
              <a:t> </a:t>
            </a:r>
            <a:r>
              <a:rPr sz="2000" dirty="0">
                <a:latin typeface="Arial MT"/>
                <a:cs typeface="Arial MT"/>
              </a:rPr>
              <a:t>consent</a:t>
            </a:r>
            <a:r>
              <a:rPr sz="2000" spc="-3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without</a:t>
            </a:r>
            <a:r>
              <a:rPr sz="2000" spc="-35" dirty="0">
                <a:latin typeface="Arial MT"/>
                <a:cs typeface="Arial MT"/>
              </a:rPr>
              <a:t> </a:t>
            </a:r>
            <a:r>
              <a:rPr sz="2000" dirty="0">
                <a:latin typeface="Arial MT"/>
                <a:cs typeface="Arial MT"/>
              </a:rPr>
              <a:t>informing</a:t>
            </a:r>
            <a:r>
              <a:rPr sz="2000" spc="-15" dirty="0">
                <a:latin typeface="Arial MT"/>
                <a:cs typeface="Arial MT"/>
              </a:rPr>
              <a:t> </a:t>
            </a:r>
            <a:r>
              <a:rPr sz="2000" dirty="0">
                <a:latin typeface="Arial MT"/>
                <a:cs typeface="Arial MT"/>
              </a:rPr>
              <a:t>consumers.</a:t>
            </a:r>
          </a:p>
          <a:p>
            <a:pPr>
              <a:lnSpc>
                <a:spcPct val="100000"/>
              </a:lnSpc>
              <a:spcBef>
                <a:spcPts val="50"/>
              </a:spcBef>
              <a:buClr>
                <a:srgbClr val="359DD6"/>
              </a:buClr>
              <a:buFont typeface="Arial MT"/>
              <a:buChar char="•"/>
            </a:pPr>
            <a:endParaRPr sz="1850" dirty="0">
              <a:latin typeface="Arial MT"/>
              <a:cs typeface="Arial MT"/>
            </a:endParaRPr>
          </a:p>
          <a:p>
            <a:pPr marL="241300" marR="103505" indent="-229235">
              <a:lnSpc>
                <a:spcPct val="90000"/>
              </a:lnSpc>
              <a:buClr>
                <a:srgbClr val="359DD6"/>
              </a:buClr>
              <a:buChar char="•"/>
              <a:tabLst>
                <a:tab pos="241300" algn="l"/>
                <a:tab pos="241935" algn="l"/>
                <a:tab pos="2060575" algn="l"/>
              </a:tabLst>
            </a:pPr>
            <a:r>
              <a:rPr sz="2000" dirty="0">
                <a:latin typeface="Arial MT"/>
                <a:cs typeface="Arial MT"/>
              </a:rPr>
              <a:t>Data</a:t>
            </a:r>
            <a:r>
              <a:rPr sz="2000" spc="-20" dirty="0">
                <a:latin typeface="Arial MT"/>
                <a:cs typeface="Arial MT"/>
              </a:rPr>
              <a:t> </a:t>
            </a:r>
            <a:r>
              <a:rPr sz="2000" dirty="0">
                <a:latin typeface="Arial MT"/>
                <a:cs typeface="Arial MT"/>
              </a:rPr>
              <a:t>on</a:t>
            </a:r>
            <a:r>
              <a:rPr sz="2000" spc="-10" dirty="0">
                <a:latin typeface="Arial MT"/>
                <a:cs typeface="Arial MT"/>
              </a:rPr>
              <a:t> </a:t>
            </a:r>
            <a:r>
              <a:rPr sz="2000" dirty="0">
                <a:latin typeface="Arial MT"/>
                <a:cs typeface="Arial MT"/>
              </a:rPr>
              <a:t>vehicle</a:t>
            </a:r>
            <a:r>
              <a:rPr sz="2000" spc="5" dirty="0">
                <a:latin typeface="Arial MT"/>
                <a:cs typeface="Arial MT"/>
              </a:rPr>
              <a:t> </a:t>
            </a:r>
            <a:r>
              <a:rPr sz="2000" dirty="0">
                <a:latin typeface="Arial MT"/>
                <a:cs typeface="Arial MT"/>
              </a:rPr>
              <a:t>location</a:t>
            </a:r>
            <a:r>
              <a:rPr sz="2000" spc="-1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tracking</a:t>
            </a:r>
            <a:r>
              <a:rPr sz="2000" spc="-35" dirty="0">
                <a:latin typeface="Arial MT"/>
                <a:cs typeface="Arial MT"/>
              </a:rPr>
              <a:t> </a:t>
            </a:r>
            <a:r>
              <a:rPr sz="2000" dirty="0">
                <a:latin typeface="Arial MT"/>
                <a:cs typeface="Arial MT"/>
              </a:rPr>
              <a:t>could</a:t>
            </a:r>
            <a:r>
              <a:rPr sz="2000" spc="-10" dirty="0">
                <a:latin typeface="Arial MT"/>
                <a:cs typeface="Arial MT"/>
              </a:rPr>
              <a:t> </a:t>
            </a:r>
            <a:r>
              <a:rPr sz="2000" dirty="0">
                <a:latin typeface="Arial MT"/>
                <a:cs typeface="Arial MT"/>
              </a:rPr>
              <a:t>lead</a:t>
            </a:r>
            <a:r>
              <a:rPr sz="2000" spc="-15"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increase</a:t>
            </a:r>
            <a:r>
              <a:rPr sz="2000" spc="-35" dirty="0">
                <a:latin typeface="Arial MT"/>
                <a:cs typeface="Arial MT"/>
              </a:rPr>
              <a:t> </a:t>
            </a:r>
            <a:r>
              <a:rPr sz="2000" dirty="0">
                <a:latin typeface="Arial MT"/>
                <a:cs typeface="Arial MT"/>
              </a:rPr>
              <a:t>requests</a:t>
            </a:r>
            <a:r>
              <a:rPr sz="2000" spc="-35" dirty="0">
                <a:latin typeface="Arial MT"/>
                <a:cs typeface="Arial MT"/>
              </a:rPr>
              <a:t> </a:t>
            </a:r>
            <a:r>
              <a:rPr sz="2000" dirty="0">
                <a:latin typeface="Arial MT"/>
                <a:cs typeface="Arial MT"/>
              </a:rPr>
              <a:t>from</a:t>
            </a:r>
            <a:r>
              <a:rPr sz="2000" spc="-25" dirty="0">
                <a:latin typeface="Arial MT"/>
                <a:cs typeface="Arial MT"/>
              </a:rPr>
              <a:t> </a:t>
            </a:r>
            <a:r>
              <a:rPr sz="2000" dirty="0">
                <a:latin typeface="Arial MT"/>
                <a:cs typeface="Arial MT"/>
              </a:rPr>
              <a:t>U.S.</a:t>
            </a:r>
            <a:r>
              <a:rPr sz="2000" spc="-5" dirty="0">
                <a:latin typeface="Arial MT"/>
                <a:cs typeface="Arial MT"/>
              </a:rPr>
              <a:t> </a:t>
            </a:r>
            <a:r>
              <a:rPr sz="2000" dirty="0">
                <a:latin typeface="Arial MT"/>
                <a:cs typeface="Arial MT"/>
              </a:rPr>
              <a:t>or </a:t>
            </a:r>
            <a:r>
              <a:rPr sz="2000" spc="-540" dirty="0">
                <a:latin typeface="Arial MT"/>
                <a:cs typeface="Arial MT"/>
              </a:rPr>
              <a:t> </a:t>
            </a:r>
            <a:r>
              <a:rPr sz="2000" dirty="0">
                <a:latin typeface="Arial MT"/>
                <a:cs typeface="Arial MT"/>
              </a:rPr>
              <a:t>other law enforcement agencies for assistance in locating or tracking suspects in </a:t>
            </a:r>
            <a:r>
              <a:rPr sz="2000" spc="5" dirty="0">
                <a:latin typeface="Arial MT"/>
                <a:cs typeface="Arial MT"/>
              </a:rPr>
              <a:t> </a:t>
            </a:r>
            <a:r>
              <a:rPr sz="2000" dirty="0">
                <a:latin typeface="Arial MT"/>
                <a:cs typeface="Arial MT"/>
              </a:rPr>
              <a:t>criminal</a:t>
            </a:r>
            <a:r>
              <a:rPr sz="2000" spc="-20" dirty="0">
                <a:latin typeface="Arial MT"/>
                <a:cs typeface="Arial MT"/>
              </a:rPr>
              <a:t> </a:t>
            </a:r>
            <a:r>
              <a:rPr sz="2000" dirty="0">
                <a:latin typeface="Arial MT"/>
                <a:cs typeface="Arial MT"/>
              </a:rPr>
              <a:t>cases.	</a:t>
            </a:r>
            <a:r>
              <a:rPr sz="2000" spc="-5" dirty="0">
                <a:latin typeface="Arial MT"/>
                <a:cs typeface="Arial MT"/>
              </a:rPr>
              <a:t>Companies’ </a:t>
            </a:r>
            <a:r>
              <a:rPr sz="2000" dirty="0">
                <a:latin typeface="Arial MT"/>
                <a:cs typeface="Arial MT"/>
              </a:rPr>
              <a:t>responses to such requests could </a:t>
            </a:r>
            <a:r>
              <a:rPr sz="2000" spc="-5" dirty="0">
                <a:latin typeface="Arial MT"/>
                <a:cs typeface="Arial MT"/>
              </a:rPr>
              <a:t>lead </a:t>
            </a:r>
            <a:r>
              <a:rPr sz="2000" dirty="0">
                <a:latin typeface="Arial MT"/>
                <a:cs typeface="Arial MT"/>
              </a:rPr>
              <a:t>to consumer </a:t>
            </a:r>
            <a:r>
              <a:rPr sz="2000" spc="5" dirty="0">
                <a:latin typeface="Arial MT"/>
                <a:cs typeface="Arial MT"/>
              </a:rPr>
              <a:t> </a:t>
            </a:r>
            <a:r>
              <a:rPr sz="2000" dirty="0">
                <a:latin typeface="Arial MT"/>
                <a:cs typeface="Arial MT"/>
              </a:rPr>
              <a:t>distrust of such tracking features, or could lead to conflicts with law enforcement </a:t>
            </a:r>
            <a:r>
              <a:rPr sz="2000" spc="5" dirty="0">
                <a:latin typeface="Arial MT"/>
                <a:cs typeface="Arial MT"/>
              </a:rPr>
              <a:t> </a:t>
            </a:r>
            <a:r>
              <a:rPr sz="2000" dirty="0">
                <a:latin typeface="Arial MT"/>
                <a:cs typeface="Arial MT"/>
              </a:rPr>
              <a:t>similar</a:t>
            </a:r>
            <a:r>
              <a:rPr sz="2000" spc="-20"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those</a:t>
            </a:r>
            <a:r>
              <a:rPr sz="2000" spc="-15" dirty="0">
                <a:latin typeface="Arial MT"/>
                <a:cs typeface="Arial MT"/>
              </a:rPr>
              <a:t> </a:t>
            </a:r>
            <a:r>
              <a:rPr sz="2000" dirty="0">
                <a:latin typeface="Arial MT"/>
                <a:cs typeface="Arial MT"/>
              </a:rPr>
              <a:t>taking</a:t>
            </a:r>
            <a:r>
              <a:rPr sz="2000" spc="-25" dirty="0">
                <a:latin typeface="Arial MT"/>
                <a:cs typeface="Arial MT"/>
              </a:rPr>
              <a:t> </a:t>
            </a:r>
            <a:r>
              <a:rPr sz="2000" dirty="0">
                <a:latin typeface="Arial MT"/>
                <a:cs typeface="Arial MT"/>
              </a:rPr>
              <a:t>place</a:t>
            </a:r>
            <a:r>
              <a:rPr sz="2000" spc="-15" dirty="0">
                <a:latin typeface="Arial MT"/>
                <a:cs typeface="Arial MT"/>
              </a:rPr>
              <a:t> </a:t>
            </a:r>
            <a:r>
              <a:rPr sz="2000" dirty="0">
                <a:latin typeface="Arial MT"/>
                <a:cs typeface="Arial MT"/>
              </a:rPr>
              <a:t>regarding</a:t>
            </a:r>
            <a:r>
              <a:rPr sz="2000" spc="-35" dirty="0">
                <a:latin typeface="Arial MT"/>
                <a:cs typeface="Arial MT"/>
              </a:rPr>
              <a:t> </a:t>
            </a:r>
            <a:r>
              <a:rPr sz="2000" dirty="0">
                <a:latin typeface="Arial MT"/>
                <a:cs typeface="Arial MT"/>
              </a:rPr>
              <a:t>iPhone access.</a:t>
            </a:r>
          </a:p>
        </p:txBody>
      </p:sp>
      <p:pic>
        <p:nvPicPr>
          <p:cNvPr id="4" name="Picture 3">
            <a:extLst>
              <a:ext uri="{FF2B5EF4-FFF2-40B4-BE49-F238E27FC236}">
                <a16:creationId xmlns:a16="http://schemas.microsoft.com/office/drawing/2014/main" id="{D219E4FC-C84E-F3FF-87C8-A43E63D281CE}"/>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1040" y="6586741"/>
            <a:ext cx="127635" cy="255904"/>
          </a:xfrm>
          <a:prstGeom prst="rect">
            <a:avLst/>
          </a:prstGeom>
        </p:spPr>
        <p:txBody>
          <a:bodyPr vert="horz" wrap="square" lIns="0" tIns="0" rIns="0" bIns="0" rtlCol="0">
            <a:spAutoFit/>
          </a:bodyPr>
          <a:lstStyle/>
          <a:p>
            <a:pPr>
              <a:lnSpc>
                <a:spcPts val="1989"/>
              </a:lnSpc>
            </a:pPr>
            <a:r>
              <a:rPr sz="1800" spc="-5" dirty="0">
                <a:latin typeface="Arial MT"/>
                <a:cs typeface="Arial MT"/>
              </a:rPr>
              <a:t>2</a:t>
            </a:r>
            <a:endParaRPr sz="1800">
              <a:latin typeface="Arial MT"/>
              <a:cs typeface="Arial MT"/>
            </a:endParaRPr>
          </a:p>
        </p:txBody>
      </p:sp>
      <p:pic>
        <p:nvPicPr>
          <p:cNvPr id="3" name="object 3"/>
          <p:cNvPicPr/>
          <p:nvPr/>
        </p:nvPicPr>
        <p:blipFill>
          <a:blip r:embed="rId2" cstate="print"/>
          <a:stretch>
            <a:fillRect/>
          </a:stretch>
        </p:blipFill>
        <p:spPr>
          <a:xfrm>
            <a:off x="0" y="0"/>
            <a:ext cx="12191999" cy="6857996"/>
          </a:xfrm>
          <a:prstGeom prst="rect">
            <a:avLst/>
          </a:prstGeom>
        </p:spPr>
      </p:pic>
      <p:sp>
        <p:nvSpPr>
          <p:cNvPr id="4" name="object 4"/>
          <p:cNvSpPr txBox="1">
            <a:spLocks noGrp="1"/>
          </p:cNvSpPr>
          <p:nvPr>
            <p:ph type="title"/>
          </p:nvPr>
        </p:nvSpPr>
        <p:spPr>
          <a:xfrm>
            <a:off x="4068826" y="260984"/>
            <a:ext cx="4469130" cy="574040"/>
          </a:xfrm>
          <a:prstGeom prst="rect">
            <a:avLst/>
          </a:prstGeom>
        </p:spPr>
        <p:txBody>
          <a:bodyPr vert="horz" wrap="square" lIns="0" tIns="12700" rIns="0" bIns="0" rtlCol="0">
            <a:spAutoFit/>
          </a:bodyPr>
          <a:lstStyle/>
          <a:p>
            <a:pPr marL="12700">
              <a:lnSpc>
                <a:spcPct val="100000"/>
              </a:lnSpc>
              <a:spcBef>
                <a:spcPts val="100"/>
              </a:spcBef>
            </a:pPr>
            <a:r>
              <a:rPr b="0" spc="-5" dirty="0">
                <a:solidFill>
                  <a:srgbClr val="FF4500"/>
                </a:solidFill>
                <a:latin typeface="Arial Black"/>
                <a:cs typeface="Arial Black"/>
              </a:rPr>
              <a:t>Table</a:t>
            </a:r>
            <a:r>
              <a:rPr b="0" spc="-40" dirty="0">
                <a:solidFill>
                  <a:srgbClr val="FF4500"/>
                </a:solidFill>
                <a:latin typeface="Arial Black"/>
                <a:cs typeface="Arial Black"/>
              </a:rPr>
              <a:t> </a:t>
            </a:r>
            <a:r>
              <a:rPr b="0" dirty="0">
                <a:solidFill>
                  <a:srgbClr val="FF4500"/>
                </a:solidFill>
                <a:latin typeface="Arial Black"/>
                <a:cs typeface="Arial Black"/>
              </a:rPr>
              <a:t>of</a:t>
            </a:r>
            <a:r>
              <a:rPr b="0" spc="-40" dirty="0">
                <a:solidFill>
                  <a:srgbClr val="FF4500"/>
                </a:solidFill>
                <a:latin typeface="Arial Black"/>
                <a:cs typeface="Arial Black"/>
              </a:rPr>
              <a:t> </a:t>
            </a:r>
            <a:r>
              <a:rPr b="0" spc="-5" dirty="0">
                <a:solidFill>
                  <a:srgbClr val="FF4500"/>
                </a:solidFill>
                <a:latin typeface="Arial Black"/>
                <a:cs typeface="Arial Black"/>
              </a:rPr>
              <a:t>Contents</a:t>
            </a:r>
          </a:p>
        </p:txBody>
      </p:sp>
      <p:sp>
        <p:nvSpPr>
          <p:cNvPr id="5" name="object 5"/>
          <p:cNvSpPr txBox="1"/>
          <p:nvPr/>
        </p:nvSpPr>
        <p:spPr>
          <a:xfrm>
            <a:off x="4404105" y="788507"/>
            <a:ext cx="3322954" cy="3491865"/>
          </a:xfrm>
          <a:prstGeom prst="rect">
            <a:avLst/>
          </a:prstGeom>
        </p:spPr>
        <p:txBody>
          <a:bodyPr vert="horz" wrap="square" lIns="0" tIns="97790" rIns="0" bIns="0" rtlCol="0">
            <a:spAutoFit/>
          </a:bodyPr>
          <a:lstStyle/>
          <a:p>
            <a:pPr marL="977265">
              <a:lnSpc>
                <a:spcPct val="100000"/>
              </a:lnSpc>
              <a:spcBef>
                <a:spcPts val="770"/>
              </a:spcBef>
            </a:pPr>
            <a:r>
              <a:rPr sz="1600" u="sng" spc="-5" dirty="0">
                <a:uFill>
                  <a:solidFill>
                    <a:srgbClr val="000000"/>
                  </a:solidFill>
                </a:uFill>
                <a:latin typeface="Arial Black"/>
                <a:cs typeface="Arial Black"/>
              </a:rPr>
              <a:t>Introduction</a:t>
            </a:r>
            <a:endParaRPr sz="1600">
              <a:latin typeface="Arial Black"/>
              <a:cs typeface="Arial Black"/>
            </a:endParaRPr>
          </a:p>
          <a:p>
            <a:pPr marL="1233170" indent="-232410">
              <a:lnSpc>
                <a:spcPct val="100000"/>
              </a:lnSpc>
              <a:spcBef>
                <a:spcPts val="600"/>
              </a:spcBef>
              <a:buClr>
                <a:srgbClr val="FF4500"/>
              </a:buClr>
              <a:buFont typeface="Wingdings"/>
              <a:buChar char=""/>
              <a:tabLst>
                <a:tab pos="1233805" algn="l"/>
              </a:tabLst>
            </a:pPr>
            <a:r>
              <a:rPr sz="1400" spc="-5" dirty="0">
                <a:latin typeface="Arial Black"/>
                <a:cs typeface="Arial Black"/>
              </a:rPr>
              <a:t>SAE</a:t>
            </a:r>
            <a:r>
              <a:rPr sz="1400" spc="-90" dirty="0">
                <a:latin typeface="Arial Black"/>
                <a:cs typeface="Arial Black"/>
              </a:rPr>
              <a:t> </a:t>
            </a:r>
            <a:r>
              <a:rPr sz="1400" dirty="0">
                <a:latin typeface="Arial Black"/>
                <a:cs typeface="Arial Black"/>
              </a:rPr>
              <a:t>Levels</a:t>
            </a:r>
            <a:endParaRPr sz="1400">
              <a:latin typeface="Arial Black"/>
              <a:cs typeface="Arial Black"/>
            </a:endParaRPr>
          </a:p>
          <a:p>
            <a:pPr marL="803275" indent="-232410">
              <a:lnSpc>
                <a:spcPct val="100000"/>
              </a:lnSpc>
              <a:spcBef>
                <a:spcPts val="590"/>
              </a:spcBef>
              <a:buClr>
                <a:srgbClr val="FF4500"/>
              </a:buClr>
              <a:buFont typeface="Wingdings"/>
              <a:buChar char=""/>
              <a:tabLst>
                <a:tab pos="803910" algn="l"/>
              </a:tabLst>
            </a:pPr>
            <a:r>
              <a:rPr sz="1400" spc="-5" dirty="0">
                <a:latin typeface="Arial Black"/>
                <a:cs typeface="Arial Black"/>
              </a:rPr>
              <a:t>Physical</a:t>
            </a:r>
            <a:r>
              <a:rPr sz="1400" spc="-60" dirty="0">
                <a:latin typeface="Arial Black"/>
                <a:cs typeface="Arial Black"/>
              </a:rPr>
              <a:t> </a:t>
            </a:r>
            <a:r>
              <a:rPr sz="1400" spc="-5" dirty="0">
                <a:latin typeface="Arial Black"/>
                <a:cs typeface="Arial Black"/>
              </a:rPr>
              <a:t>Ecosystem</a:t>
            </a:r>
            <a:endParaRPr sz="1400">
              <a:latin typeface="Arial Black"/>
              <a:cs typeface="Arial Black"/>
            </a:endParaRPr>
          </a:p>
          <a:p>
            <a:pPr marL="678180" indent="-231775">
              <a:lnSpc>
                <a:spcPct val="100000"/>
              </a:lnSpc>
              <a:spcBef>
                <a:spcPts val="585"/>
              </a:spcBef>
              <a:buClr>
                <a:srgbClr val="FF4500"/>
              </a:buClr>
              <a:buFont typeface="Wingdings"/>
              <a:buChar char=""/>
              <a:tabLst>
                <a:tab pos="678815" algn="l"/>
              </a:tabLst>
            </a:pPr>
            <a:r>
              <a:rPr sz="1400" dirty="0">
                <a:latin typeface="Arial Black"/>
                <a:cs typeface="Arial Black"/>
              </a:rPr>
              <a:t>Strategic</a:t>
            </a:r>
            <a:r>
              <a:rPr sz="1400" spc="-40" dirty="0">
                <a:latin typeface="Arial Black"/>
                <a:cs typeface="Arial Black"/>
              </a:rPr>
              <a:t> </a:t>
            </a:r>
            <a:r>
              <a:rPr sz="1400" dirty="0">
                <a:latin typeface="Arial Black"/>
                <a:cs typeface="Arial Black"/>
              </a:rPr>
              <a:t>Partnerships</a:t>
            </a:r>
            <a:endParaRPr sz="1400">
              <a:latin typeface="Arial Black"/>
              <a:cs typeface="Arial Black"/>
            </a:endParaRPr>
          </a:p>
          <a:p>
            <a:pPr marL="962025">
              <a:lnSpc>
                <a:spcPct val="100000"/>
              </a:lnSpc>
              <a:spcBef>
                <a:spcPts val="665"/>
              </a:spcBef>
            </a:pPr>
            <a:r>
              <a:rPr sz="1600" u="sng" spc="-5" dirty="0">
                <a:uFill>
                  <a:solidFill>
                    <a:srgbClr val="000000"/>
                  </a:solidFill>
                </a:uFill>
                <a:latin typeface="Arial Black"/>
                <a:cs typeface="Arial Black"/>
              </a:rPr>
              <a:t>Legal</a:t>
            </a:r>
            <a:r>
              <a:rPr sz="1600" u="sng" spc="-50" dirty="0">
                <a:uFill>
                  <a:solidFill>
                    <a:srgbClr val="000000"/>
                  </a:solidFill>
                </a:uFill>
                <a:latin typeface="Arial Black"/>
                <a:cs typeface="Arial Black"/>
              </a:rPr>
              <a:t> </a:t>
            </a:r>
            <a:r>
              <a:rPr sz="1600" u="sng" spc="-10" dirty="0">
                <a:uFill>
                  <a:solidFill>
                    <a:srgbClr val="000000"/>
                  </a:solidFill>
                </a:uFill>
                <a:latin typeface="Arial Black"/>
                <a:cs typeface="Arial Black"/>
              </a:rPr>
              <a:t>Issues</a:t>
            </a:r>
            <a:endParaRPr sz="1600">
              <a:latin typeface="Arial Black"/>
              <a:cs typeface="Arial Black"/>
            </a:endParaRPr>
          </a:p>
          <a:p>
            <a:pPr marL="1247140" lvl="1" indent="-231775">
              <a:lnSpc>
                <a:spcPct val="100000"/>
              </a:lnSpc>
              <a:spcBef>
                <a:spcPts val="595"/>
              </a:spcBef>
              <a:buClr>
                <a:srgbClr val="FF4500"/>
              </a:buClr>
              <a:buFont typeface="Wingdings"/>
              <a:buChar char=""/>
              <a:tabLst>
                <a:tab pos="1247140" algn="l"/>
              </a:tabLst>
            </a:pPr>
            <a:r>
              <a:rPr sz="1400" spc="-5" dirty="0">
                <a:latin typeface="Arial Black"/>
                <a:cs typeface="Arial Black"/>
              </a:rPr>
              <a:t>Regulatory</a:t>
            </a:r>
            <a:endParaRPr sz="1400">
              <a:latin typeface="Arial Black"/>
              <a:cs typeface="Arial Black"/>
            </a:endParaRPr>
          </a:p>
          <a:p>
            <a:pPr marL="974090" indent="-232410">
              <a:lnSpc>
                <a:spcPct val="100000"/>
              </a:lnSpc>
              <a:spcBef>
                <a:spcPts val="590"/>
              </a:spcBef>
              <a:buClr>
                <a:srgbClr val="FF4500"/>
              </a:buClr>
              <a:buFont typeface="Wingdings"/>
              <a:buChar char=""/>
              <a:tabLst>
                <a:tab pos="974725" algn="l"/>
              </a:tabLst>
            </a:pPr>
            <a:r>
              <a:rPr sz="1400" dirty="0">
                <a:latin typeface="Arial Black"/>
                <a:cs typeface="Arial Black"/>
              </a:rPr>
              <a:t>Product</a:t>
            </a:r>
            <a:r>
              <a:rPr sz="1400" spc="-30" dirty="0">
                <a:latin typeface="Arial Black"/>
                <a:cs typeface="Arial Black"/>
              </a:rPr>
              <a:t> </a:t>
            </a:r>
            <a:r>
              <a:rPr sz="1400" dirty="0">
                <a:latin typeface="Arial Black"/>
                <a:cs typeface="Arial Black"/>
              </a:rPr>
              <a:t>Liability</a:t>
            </a:r>
            <a:endParaRPr sz="1400">
              <a:latin typeface="Arial Black"/>
              <a:cs typeface="Arial Black"/>
            </a:endParaRPr>
          </a:p>
          <a:p>
            <a:pPr marL="243840" indent="-231775">
              <a:lnSpc>
                <a:spcPct val="100000"/>
              </a:lnSpc>
              <a:spcBef>
                <a:spcPts val="590"/>
              </a:spcBef>
              <a:buClr>
                <a:srgbClr val="FF4500"/>
              </a:buClr>
              <a:buFont typeface="Wingdings"/>
              <a:buChar char=""/>
              <a:tabLst>
                <a:tab pos="244475" algn="l"/>
              </a:tabLst>
            </a:pPr>
            <a:r>
              <a:rPr sz="1400" dirty="0">
                <a:latin typeface="Arial Black"/>
                <a:cs typeface="Arial Black"/>
              </a:rPr>
              <a:t>Cybersecurity</a:t>
            </a:r>
            <a:r>
              <a:rPr sz="1400" spc="-45" dirty="0">
                <a:latin typeface="Arial Black"/>
                <a:cs typeface="Arial Black"/>
              </a:rPr>
              <a:t> </a:t>
            </a:r>
            <a:r>
              <a:rPr sz="1400" dirty="0">
                <a:latin typeface="Arial Black"/>
                <a:cs typeface="Arial Black"/>
              </a:rPr>
              <a:t>and</a:t>
            </a:r>
            <a:r>
              <a:rPr sz="1400" spc="-20" dirty="0">
                <a:latin typeface="Arial Black"/>
                <a:cs typeface="Arial Black"/>
              </a:rPr>
              <a:t> </a:t>
            </a:r>
            <a:r>
              <a:rPr sz="1400" dirty="0">
                <a:latin typeface="Arial Black"/>
                <a:cs typeface="Arial Black"/>
              </a:rPr>
              <a:t>Data</a:t>
            </a:r>
            <a:r>
              <a:rPr sz="1400" spc="-20" dirty="0">
                <a:latin typeface="Arial Black"/>
                <a:cs typeface="Arial Black"/>
              </a:rPr>
              <a:t> </a:t>
            </a:r>
            <a:r>
              <a:rPr sz="1400" dirty="0">
                <a:latin typeface="Arial Black"/>
                <a:cs typeface="Arial Black"/>
              </a:rPr>
              <a:t>Privacy</a:t>
            </a:r>
            <a:endParaRPr sz="1400">
              <a:latin typeface="Arial Black"/>
              <a:cs typeface="Arial Black"/>
            </a:endParaRPr>
          </a:p>
          <a:p>
            <a:pPr marL="771525" lvl="1" indent="-232410">
              <a:lnSpc>
                <a:spcPct val="100000"/>
              </a:lnSpc>
              <a:spcBef>
                <a:spcPts val="590"/>
              </a:spcBef>
              <a:buClr>
                <a:srgbClr val="FF4500"/>
              </a:buClr>
              <a:buFont typeface="Wingdings"/>
              <a:buChar char=""/>
              <a:tabLst>
                <a:tab pos="772160" algn="l"/>
              </a:tabLst>
            </a:pPr>
            <a:r>
              <a:rPr sz="1400" dirty="0">
                <a:latin typeface="Arial Black"/>
                <a:cs typeface="Arial Black"/>
              </a:rPr>
              <a:t>Intellectual</a:t>
            </a:r>
            <a:r>
              <a:rPr sz="1400" spc="-50" dirty="0">
                <a:latin typeface="Arial Black"/>
                <a:cs typeface="Arial Black"/>
              </a:rPr>
              <a:t> </a:t>
            </a:r>
            <a:r>
              <a:rPr sz="1400" dirty="0">
                <a:latin typeface="Arial Black"/>
                <a:cs typeface="Arial Black"/>
              </a:rPr>
              <a:t>Property</a:t>
            </a:r>
            <a:endParaRPr sz="1400">
              <a:latin typeface="Arial Black"/>
              <a:cs typeface="Arial Black"/>
            </a:endParaRPr>
          </a:p>
          <a:p>
            <a:pPr marL="1150620">
              <a:lnSpc>
                <a:spcPct val="100000"/>
              </a:lnSpc>
              <a:spcBef>
                <a:spcPts val="445"/>
              </a:spcBef>
            </a:pPr>
            <a:r>
              <a:rPr sz="1600" u="sng" spc="-10" dirty="0">
                <a:uFill>
                  <a:solidFill>
                    <a:srgbClr val="000000"/>
                  </a:solidFill>
                </a:uFill>
                <a:latin typeface="Arial Black"/>
                <a:cs typeface="Arial Black"/>
              </a:rPr>
              <a:t>Case</a:t>
            </a:r>
            <a:r>
              <a:rPr sz="1600" u="sng" spc="-25" dirty="0">
                <a:uFill>
                  <a:solidFill>
                    <a:srgbClr val="000000"/>
                  </a:solidFill>
                </a:uFill>
                <a:latin typeface="Arial Black"/>
                <a:cs typeface="Arial Black"/>
              </a:rPr>
              <a:t> </a:t>
            </a:r>
            <a:r>
              <a:rPr sz="1600" u="sng" spc="-10" dirty="0">
                <a:uFill>
                  <a:solidFill>
                    <a:srgbClr val="000000"/>
                  </a:solidFill>
                </a:uFill>
                <a:latin typeface="Arial Black"/>
                <a:cs typeface="Arial Black"/>
              </a:rPr>
              <a:t>Study</a:t>
            </a:r>
            <a:endParaRPr sz="1600">
              <a:latin typeface="Arial Black"/>
              <a:cs typeface="Arial Black"/>
            </a:endParaRPr>
          </a:p>
          <a:p>
            <a:pPr marL="725805" lvl="1" indent="-232410">
              <a:lnSpc>
                <a:spcPts val="1625"/>
              </a:lnSpc>
              <a:spcBef>
                <a:spcPts val="600"/>
              </a:spcBef>
              <a:buClr>
                <a:srgbClr val="FF4500"/>
              </a:buClr>
              <a:buFont typeface="Wingdings"/>
              <a:buChar char=""/>
              <a:tabLst>
                <a:tab pos="726440" algn="l"/>
              </a:tabLst>
            </a:pPr>
            <a:r>
              <a:rPr sz="1400" dirty="0">
                <a:latin typeface="Arial Black"/>
                <a:cs typeface="Arial Black"/>
              </a:rPr>
              <a:t>Keolis</a:t>
            </a:r>
            <a:r>
              <a:rPr sz="1400" spc="-35" dirty="0">
                <a:latin typeface="Arial Black"/>
                <a:cs typeface="Arial Black"/>
              </a:rPr>
              <a:t> </a:t>
            </a:r>
            <a:r>
              <a:rPr sz="1400" dirty="0">
                <a:latin typeface="Arial Black"/>
                <a:cs typeface="Arial Black"/>
              </a:rPr>
              <a:t>–</a:t>
            </a:r>
            <a:r>
              <a:rPr sz="1400" spc="-35" dirty="0">
                <a:latin typeface="Arial Black"/>
                <a:cs typeface="Arial Black"/>
              </a:rPr>
              <a:t> </a:t>
            </a:r>
            <a:r>
              <a:rPr sz="1400" dirty="0">
                <a:latin typeface="Arial Black"/>
                <a:cs typeface="Arial Black"/>
              </a:rPr>
              <a:t>AVs</a:t>
            </a:r>
            <a:r>
              <a:rPr sz="1400" spc="-35" dirty="0">
                <a:latin typeface="Arial Black"/>
                <a:cs typeface="Arial Black"/>
              </a:rPr>
              <a:t> </a:t>
            </a:r>
            <a:r>
              <a:rPr sz="1400" dirty="0">
                <a:latin typeface="Arial Black"/>
                <a:cs typeface="Arial Black"/>
              </a:rPr>
              <a:t>in</a:t>
            </a:r>
            <a:r>
              <a:rPr sz="1400" spc="-25" dirty="0">
                <a:latin typeface="Arial Black"/>
                <a:cs typeface="Arial Black"/>
              </a:rPr>
              <a:t> </a:t>
            </a:r>
            <a:r>
              <a:rPr sz="1400" dirty="0">
                <a:latin typeface="Arial Black"/>
                <a:cs typeface="Arial Black"/>
              </a:rPr>
              <a:t>Public</a:t>
            </a:r>
            <a:endParaRPr sz="1400">
              <a:latin typeface="Arial Black"/>
              <a:cs typeface="Arial Black"/>
            </a:endParaRPr>
          </a:p>
          <a:p>
            <a:pPr marL="1053465">
              <a:lnSpc>
                <a:spcPts val="1625"/>
              </a:lnSpc>
            </a:pPr>
            <a:r>
              <a:rPr sz="1400" dirty="0">
                <a:latin typeface="Arial Black"/>
                <a:cs typeface="Arial Black"/>
              </a:rPr>
              <a:t>Transportation</a:t>
            </a:r>
            <a:endParaRPr sz="1400">
              <a:latin typeface="Arial Black"/>
              <a:cs typeface="Arial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473392"/>
            <a:ext cx="6225540" cy="757555"/>
          </a:xfrm>
          <a:prstGeom prst="rect">
            <a:avLst/>
          </a:prstGeom>
        </p:spPr>
        <p:txBody>
          <a:bodyPr vert="horz" wrap="square" lIns="0" tIns="12700" rIns="0" bIns="0" rtlCol="0">
            <a:spAutoFit/>
          </a:bodyPr>
          <a:lstStyle/>
          <a:p>
            <a:pPr marL="12700">
              <a:lnSpc>
                <a:spcPct val="100000"/>
              </a:lnSpc>
              <a:spcBef>
                <a:spcPts val="100"/>
              </a:spcBef>
            </a:pPr>
            <a:r>
              <a:rPr sz="4800" dirty="0"/>
              <a:t>Key</a:t>
            </a:r>
            <a:r>
              <a:rPr sz="4800" spc="-40" dirty="0"/>
              <a:t> </a:t>
            </a:r>
            <a:r>
              <a:rPr sz="4800" dirty="0"/>
              <a:t>Privacy</a:t>
            </a:r>
            <a:r>
              <a:rPr sz="4800" spc="-135" dirty="0"/>
              <a:t> </a:t>
            </a:r>
            <a:r>
              <a:rPr sz="4800" spc="-50" dirty="0"/>
              <a:t>Takeaways</a:t>
            </a:r>
            <a:endParaRPr sz="4800" dirty="0"/>
          </a:p>
        </p:txBody>
      </p:sp>
      <p:sp>
        <p:nvSpPr>
          <p:cNvPr id="3" name="object 3"/>
          <p:cNvSpPr txBox="1"/>
          <p:nvPr/>
        </p:nvSpPr>
        <p:spPr>
          <a:xfrm>
            <a:off x="1371600" y="1447800"/>
            <a:ext cx="10508615" cy="4405630"/>
          </a:xfrm>
          <a:prstGeom prst="rect">
            <a:avLst/>
          </a:prstGeom>
        </p:spPr>
        <p:txBody>
          <a:bodyPr vert="horz" wrap="square" lIns="0" tIns="47625" rIns="0" bIns="0" rtlCol="0">
            <a:spAutoFit/>
          </a:bodyPr>
          <a:lstStyle/>
          <a:p>
            <a:pPr marL="241300" marR="20320" indent="-229235">
              <a:lnSpc>
                <a:spcPts val="2160"/>
              </a:lnSpc>
              <a:spcBef>
                <a:spcPts val="375"/>
              </a:spcBef>
              <a:buClr>
                <a:srgbClr val="359DD6"/>
              </a:buClr>
              <a:buFont typeface="Arial MT"/>
              <a:buChar char="•"/>
              <a:tabLst>
                <a:tab pos="241300" algn="l"/>
                <a:tab pos="241935" algn="l"/>
              </a:tabLst>
            </a:pPr>
            <a:r>
              <a:rPr sz="2000" b="1" dirty="0">
                <a:latin typeface="Arial"/>
                <a:cs typeface="Arial"/>
              </a:rPr>
              <a:t>Build</a:t>
            </a:r>
            <a:r>
              <a:rPr sz="2000" b="1" spc="-20" dirty="0">
                <a:latin typeface="Arial"/>
                <a:cs typeface="Arial"/>
              </a:rPr>
              <a:t> </a:t>
            </a:r>
            <a:r>
              <a:rPr sz="2000" b="1" spc="-5" dirty="0">
                <a:latin typeface="Arial"/>
                <a:cs typeface="Arial"/>
              </a:rPr>
              <a:t>privacy</a:t>
            </a:r>
            <a:r>
              <a:rPr sz="2000" b="1" spc="15" dirty="0">
                <a:latin typeface="Arial"/>
                <a:cs typeface="Arial"/>
              </a:rPr>
              <a:t> </a:t>
            </a:r>
            <a:r>
              <a:rPr sz="2000" b="1" dirty="0">
                <a:latin typeface="Arial"/>
                <a:cs typeface="Arial"/>
              </a:rPr>
              <a:t>protections</a:t>
            </a:r>
            <a:r>
              <a:rPr sz="2000" b="1" spc="-35" dirty="0">
                <a:latin typeface="Arial"/>
                <a:cs typeface="Arial"/>
              </a:rPr>
              <a:t> </a:t>
            </a:r>
            <a:r>
              <a:rPr sz="2000" b="1" dirty="0">
                <a:latin typeface="Arial"/>
                <a:cs typeface="Arial"/>
              </a:rPr>
              <a:t>into</a:t>
            </a:r>
            <a:r>
              <a:rPr sz="2000" b="1" spc="-15" dirty="0">
                <a:latin typeface="Arial"/>
                <a:cs typeface="Arial"/>
              </a:rPr>
              <a:t> </a:t>
            </a:r>
            <a:r>
              <a:rPr sz="2000" b="1" spc="-5" dirty="0">
                <a:latin typeface="Arial"/>
                <a:cs typeface="Arial"/>
              </a:rPr>
              <a:t>system</a:t>
            </a:r>
            <a:r>
              <a:rPr sz="2000" b="1" spc="5" dirty="0">
                <a:latin typeface="Arial"/>
                <a:cs typeface="Arial"/>
              </a:rPr>
              <a:t> </a:t>
            </a:r>
            <a:r>
              <a:rPr sz="2000" b="1" dirty="0">
                <a:latin typeface="Arial"/>
                <a:cs typeface="Arial"/>
              </a:rPr>
              <a:t>designs</a:t>
            </a:r>
            <a:r>
              <a:rPr sz="2000" b="1" spc="-5" dirty="0">
                <a:latin typeface="Arial"/>
                <a:cs typeface="Arial"/>
              </a:rPr>
              <a:t> </a:t>
            </a:r>
            <a:r>
              <a:rPr sz="2000" dirty="0">
                <a:latin typeface="Arial MT"/>
                <a:cs typeface="Arial MT"/>
              </a:rPr>
              <a:t>–</a:t>
            </a:r>
            <a:r>
              <a:rPr sz="2000" spc="-15" dirty="0">
                <a:latin typeface="Arial MT"/>
                <a:cs typeface="Arial MT"/>
              </a:rPr>
              <a:t> </a:t>
            </a:r>
            <a:r>
              <a:rPr sz="2000" dirty="0">
                <a:latin typeface="Arial MT"/>
                <a:cs typeface="Arial MT"/>
              </a:rPr>
              <a:t>Consumer</a:t>
            </a:r>
            <a:r>
              <a:rPr sz="2000" spc="-30" dirty="0">
                <a:latin typeface="Arial MT"/>
                <a:cs typeface="Arial MT"/>
              </a:rPr>
              <a:t> </a:t>
            </a:r>
            <a:r>
              <a:rPr sz="2000" dirty="0">
                <a:latin typeface="Arial MT"/>
                <a:cs typeface="Arial MT"/>
              </a:rPr>
              <a:t>privacy</a:t>
            </a:r>
            <a:r>
              <a:rPr sz="2000" spc="-20" dirty="0">
                <a:latin typeface="Arial MT"/>
                <a:cs typeface="Arial MT"/>
              </a:rPr>
              <a:t> </a:t>
            </a:r>
            <a:r>
              <a:rPr sz="2000" dirty="0">
                <a:latin typeface="Arial MT"/>
                <a:cs typeface="Arial MT"/>
              </a:rPr>
              <a:t>protection</a:t>
            </a:r>
            <a:r>
              <a:rPr sz="2000" spc="-35" dirty="0">
                <a:latin typeface="Arial MT"/>
                <a:cs typeface="Arial MT"/>
              </a:rPr>
              <a:t> </a:t>
            </a:r>
            <a:r>
              <a:rPr sz="2000" dirty="0">
                <a:latin typeface="Arial MT"/>
                <a:cs typeface="Arial MT"/>
              </a:rPr>
              <a:t>should</a:t>
            </a:r>
            <a:r>
              <a:rPr sz="2000" spc="-20" dirty="0">
                <a:latin typeface="Arial MT"/>
                <a:cs typeface="Arial MT"/>
              </a:rPr>
              <a:t> </a:t>
            </a:r>
            <a:r>
              <a:rPr sz="2000" dirty="0">
                <a:latin typeface="Arial MT"/>
                <a:cs typeface="Arial MT"/>
              </a:rPr>
              <a:t>be </a:t>
            </a:r>
            <a:r>
              <a:rPr sz="2000" spc="-545" dirty="0">
                <a:latin typeface="Arial MT"/>
                <a:cs typeface="Arial MT"/>
              </a:rPr>
              <a:t> </a:t>
            </a:r>
            <a:r>
              <a:rPr sz="2000" dirty="0">
                <a:latin typeface="Arial MT"/>
                <a:cs typeface="Arial MT"/>
              </a:rPr>
              <a:t>considered</a:t>
            </a:r>
            <a:r>
              <a:rPr sz="2000" spc="-50" dirty="0">
                <a:latin typeface="Arial MT"/>
                <a:cs typeface="Arial MT"/>
              </a:rPr>
              <a:t> </a:t>
            </a:r>
            <a:r>
              <a:rPr sz="2000" dirty="0">
                <a:latin typeface="Arial MT"/>
                <a:cs typeface="Arial MT"/>
              </a:rPr>
              <a:t>at</a:t>
            </a:r>
            <a:r>
              <a:rPr sz="2000" spc="-10" dirty="0">
                <a:latin typeface="Arial MT"/>
                <a:cs typeface="Arial MT"/>
              </a:rPr>
              <a:t> </a:t>
            </a:r>
            <a:r>
              <a:rPr sz="2000" dirty="0">
                <a:latin typeface="Arial MT"/>
                <a:cs typeface="Arial MT"/>
              </a:rPr>
              <a:t>each</a:t>
            </a:r>
            <a:r>
              <a:rPr sz="2000" spc="-30" dirty="0">
                <a:latin typeface="Arial MT"/>
                <a:cs typeface="Arial MT"/>
              </a:rPr>
              <a:t> </a:t>
            </a:r>
            <a:r>
              <a:rPr sz="2000" dirty="0">
                <a:latin typeface="Arial MT"/>
                <a:cs typeface="Arial MT"/>
              </a:rPr>
              <a:t>stage</a:t>
            </a:r>
            <a:r>
              <a:rPr sz="2000" spc="-25"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system</a:t>
            </a:r>
            <a:r>
              <a:rPr sz="2000" spc="-25" dirty="0">
                <a:latin typeface="Arial MT"/>
                <a:cs typeface="Arial MT"/>
              </a:rPr>
              <a:t> </a:t>
            </a:r>
            <a:r>
              <a:rPr sz="2000" dirty="0">
                <a:latin typeface="Arial MT"/>
                <a:cs typeface="Arial MT"/>
              </a:rPr>
              <a:t>development</a:t>
            </a:r>
            <a:r>
              <a:rPr sz="2000" spc="-3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implementation.</a:t>
            </a:r>
          </a:p>
          <a:p>
            <a:pPr marL="241300" marR="384810" indent="-229235">
              <a:lnSpc>
                <a:spcPts val="2160"/>
              </a:lnSpc>
              <a:spcBef>
                <a:spcPts val="1000"/>
              </a:spcBef>
              <a:buClr>
                <a:srgbClr val="359DD6"/>
              </a:buClr>
              <a:buFont typeface="Arial MT"/>
              <a:buChar char="•"/>
              <a:tabLst>
                <a:tab pos="241300" algn="l"/>
                <a:tab pos="241935" algn="l"/>
                <a:tab pos="1339850" algn="l"/>
              </a:tabLst>
            </a:pPr>
            <a:r>
              <a:rPr sz="2000" b="1" dirty="0">
                <a:latin typeface="Arial"/>
                <a:cs typeface="Arial"/>
              </a:rPr>
              <a:t>Obtain</a:t>
            </a:r>
            <a:r>
              <a:rPr sz="2000" b="1" spc="-30" dirty="0">
                <a:latin typeface="Arial"/>
                <a:cs typeface="Arial"/>
              </a:rPr>
              <a:t> </a:t>
            </a:r>
            <a:r>
              <a:rPr sz="2000" b="1" dirty="0">
                <a:latin typeface="Arial"/>
                <a:cs typeface="Arial"/>
              </a:rPr>
              <a:t>consent</a:t>
            </a:r>
            <a:r>
              <a:rPr sz="2000" b="1" spc="-20" dirty="0">
                <a:latin typeface="Arial"/>
                <a:cs typeface="Arial"/>
              </a:rPr>
              <a:t> </a:t>
            </a:r>
            <a:r>
              <a:rPr sz="2000" dirty="0">
                <a:latin typeface="Arial MT"/>
                <a:cs typeface="Arial MT"/>
              </a:rPr>
              <a:t>–</a:t>
            </a:r>
            <a:r>
              <a:rPr sz="2000" spc="5" dirty="0">
                <a:latin typeface="Arial MT"/>
                <a:cs typeface="Arial MT"/>
              </a:rPr>
              <a:t> </a:t>
            </a:r>
            <a:r>
              <a:rPr sz="2000" dirty="0">
                <a:latin typeface="Arial MT"/>
                <a:cs typeface="Arial MT"/>
              </a:rPr>
              <a:t>Collection</a:t>
            </a:r>
            <a:r>
              <a:rPr sz="2000" spc="-1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some forms</a:t>
            </a:r>
            <a:r>
              <a:rPr sz="2000" spc="-3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consumer</a:t>
            </a:r>
            <a:r>
              <a:rPr sz="2000" spc="-45" dirty="0">
                <a:latin typeface="Arial MT"/>
                <a:cs typeface="Arial MT"/>
              </a:rPr>
              <a:t> </a:t>
            </a:r>
            <a:r>
              <a:rPr sz="2000" dirty="0">
                <a:latin typeface="Arial MT"/>
                <a:cs typeface="Arial MT"/>
              </a:rPr>
              <a:t>information</a:t>
            </a:r>
            <a:r>
              <a:rPr sz="2000" spc="-20"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improper</a:t>
            </a:r>
            <a:r>
              <a:rPr sz="2000" spc="-25" dirty="0">
                <a:latin typeface="Arial MT"/>
                <a:cs typeface="Arial MT"/>
              </a:rPr>
              <a:t> </a:t>
            </a:r>
            <a:r>
              <a:rPr sz="2000" dirty="0">
                <a:latin typeface="Arial MT"/>
                <a:cs typeface="Arial MT"/>
              </a:rPr>
              <a:t>absent </a:t>
            </a:r>
            <a:r>
              <a:rPr sz="2000" spc="-540" dirty="0">
                <a:latin typeface="Arial MT"/>
                <a:cs typeface="Arial MT"/>
              </a:rPr>
              <a:t> </a:t>
            </a:r>
            <a:r>
              <a:rPr sz="2000" dirty="0">
                <a:latin typeface="Arial MT"/>
                <a:cs typeface="Arial MT"/>
              </a:rPr>
              <a:t>consent.	</a:t>
            </a:r>
            <a:r>
              <a:rPr sz="2000" spc="-5" dirty="0">
                <a:latin typeface="Arial MT"/>
                <a:cs typeface="Arial MT"/>
              </a:rPr>
              <a:t>Build </a:t>
            </a:r>
            <a:r>
              <a:rPr sz="2000" dirty="0">
                <a:latin typeface="Arial MT"/>
                <a:cs typeface="Arial MT"/>
              </a:rPr>
              <a:t>mechanisms into systems to obtain consent and update consent as </a:t>
            </a:r>
            <a:r>
              <a:rPr sz="2000" spc="5" dirty="0">
                <a:latin typeface="Arial MT"/>
                <a:cs typeface="Arial MT"/>
              </a:rPr>
              <a:t> </a:t>
            </a:r>
            <a:r>
              <a:rPr sz="2000" spc="-15" dirty="0">
                <a:latin typeface="Arial MT"/>
                <a:cs typeface="Arial MT"/>
              </a:rPr>
              <a:t>necessary.</a:t>
            </a:r>
            <a:endParaRPr sz="2000" dirty="0">
              <a:latin typeface="Arial MT"/>
              <a:cs typeface="Arial MT"/>
            </a:endParaRPr>
          </a:p>
          <a:p>
            <a:pPr marL="241300" marR="80010" indent="-229235">
              <a:lnSpc>
                <a:spcPct val="90000"/>
              </a:lnSpc>
              <a:spcBef>
                <a:spcPts val="975"/>
              </a:spcBef>
              <a:buClr>
                <a:srgbClr val="359DD6"/>
              </a:buClr>
              <a:buFont typeface="Arial MT"/>
              <a:buChar char="•"/>
              <a:tabLst>
                <a:tab pos="241300" algn="l"/>
                <a:tab pos="241935" algn="l"/>
              </a:tabLst>
            </a:pPr>
            <a:r>
              <a:rPr sz="2000" b="1" dirty="0">
                <a:latin typeface="Arial"/>
                <a:cs typeface="Arial"/>
              </a:rPr>
              <a:t>Recognize that children pose special risks </a:t>
            </a:r>
            <a:r>
              <a:rPr sz="2000" dirty="0">
                <a:latin typeface="Arial MT"/>
                <a:cs typeface="Arial MT"/>
              </a:rPr>
              <a:t>–Collection, storage, </a:t>
            </a:r>
            <a:r>
              <a:rPr sz="2000" spc="-5" dirty="0">
                <a:latin typeface="Arial MT"/>
                <a:cs typeface="Arial MT"/>
              </a:rPr>
              <a:t>and </a:t>
            </a:r>
            <a:r>
              <a:rPr sz="2000" dirty="0">
                <a:latin typeface="Arial MT"/>
                <a:cs typeface="Arial MT"/>
              </a:rPr>
              <a:t>use </a:t>
            </a:r>
            <a:r>
              <a:rPr sz="2000" spc="-5" dirty="0">
                <a:latin typeface="Arial MT"/>
                <a:cs typeface="Arial MT"/>
              </a:rPr>
              <a:t>of children’s </a:t>
            </a:r>
            <a:r>
              <a:rPr sz="2000" dirty="0">
                <a:latin typeface="Arial MT"/>
                <a:cs typeface="Arial MT"/>
              </a:rPr>
              <a:t> </a:t>
            </a:r>
            <a:r>
              <a:rPr sz="2000" spc="-5" dirty="0">
                <a:latin typeface="Arial MT"/>
                <a:cs typeface="Arial MT"/>
              </a:rPr>
              <a:t>data is protected by </a:t>
            </a:r>
            <a:r>
              <a:rPr sz="2000" dirty="0">
                <a:latin typeface="Arial MT"/>
                <a:cs typeface="Arial MT"/>
              </a:rPr>
              <a:t>the </a:t>
            </a:r>
            <a:r>
              <a:rPr sz="2000" spc="-5" dirty="0">
                <a:latin typeface="Arial MT"/>
                <a:cs typeface="Arial MT"/>
              </a:rPr>
              <a:t>Children’s </a:t>
            </a:r>
            <a:r>
              <a:rPr sz="2000" dirty="0">
                <a:latin typeface="Arial MT"/>
                <a:cs typeface="Arial MT"/>
              </a:rPr>
              <a:t>Online Privacy Protection Rule </a:t>
            </a:r>
            <a:r>
              <a:rPr sz="2000" spc="-20" dirty="0">
                <a:latin typeface="Arial MT"/>
                <a:cs typeface="Arial MT"/>
              </a:rPr>
              <a:t>(COPPA) </a:t>
            </a:r>
            <a:r>
              <a:rPr sz="2000" dirty="0">
                <a:latin typeface="Arial MT"/>
                <a:cs typeface="Arial MT"/>
              </a:rPr>
              <a:t>and other laws </a:t>
            </a:r>
            <a:r>
              <a:rPr sz="2000" spc="-550" dirty="0">
                <a:latin typeface="Arial MT"/>
                <a:cs typeface="Arial MT"/>
              </a:rPr>
              <a:t> </a:t>
            </a:r>
            <a:r>
              <a:rPr sz="2000" dirty="0">
                <a:latin typeface="Arial MT"/>
                <a:cs typeface="Arial MT"/>
              </a:rPr>
              <a:t>and</a:t>
            </a:r>
            <a:r>
              <a:rPr sz="2000" spc="-20" dirty="0">
                <a:latin typeface="Arial MT"/>
                <a:cs typeface="Arial MT"/>
              </a:rPr>
              <a:t> </a:t>
            </a:r>
            <a:r>
              <a:rPr sz="2000" dirty="0">
                <a:latin typeface="Arial MT"/>
                <a:cs typeface="Arial MT"/>
              </a:rPr>
              <a:t>regulations.</a:t>
            </a:r>
          </a:p>
          <a:p>
            <a:pPr marL="241300" marR="374015" indent="-229235">
              <a:lnSpc>
                <a:spcPct val="90100"/>
              </a:lnSpc>
              <a:spcBef>
                <a:spcPts val="995"/>
              </a:spcBef>
              <a:buClr>
                <a:srgbClr val="359DD6"/>
              </a:buClr>
              <a:buFont typeface="Arial MT"/>
              <a:buChar char="•"/>
              <a:tabLst>
                <a:tab pos="241300" algn="l"/>
                <a:tab pos="241935" algn="l"/>
                <a:tab pos="3653790" algn="l"/>
              </a:tabLst>
            </a:pPr>
            <a:r>
              <a:rPr sz="2000" b="1" spc="-5" dirty="0">
                <a:latin typeface="Arial"/>
                <a:cs typeface="Arial"/>
              </a:rPr>
              <a:t>Limit</a:t>
            </a:r>
            <a:r>
              <a:rPr sz="2000" b="1" spc="-15" dirty="0">
                <a:latin typeface="Arial"/>
                <a:cs typeface="Arial"/>
              </a:rPr>
              <a:t> </a:t>
            </a:r>
            <a:r>
              <a:rPr sz="2000" b="1" dirty="0">
                <a:latin typeface="Arial"/>
                <a:cs typeface="Arial"/>
              </a:rPr>
              <a:t>collection</a:t>
            </a:r>
            <a:r>
              <a:rPr sz="2000" b="1" spc="-30" dirty="0">
                <a:latin typeface="Arial"/>
                <a:cs typeface="Arial"/>
              </a:rPr>
              <a:t> </a:t>
            </a:r>
            <a:r>
              <a:rPr sz="2000" b="1" dirty="0">
                <a:latin typeface="Arial"/>
                <a:cs typeface="Arial"/>
              </a:rPr>
              <a:t>of</a:t>
            </a:r>
            <a:r>
              <a:rPr sz="2000" b="1" spc="-5" dirty="0">
                <a:latin typeface="Arial"/>
                <a:cs typeface="Arial"/>
              </a:rPr>
              <a:t> sensitive </a:t>
            </a:r>
            <a:r>
              <a:rPr sz="2000" b="1" dirty="0">
                <a:latin typeface="Arial"/>
                <a:cs typeface="Arial"/>
              </a:rPr>
              <a:t>information</a:t>
            </a:r>
            <a:r>
              <a:rPr sz="2000" b="1" spc="-30" dirty="0">
                <a:latin typeface="Arial"/>
                <a:cs typeface="Arial"/>
              </a:rPr>
              <a:t> </a:t>
            </a:r>
            <a:r>
              <a:rPr sz="2000" dirty="0">
                <a:latin typeface="Arial MT"/>
                <a:cs typeface="Arial MT"/>
              </a:rPr>
              <a:t>–</a:t>
            </a:r>
            <a:r>
              <a:rPr sz="2000" spc="-5" dirty="0">
                <a:latin typeface="Arial MT"/>
                <a:cs typeface="Arial MT"/>
              </a:rPr>
              <a:t> </a:t>
            </a:r>
            <a:r>
              <a:rPr sz="2000" dirty="0">
                <a:latin typeface="Arial MT"/>
                <a:cs typeface="Arial MT"/>
              </a:rPr>
              <a:t>Collect</a:t>
            </a:r>
            <a:r>
              <a:rPr sz="2000" spc="-20" dirty="0">
                <a:latin typeface="Arial MT"/>
                <a:cs typeface="Arial MT"/>
              </a:rPr>
              <a:t> </a:t>
            </a:r>
            <a:r>
              <a:rPr sz="2000" dirty="0">
                <a:latin typeface="Arial MT"/>
                <a:cs typeface="Arial MT"/>
              </a:rPr>
              <a:t>only such</a:t>
            </a:r>
            <a:r>
              <a:rPr sz="2000" spc="-20" dirty="0">
                <a:latin typeface="Arial MT"/>
                <a:cs typeface="Arial MT"/>
              </a:rPr>
              <a:t> </a:t>
            </a:r>
            <a:r>
              <a:rPr sz="2000" dirty="0">
                <a:latin typeface="Arial MT"/>
                <a:cs typeface="Arial MT"/>
              </a:rPr>
              <a:t>information</a:t>
            </a:r>
            <a:r>
              <a:rPr sz="2000" spc="-15" dirty="0">
                <a:latin typeface="Arial MT"/>
                <a:cs typeface="Arial MT"/>
              </a:rPr>
              <a:t> </a:t>
            </a:r>
            <a:r>
              <a:rPr sz="2000" dirty="0">
                <a:latin typeface="Arial MT"/>
                <a:cs typeface="Arial MT"/>
              </a:rPr>
              <a:t>as</a:t>
            </a:r>
            <a:r>
              <a:rPr sz="2000" spc="-10" dirty="0">
                <a:latin typeface="Arial MT"/>
                <a:cs typeface="Arial MT"/>
              </a:rPr>
              <a:t> </a:t>
            </a:r>
            <a:r>
              <a:rPr sz="2000" dirty="0">
                <a:latin typeface="Arial MT"/>
                <a:cs typeface="Arial MT"/>
              </a:rPr>
              <a:t>necessary </a:t>
            </a:r>
            <a:r>
              <a:rPr sz="2000" spc="-540" dirty="0">
                <a:latin typeface="Arial MT"/>
                <a:cs typeface="Arial MT"/>
              </a:rPr>
              <a:t> </a:t>
            </a:r>
            <a:r>
              <a:rPr sz="2000" dirty="0">
                <a:latin typeface="Arial MT"/>
                <a:cs typeface="Arial MT"/>
              </a:rPr>
              <a:t>and protect</a:t>
            </a:r>
            <a:r>
              <a:rPr sz="2000" spc="-25" dirty="0">
                <a:latin typeface="Arial MT"/>
                <a:cs typeface="Arial MT"/>
              </a:rPr>
              <a:t> </a:t>
            </a:r>
            <a:r>
              <a:rPr sz="2000" dirty="0">
                <a:latin typeface="Arial MT"/>
                <a:cs typeface="Arial MT"/>
              </a:rPr>
              <a:t>what</a:t>
            </a:r>
            <a:r>
              <a:rPr sz="2000" spc="-10" dirty="0">
                <a:latin typeface="Arial MT"/>
                <a:cs typeface="Arial MT"/>
              </a:rPr>
              <a:t> </a:t>
            </a:r>
            <a:r>
              <a:rPr sz="2000" dirty="0">
                <a:latin typeface="Arial MT"/>
                <a:cs typeface="Arial MT"/>
              </a:rPr>
              <a:t>is</a:t>
            </a:r>
            <a:r>
              <a:rPr sz="2000" spc="20" dirty="0">
                <a:latin typeface="Arial MT"/>
                <a:cs typeface="Arial MT"/>
              </a:rPr>
              <a:t> </a:t>
            </a:r>
            <a:r>
              <a:rPr sz="2000" dirty="0">
                <a:latin typeface="Arial MT"/>
                <a:cs typeface="Arial MT"/>
              </a:rPr>
              <a:t>collected.	Do not collected personally identifiable information if not </a:t>
            </a:r>
            <a:r>
              <a:rPr sz="2000" spc="5" dirty="0">
                <a:latin typeface="Arial MT"/>
                <a:cs typeface="Arial MT"/>
              </a:rPr>
              <a:t> </a:t>
            </a:r>
            <a:r>
              <a:rPr sz="2000" dirty="0">
                <a:latin typeface="Arial MT"/>
                <a:cs typeface="Arial MT"/>
              </a:rPr>
              <a:t>necessary</a:t>
            </a:r>
            <a:r>
              <a:rPr sz="2000" spc="-55"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business</a:t>
            </a:r>
            <a:r>
              <a:rPr sz="2000" spc="-35" dirty="0">
                <a:latin typeface="Arial MT"/>
                <a:cs typeface="Arial MT"/>
              </a:rPr>
              <a:t> </a:t>
            </a:r>
            <a:r>
              <a:rPr sz="2000" dirty="0">
                <a:latin typeface="Arial MT"/>
                <a:cs typeface="Arial MT"/>
              </a:rPr>
              <a:t>purpose.</a:t>
            </a:r>
          </a:p>
          <a:p>
            <a:pPr marL="241300" marR="5080" indent="-229235">
              <a:lnSpc>
                <a:spcPts val="2160"/>
              </a:lnSpc>
              <a:spcBef>
                <a:spcPts val="1025"/>
              </a:spcBef>
              <a:buClr>
                <a:srgbClr val="359DD6"/>
              </a:buClr>
              <a:buFont typeface="Arial MT"/>
              <a:buChar char="•"/>
              <a:tabLst>
                <a:tab pos="241300" algn="l"/>
                <a:tab pos="241935" algn="l"/>
              </a:tabLst>
            </a:pPr>
            <a:r>
              <a:rPr sz="2000" b="1" spc="-5" dirty="0">
                <a:latin typeface="Arial"/>
                <a:cs typeface="Arial"/>
              </a:rPr>
              <a:t>Plan</a:t>
            </a:r>
            <a:r>
              <a:rPr sz="2000" b="1" dirty="0">
                <a:latin typeface="Arial"/>
                <a:cs typeface="Arial"/>
              </a:rPr>
              <a:t> for</a:t>
            </a:r>
            <a:r>
              <a:rPr sz="2000" b="1" spc="-10" dirty="0">
                <a:latin typeface="Arial"/>
                <a:cs typeface="Arial"/>
              </a:rPr>
              <a:t> </a:t>
            </a:r>
            <a:r>
              <a:rPr sz="2000" b="1" dirty="0">
                <a:latin typeface="Arial"/>
                <a:cs typeface="Arial"/>
              </a:rPr>
              <a:t>and</a:t>
            </a:r>
            <a:r>
              <a:rPr sz="2000" b="1" spc="-15" dirty="0">
                <a:latin typeface="Arial"/>
                <a:cs typeface="Arial"/>
              </a:rPr>
              <a:t> </a:t>
            </a:r>
            <a:r>
              <a:rPr sz="2000" b="1" dirty="0">
                <a:latin typeface="Arial"/>
                <a:cs typeface="Arial"/>
              </a:rPr>
              <a:t>be</a:t>
            </a:r>
            <a:r>
              <a:rPr sz="2000" b="1" spc="5" dirty="0">
                <a:latin typeface="Arial"/>
                <a:cs typeface="Arial"/>
              </a:rPr>
              <a:t> </a:t>
            </a:r>
            <a:r>
              <a:rPr sz="2000" b="1" dirty="0">
                <a:latin typeface="Arial"/>
                <a:cs typeface="Arial"/>
              </a:rPr>
              <a:t>ready</a:t>
            </a:r>
            <a:r>
              <a:rPr sz="2000" b="1" spc="-20" dirty="0">
                <a:latin typeface="Arial"/>
                <a:cs typeface="Arial"/>
              </a:rPr>
              <a:t> </a:t>
            </a:r>
            <a:r>
              <a:rPr sz="2000" b="1" dirty="0">
                <a:latin typeface="Arial"/>
                <a:cs typeface="Arial"/>
              </a:rPr>
              <a:t>to</a:t>
            </a:r>
            <a:r>
              <a:rPr sz="2000" b="1" spc="-10" dirty="0">
                <a:latin typeface="Arial"/>
                <a:cs typeface="Arial"/>
              </a:rPr>
              <a:t> </a:t>
            </a:r>
            <a:r>
              <a:rPr sz="2000" b="1" dirty="0">
                <a:latin typeface="Arial"/>
                <a:cs typeface="Arial"/>
              </a:rPr>
              <a:t>notify</a:t>
            </a:r>
            <a:r>
              <a:rPr sz="2000" b="1" spc="-25" dirty="0">
                <a:latin typeface="Arial"/>
                <a:cs typeface="Arial"/>
              </a:rPr>
              <a:t> </a:t>
            </a:r>
            <a:r>
              <a:rPr sz="2000" b="1" dirty="0">
                <a:latin typeface="Arial"/>
                <a:cs typeface="Arial"/>
              </a:rPr>
              <a:t>consumers</a:t>
            </a:r>
            <a:r>
              <a:rPr sz="2000" b="1" spc="-20" dirty="0">
                <a:latin typeface="Arial"/>
                <a:cs typeface="Arial"/>
              </a:rPr>
              <a:t> </a:t>
            </a:r>
            <a:r>
              <a:rPr sz="2000" b="1" dirty="0">
                <a:latin typeface="Arial"/>
                <a:cs typeface="Arial"/>
              </a:rPr>
              <a:t>in</a:t>
            </a:r>
            <a:r>
              <a:rPr sz="2000" b="1" spc="-10" dirty="0">
                <a:latin typeface="Arial"/>
                <a:cs typeface="Arial"/>
              </a:rPr>
              <a:t> </a:t>
            </a:r>
            <a:r>
              <a:rPr sz="2000" b="1" dirty="0">
                <a:latin typeface="Arial"/>
                <a:cs typeface="Arial"/>
              </a:rPr>
              <a:t>the</a:t>
            </a:r>
            <a:r>
              <a:rPr sz="2000" b="1" spc="-10" dirty="0">
                <a:latin typeface="Arial"/>
                <a:cs typeface="Arial"/>
              </a:rPr>
              <a:t> </a:t>
            </a:r>
            <a:r>
              <a:rPr sz="2000" b="1" spc="-5" dirty="0">
                <a:latin typeface="Arial"/>
                <a:cs typeface="Arial"/>
              </a:rPr>
              <a:t>event</a:t>
            </a:r>
            <a:r>
              <a:rPr sz="2000" b="1" dirty="0">
                <a:latin typeface="Arial"/>
                <a:cs typeface="Arial"/>
              </a:rPr>
              <a:t> of</a:t>
            </a:r>
            <a:r>
              <a:rPr sz="2000" b="1" spc="-10" dirty="0">
                <a:latin typeface="Arial"/>
                <a:cs typeface="Arial"/>
              </a:rPr>
              <a:t> </a:t>
            </a:r>
            <a:r>
              <a:rPr sz="2000" b="1" dirty="0">
                <a:latin typeface="Arial"/>
                <a:cs typeface="Arial"/>
              </a:rPr>
              <a:t>an incident</a:t>
            </a:r>
            <a:r>
              <a:rPr sz="2000" b="1" spc="-15" dirty="0">
                <a:latin typeface="Arial"/>
                <a:cs typeface="Arial"/>
              </a:rPr>
              <a:t> </a:t>
            </a:r>
            <a:r>
              <a:rPr sz="2000" dirty="0">
                <a:latin typeface="Arial MT"/>
                <a:cs typeface="Arial MT"/>
              </a:rPr>
              <a:t>–</a:t>
            </a:r>
            <a:r>
              <a:rPr sz="2000" spc="-5" dirty="0">
                <a:latin typeface="Arial MT"/>
                <a:cs typeface="Arial MT"/>
              </a:rPr>
              <a:t> </a:t>
            </a:r>
            <a:r>
              <a:rPr sz="2000" dirty="0">
                <a:latin typeface="Arial MT"/>
                <a:cs typeface="Arial MT"/>
              </a:rPr>
              <a:t>Best</a:t>
            </a:r>
            <a:r>
              <a:rPr sz="2000" spc="-10" dirty="0">
                <a:latin typeface="Arial MT"/>
                <a:cs typeface="Arial MT"/>
              </a:rPr>
              <a:t> </a:t>
            </a:r>
            <a:r>
              <a:rPr sz="2000" dirty="0">
                <a:latin typeface="Arial MT"/>
                <a:cs typeface="Arial MT"/>
              </a:rPr>
              <a:t>protection </a:t>
            </a:r>
            <a:r>
              <a:rPr sz="2000" spc="-540" dirty="0">
                <a:latin typeface="Arial MT"/>
                <a:cs typeface="Arial MT"/>
              </a:rPr>
              <a:t> </a:t>
            </a:r>
            <a:r>
              <a:rPr sz="2000" dirty="0">
                <a:latin typeface="Arial MT"/>
                <a:cs typeface="Arial MT"/>
              </a:rPr>
              <a:t>against costly consumer litigation is timely and accurate notification, and having proper </a:t>
            </a:r>
            <a:r>
              <a:rPr sz="2000" spc="5" dirty="0">
                <a:latin typeface="Arial MT"/>
                <a:cs typeface="Arial MT"/>
              </a:rPr>
              <a:t> </a:t>
            </a:r>
            <a:r>
              <a:rPr sz="2000" dirty="0">
                <a:latin typeface="Arial MT"/>
                <a:cs typeface="Arial MT"/>
              </a:rPr>
              <a:t>policies</a:t>
            </a:r>
            <a:r>
              <a:rPr sz="2000" spc="-2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procedures</a:t>
            </a:r>
            <a:r>
              <a:rPr sz="2000" spc="-50" dirty="0">
                <a:latin typeface="Arial MT"/>
                <a:cs typeface="Arial MT"/>
              </a:rPr>
              <a:t> </a:t>
            </a:r>
            <a:r>
              <a:rPr sz="2000" dirty="0">
                <a:latin typeface="Arial MT"/>
                <a:cs typeface="Arial MT"/>
              </a:rPr>
              <a:t>in place.</a:t>
            </a:r>
          </a:p>
        </p:txBody>
      </p:sp>
      <p:pic>
        <p:nvPicPr>
          <p:cNvPr id="4" name="Picture 3">
            <a:extLst>
              <a:ext uri="{FF2B5EF4-FFF2-40B4-BE49-F238E27FC236}">
                <a16:creationId xmlns:a16="http://schemas.microsoft.com/office/drawing/2014/main" id="{A3805ED7-FBB9-5475-88D7-0082ABA8AD09}"/>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3275160" y="3590825"/>
              <a:ext cx="8916713" cy="3267170"/>
            </a:xfrm>
            <a:prstGeom prst="rect">
              <a:avLst/>
            </a:prstGeom>
          </p:spPr>
        </p:pic>
        <p:sp>
          <p:nvSpPr>
            <p:cNvPr id="4" name="object 4"/>
            <p:cNvSpPr/>
            <p:nvPr/>
          </p:nvSpPr>
          <p:spPr>
            <a:xfrm>
              <a:off x="2677160" y="1845691"/>
              <a:ext cx="6956425" cy="2235200"/>
            </a:xfrm>
            <a:custGeom>
              <a:avLst/>
              <a:gdLst/>
              <a:ahLst/>
              <a:cxnLst/>
              <a:rect l="l" t="t" r="r" b="b"/>
              <a:pathLst>
                <a:path w="6956425" h="2235200">
                  <a:moveTo>
                    <a:pt x="6956044" y="0"/>
                  </a:moveTo>
                  <a:lnTo>
                    <a:pt x="0" y="0"/>
                  </a:lnTo>
                  <a:lnTo>
                    <a:pt x="0" y="2235199"/>
                  </a:lnTo>
                  <a:lnTo>
                    <a:pt x="6956044" y="2235199"/>
                  </a:lnTo>
                  <a:lnTo>
                    <a:pt x="6956044" y="0"/>
                  </a:lnTo>
                  <a:close/>
                </a:path>
              </a:pathLst>
            </a:custGeom>
            <a:solidFill>
              <a:srgbClr val="FFFFFF">
                <a:alpha val="50195"/>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12192000" cy="6857998"/>
            </a:xfrm>
            <a:prstGeom prst="rect">
              <a:avLst/>
            </a:prstGeom>
          </p:spPr>
        </p:pic>
        <p:sp>
          <p:nvSpPr>
            <p:cNvPr id="6" name="object 6"/>
            <p:cNvSpPr/>
            <p:nvPr/>
          </p:nvSpPr>
          <p:spPr>
            <a:xfrm>
              <a:off x="2617977" y="1836673"/>
              <a:ext cx="6956425" cy="2235200"/>
            </a:xfrm>
            <a:custGeom>
              <a:avLst/>
              <a:gdLst/>
              <a:ahLst/>
              <a:cxnLst/>
              <a:rect l="l" t="t" r="r" b="b"/>
              <a:pathLst>
                <a:path w="6956425" h="2235200">
                  <a:moveTo>
                    <a:pt x="6956044" y="0"/>
                  </a:moveTo>
                  <a:lnTo>
                    <a:pt x="0" y="0"/>
                  </a:lnTo>
                  <a:lnTo>
                    <a:pt x="0" y="2235200"/>
                  </a:lnTo>
                  <a:lnTo>
                    <a:pt x="6956044" y="2235200"/>
                  </a:lnTo>
                  <a:lnTo>
                    <a:pt x="6956044" y="0"/>
                  </a:lnTo>
                  <a:close/>
                </a:path>
              </a:pathLst>
            </a:custGeom>
            <a:solidFill>
              <a:srgbClr val="FFFFFF">
                <a:alpha val="50195"/>
              </a:srgbClr>
            </a:solidFill>
          </p:spPr>
          <p:txBody>
            <a:bodyPr wrap="square" lIns="0" tIns="0" rIns="0" bIns="0" rtlCol="0"/>
            <a:lstStyle/>
            <a:p>
              <a:endParaRPr/>
            </a:p>
          </p:txBody>
        </p:sp>
      </p:grpSp>
      <p:sp>
        <p:nvSpPr>
          <p:cNvPr id="7" name="object 7"/>
          <p:cNvSpPr txBox="1">
            <a:spLocks noGrp="1"/>
          </p:cNvSpPr>
          <p:nvPr>
            <p:ph type="title"/>
          </p:nvPr>
        </p:nvSpPr>
        <p:spPr>
          <a:xfrm>
            <a:off x="2946400" y="2048001"/>
            <a:ext cx="6299200" cy="1812925"/>
          </a:xfrm>
          <a:prstGeom prst="rect">
            <a:avLst/>
          </a:prstGeom>
          <a:solidFill>
            <a:srgbClr val="FFFFFF">
              <a:alpha val="50195"/>
            </a:srgbClr>
          </a:solidFill>
          <a:ln w="12700">
            <a:solidFill>
              <a:srgbClr val="359DD6"/>
            </a:solidFill>
          </a:ln>
        </p:spPr>
        <p:txBody>
          <a:bodyPr vert="horz" wrap="square" lIns="0" tIns="394335" rIns="0" bIns="0" rtlCol="0">
            <a:spAutoFit/>
          </a:bodyPr>
          <a:lstStyle/>
          <a:p>
            <a:pPr marL="2002789" marR="52705" indent="-1896110">
              <a:lnSpc>
                <a:spcPct val="100000"/>
              </a:lnSpc>
              <a:spcBef>
                <a:spcPts val="3105"/>
              </a:spcBef>
              <a:tabLst>
                <a:tab pos="3173730" algn="l"/>
              </a:tabLst>
            </a:pPr>
            <a:r>
              <a:rPr sz="4000" spc="290" dirty="0">
                <a:solidFill>
                  <a:srgbClr val="000000"/>
                </a:solidFill>
                <a:latin typeface="Arial"/>
                <a:cs typeface="Arial"/>
              </a:rPr>
              <a:t>Pr</a:t>
            </a:r>
            <a:r>
              <a:rPr sz="4000" spc="285" dirty="0">
                <a:solidFill>
                  <a:srgbClr val="000000"/>
                </a:solidFill>
                <a:latin typeface="Arial"/>
                <a:cs typeface="Arial"/>
              </a:rPr>
              <a:t>o</a:t>
            </a:r>
            <a:r>
              <a:rPr sz="4000" spc="290" dirty="0">
                <a:solidFill>
                  <a:srgbClr val="000000"/>
                </a:solidFill>
                <a:latin typeface="Arial"/>
                <a:cs typeface="Arial"/>
              </a:rPr>
              <a:t>tect</a:t>
            </a:r>
            <a:r>
              <a:rPr sz="4000" spc="295" dirty="0">
                <a:solidFill>
                  <a:srgbClr val="000000"/>
                </a:solidFill>
                <a:latin typeface="Arial"/>
                <a:cs typeface="Arial"/>
              </a:rPr>
              <a:t>i</a:t>
            </a:r>
            <a:r>
              <a:rPr sz="4000" spc="285" dirty="0">
                <a:solidFill>
                  <a:srgbClr val="000000"/>
                </a:solidFill>
                <a:latin typeface="Arial"/>
                <a:cs typeface="Arial"/>
              </a:rPr>
              <a:t>n</a:t>
            </a:r>
            <a:r>
              <a:rPr sz="4000" spc="-5" dirty="0">
                <a:solidFill>
                  <a:srgbClr val="000000"/>
                </a:solidFill>
                <a:latin typeface="Arial"/>
                <a:cs typeface="Arial"/>
              </a:rPr>
              <a:t>g</a:t>
            </a:r>
            <a:r>
              <a:rPr sz="4000" dirty="0">
                <a:solidFill>
                  <a:srgbClr val="000000"/>
                </a:solidFill>
                <a:latin typeface="Arial"/>
                <a:cs typeface="Arial"/>
              </a:rPr>
              <a:t>	</a:t>
            </a:r>
            <a:r>
              <a:rPr sz="4000" spc="295" dirty="0">
                <a:solidFill>
                  <a:srgbClr val="000000"/>
                </a:solidFill>
                <a:latin typeface="Arial"/>
                <a:cs typeface="Arial"/>
              </a:rPr>
              <a:t>I</a:t>
            </a:r>
            <a:r>
              <a:rPr sz="4000" spc="285" dirty="0">
                <a:solidFill>
                  <a:srgbClr val="000000"/>
                </a:solidFill>
                <a:latin typeface="Arial"/>
                <a:cs typeface="Arial"/>
              </a:rPr>
              <a:t>n</a:t>
            </a:r>
            <a:r>
              <a:rPr sz="4000" spc="290" dirty="0">
                <a:solidFill>
                  <a:srgbClr val="000000"/>
                </a:solidFill>
                <a:latin typeface="Arial"/>
                <a:cs typeface="Arial"/>
              </a:rPr>
              <a:t>te</a:t>
            </a:r>
            <a:r>
              <a:rPr sz="4000" spc="295" dirty="0">
                <a:solidFill>
                  <a:srgbClr val="000000"/>
                </a:solidFill>
                <a:latin typeface="Arial"/>
                <a:cs typeface="Arial"/>
              </a:rPr>
              <a:t>ll</a:t>
            </a:r>
            <a:r>
              <a:rPr sz="4000" spc="290" dirty="0">
                <a:solidFill>
                  <a:srgbClr val="000000"/>
                </a:solidFill>
                <a:latin typeface="Arial"/>
                <a:cs typeface="Arial"/>
              </a:rPr>
              <a:t>ect</a:t>
            </a:r>
            <a:r>
              <a:rPr sz="4000" spc="285" dirty="0">
                <a:solidFill>
                  <a:srgbClr val="000000"/>
                </a:solidFill>
                <a:latin typeface="Arial"/>
                <a:cs typeface="Arial"/>
              </a:rPr>
              <a:t>u</a:t>
            </a:r>
            <a:r>
              <a:rPr sz="4000" spc="290" dirty="0">
                <a:solidFill>
                  <a:srgbClr val="000000"/>
                </a:solidFill>
                <a:latin typeface="Arial"/>
                <a:cs typeface="Arial"/>
              </a:rPr>
              <a:t>a</a:t>
            </a:r>
            <a:r>
              <a:rPr sz="4000" spc="-5" dirty="0">
                <a:solidFill>
                  <a:srgbClr val="000000"/>
                </a:solidFill>
                <a:latin typeface="Arial"/>
                <a:cs typeface="Arial"/>
              </a:rPr>
              <a:t>l  </a:t>
            </a:r>
            <a:r>
              <a:rPr sz="4000" spc="250" dirty="0">
                <a:solidFill>
                  <a:srgbClr val="000000"/>
                </a:solidFill>
                <a:latin typeface="Arial"/>
                <a:cs typeface="Arial"/>
              </a:rPr>
              <a:t>Property</a:t>
            </a:r>
            <a:endParaRPr sz="40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6642" y="995045"/>
            <a:ext cx="1955164" cy="757555"/>
          </a:xfrm>
          <a:prstGeom prst="rect">
            <a:avLst/>
          </a:prstGeom>
        </p:spPr>
        <p:txBody>
          <a:bodyPr vert="horz" wrap="square" lIns="0" tIns="12700" rIns="0" bIns="0" rtlCol="0">
            <a:spAutoFit/>
          </a:bodyPr>
          <a:lstStyle/>
          <a:p>
            <a:pPr marL="12700">
              <a:lnSpc>
                <a:spcPct val="100000"/>
              </a:lnSpc>
              <a:spcBef>
                <a:spcPts val="100"/>
              </a:spcBef>
            </a:pPr>
            <a:r>
              <a:rPr sz="4800" dirty="0"/>
              <a:t>Paten</a:t>
            </a:r>
            <a:r>
              <a:rPr sz="4800" spc="-15" dirty="0"/>
              <a:t>t</a:t>
            </a:r>
            <a:r>
              <a:rPr sz="4800" dirty="0"/>
              <a:t>s</a:t>
            </a:r>
          </a:p>
        </p:txBody>
      </p:sp>
      <p:sp>
        <p:nvSpPr>
          <p:cNvPr id="3" name="object 3"/>
          <p:cNvSpPr txBox="1"/>
          <p:nvPr/>
        </p:nvSpPr>
        <p:spPr>
          <a:xfrm>
            <a:off x="990600" y="1752600"/>
            <a:ext cx="6138545" cy="4385945"/>
          </a:xfrm>
          <a:prstGeom prst="rect">
            <a:avLst/>
          </a:prstGeom>
        </p:spPr>
        <p:txBody>
          <a:bodyPr vert="horz" wrap="square" lIns="0" tIns="47625" rIns="0" bIns="0" rtlCol="0">
            <a:spAutoFit/>
          </a:bodyPr>
          <a:lstStyle/>
          <a:p>
            <a:pPr marL="241300" marR="353695" indent="-229235">
              <a:lnSpc>
                <a:spcPts val="2160"/>
              </a:lnSpc>
              <a:spcBef>
                <a:spcPts val="375"/>
              </a:spcBef>
              <a:buClr>
                <a:srgbClr val="359DD6"/>
              </a:buClr>
              <a:buChar char="•"/>
              <a:tabLst>
                <a:tab pos="241300" algn="l"/>
                <a:tab pos="241935" algn="l"/>
              </a:tabLst>
            </a:pPr>
            <a:r>
              <a:rPr sz="2000" dirty="0">
                <a:latin typeface="Arial MT"/>
                <a:cs typeface="Arial MT"/>
              </a:rPr>
              <a:t>Industry traditionally occupied by OEMs for 100+ </a:t>
            </a:r>
            <a:r>
              <a:rPr sz="2000" spc="-545" dirty="0">
                <a:latin typeface="Arial MT"/>
                <a:cs typeface="Arial MT"/>
              </a:rPr>
              <a:t> </a:t>
            </a:r>
            <a:r>
              <a:rPr sz="2000" dirty="0">
                <a:latin typeface="Arial MT"/>
                <a:cs typeface="Arial MT"/>
              </a:rPr>
              <a:t>years</a:t>
            </a:r>
            <a:r>
              <a:rPr sz="2000" spc="-30" dirty="0">
                <a:latin typeface="Arial MT"/>
                <a:cs typeface="Arial MT"/>
              </a:rPr>
              <a:t> </a:t>
            </a:r>
            <a:r>
              <a:rPr sz="2000" dirty="0">
                <a:latin typeface="Arial MT"/>
                <a:cs typeface="Arial MT"/>
              </a:rPr>
              <a:t>now</a:t>
            </a:r>
            <a:r>
              <a:rPr sz="2000" spc="-15" dirty="0">
                <a:latin typeface="Arial MT"/>
                <a:cs typeface="Arial MT"/>
              </a:rPr>
              <a:t> </a:t>
            </a:r>
            <a:r>
              <a:rPr sz="2000" dirty="0">
                <a:latin typeface="Arial MT"/>
                <a:cs typeface="Arial MT"/>
              </a:rPr>
              <a:t>includes</a:t>
            </a:r>
            <a:r>
              <a:rPr sz="2000" spc="-15" dirty="0">
                <a:latin typeface="Arial MT"/>
                <a:cs typeface="Arial MT"/>
              </a:rPr>
              <a:t> </a:t>
            </a:r>
            <a:r>
              <a:rPr sz="2000" dirty="0">
                <a:latin typeface="Arial MT"/>
                <a:cs typeface="Arial MT"/>
              </a:rPr>
              <a:t>IP-conscious</a:t>
            </a:r>
            <a:r>
              <a:rPr sz="2000" spc="-40" dirty="0">
                <a:latin typeface="Arial MT"/>
                <a:cs typeface="Arial MT"/>
              </a:rPr>
              <a:t> </a:t>
            </a:r>
            <a:r>
              <a:rPr sz="2000" dirty="0">
                <a:latin typeface="Arial MT"/>
                <a:cs typeface="Arial MT"/>
              </a:rPr>
              <a:t>tech</a:t>
            </a:r>
            <a:r>
              <a:rPr sz="2000" spc="-30" dirty="0">
                <a:latin typeface="Arial MT"/>
                <a:cs typeface="Arial MT"/>
              </a:rPr>
              <a:t> </a:t>
            </a:r>
            <a:r>
              <a:rPr sz="2000" dirty="0">
                <a:latin typeface="Arial MT"/>
                <a:cs typeface="Arial MT"/>
              </a:rPr>
              <a:t>companies</a:t>
            </a:r>
          </a:p>
          <a:p>
            <a:pPr>
              <a:lnSpc>
                <a:spcPct val="100000"/>
              </a:lnSpc>
              <a:buClr>
                <a:srgbClr val="359DD6"/>
              </a:buClr>
              <a:buFont typeface="Arial MT"/>
              <a:buChar char="•"/>
            </a:pPr>
            <a:endParaRPr sz="2200" dirty="0">
              <a:latin typeface="Arial MT"/>
              <a:cs typeface="Arial MT"/>
            </a:endParaRPr>
          </a:p>
          <a:p>
            <a:pPr marL="241300" marR="190500" indent="-229235" algn="just">
              <a:lnSpc>
                <a:spcPts val="2160"/>
              </a:lnSpc>
              <a:spcBef>
                <a:spcPts val="1635"/>
              </a:spcBef>
              <a:buClr>
                <a:srgbClr val="359DD6"/>
              </a:buClr>
              <a:buChar char="•"/>
              <a:tabLst>
                <a:tab pos="241935" algn="l"/>
              </a:tabLst>
            </a:pPr>
            <a:r>
              <a:rPr sz="2000" dirty="0">
                <a:latin typeface="Arial MT"/>
                <a:cs typeface="Arial MT"/>
              </a:rPr>
              <a:t>One obvious way to protect is through patents, but </a:t>
            </a:r>
            <a:r>
              <a:rPr sz="2000" spc="-545" dirty="0">
                <a:latin typeface="Arial MT"/>
                <a:cs typeface="Arial MT"/>
              </a:rPr>
              <a:t> </a:t>
            </a:r>
            <a:r>
              <a:rPr sz="2000" dirty="0">
                <a:latin typeface="Arial MT"/>
                <a:cs typeface="Arial MT"/>
              </a:rPr>
              <a:t>there</a:t>
            </a:r>
            <a:r>
              <a:rPr sz="2000" spc="-30" dirty="0">
                <a:latin typeface="Arial MT"/>
                <a:cs typeface="Arial MT"/>
              </a:rPr>
              <a:t> </a:t>
            </a:r>
            <a:r>
              <a:rPr sz="2000" dirty="0">
                <a:latin typeface="Arial MT"/>
                <a:cs typeface="Arial MT"/>
              </a:rPr>
              <a:t>are</a:t>
            </a:r>
            <a:r>
              <a:rPr sz="2000" spc="-35" dirty="0">
                <a:latin typeface="Arial MT"/>
                <a:cs typeface="Arial MT"/>
              </a:rPr>
              <a:t> </a:t>
            </a:r>
            <a:r>
              <a:rPr sz="2000" dirty="0">
                <a:latin typeface="Arial MT"/>
                <a:cs typeface="Arial MT"/>
              </a:rPr>
              <a:t>some</a:t>
            </a:r>
            <a:r>
              <a:rPr sz="2000" spc="-15" dirty="0">
                <a:latin typeface="Arial MT"/>
                <a:cs typeface="Arial MT"/>
              </a:rPr>
              <a:t> </a:t>
            </a:r>
            <a:r>
              <a:rPr sz="2000" dirty="0">
                <a:latin typeface="Arial MT"/>
                <a:cs typeface="Arial MT"/>
              </a:rPr>
              <a:t>considerations</a:t>
            </a:r>
            <a:r>
              <a:rPr sz="2000" spc="-55" dirty="0">
                <a:latin typeface="Arial MT"/>
                <a:cs typeface="Arial MT"/>
              </a:rPr>
              <a:t> </a:t>
            </a:r>
            <a:r>
              <a:rPr sz="2000" dirty="0">
                <a:latin typeface="Arial MT"/>
                <a:cs typeface="Arial MT"/>
              </a:rPr>
              <a:t>before</a:t>
            </a:r>
            <a:r>
              <a:rPr sz="2000" spc="-30" dirty="0">
                <a:latin typeface="Arial MT"/>
                <a:cs typeface="Arial MT"/>
              </a:rPr>
              <a:t> </a:t>
            </a:r>
            <a:r>
              <a:rPr sz="2000" dirty="0">
                <a:latin typeface="Arial MT"/>
                <a:cs typeface="Arial MT"/>
              </a:rPr>
              <a:t>doing</a:t>
            </a:r>
            <a:r>
              <a:rPr sz="2000" spc="-15" dirty="0">
                <a:latin typeface="Arial MT"/>
                <a:cs typeface="Arial MT"/>
              </a:rPr>
              <a:t> </a:t>
            </a:r>
            <a:r>
              <a:rPr sz="2000" dirty="0">
                <a:latin typeface="Arial MT"/>
                <a:cs typeface="Arial MT"/>
              </a:rPr>
              <a:t>so</a:t>
            </a:r>
            <a:r>
              <a:rPr sz="2000" spc="10" dirty="0">
                <a:latin typeface="Arial MT"/>
                <a:cs typeface="Arial MT"/>
              </a:rPr>
              <a:t> </a:t>
            </a:r>
            <a:r>
              <a:rPr sz="2000" dirty="0">
                <a:latin typeface="Arial MT"/>
                <a:cs typeface="Arial MT"/>
              </a:rPr>
              <a:t>–</a:t>
            </a:r>
            <a:r>
              <a:rPr sz="2000" spc="-10" dirty="0">
                <a:latin typeface="Arial MT"/>
                <a:cs typeface="Arial MT"/>
              </a:rPr>
              <a:t> </a:t>
            </a:r>
            <a:r>
              <a:rPr sz="2000" dirty="0">
                <a:latin typeface="Arial MT"/>
                <a:cs typeface="Arial MT"/>
              </a:rPr>
              <a:t>is </a:t>
            </a:r>
            <a:r>
              <a:rPr sz="2000" spc="-540" dirty="0">
                <a:latin typeface="Arial MT"/>
                <a:cs typeface="Arial MT"/>
              </a:rPr>
              <a:t> </a:t>
            </a:r>
            <a:r>
              <a:rPr sz="2000" dirty="0">
                <a:latin typeface="Arial MT"/>
                <a:cs typeface="Arial MT"/>
              </a:rPr>
              <a:t>invention</a:t>
            </a:r>
            <a:r>
              <a:rPr sz="2000" spc="-5" dirty="0">
                <a:latin typeface="Arial MT"/>
                <a:cs typeface="Arial MT"/>
              </a:rPr>
              <a:t> </a:t>
            </a:r>
            <a:r>
              <a:rPr sz="2000" dirty="0">
                <a:latin typeface="Arial MT"/>
                <a:cs typeface="Arial MT"/>
              </a:rPr>
              <a:t>hardware</a:t>
            </a:r>
            <a:r>
              <a:rPr sz="2000" spc="-50" dirty="0">
                <a:latin typeface="Arial MT"/>
                <a:cs typeface="Arial MT"/>
              </a:rPr>
              <a:t> </a:t>
            </a:r>
            <a:r>
              <a:rPr sz="2000" dirty="0">
                <a:latin typeface="Arial MT"/>
                <a:cs typeface="Arial MT"/>
              </a:rPr>
              <a:t>or</a:t>
            </a:r>
            <a:r>
              <a:rPr sz="2000" spc="-15" dirty="0">
                <a:latin typeface="Arial MT"/>
                <a:cs typeface="Arial MT"/>
              </a:rPr>
              <a:t> </a:t>
            </a:r>
            <a:r>
              <a:rPr sz="2000" dirty="0">
                <a:latin typeface="Arial MT"/>
                <a:cs typeface="Arial MT"/>
              </a:rPr>
              <a:t>software</a:t>
            </a:r>
            <a:r>
              <a:rPr sz="2000" spc="-45" dirty="0">
                <a:latin typeface="Arial MT"/>
                <a:cs typeface="Arial MT"/>
              </a:rPr>
              <a:t> </a:t>
            </a:r>
            <a:r>
              <a:rPr sz="2000" dirty="0">
                <a:latin typeface="Arial MT"/>
                <a:cs typeface="Arial MT"/>
              </a:rPr>
              <a:t>related?</a:t>
            </a:r>
          </a:p>
          <a:p>
            <a:pPr>
              <a:lnSpc>
                <a:spcPct val="100000"/>
              </a:lnSpc>
              <a:buClr>
                <a:srgbClr val="359DD6"/>
              </a:buClr>
              <a:buFont typeface="Arial MT"/>
              <a:buChar char="•"/>
            </a:pPr>
            <a:endParaRPr sz="2200" dirty="0">
              <a:latin typeface="Arial MT"/>
              <a:cs typeface="Arial MT"/>
            </a:endParaRPr>
          </a:p>
          <a:p>
            <a:pPr marL="241300" marR="5080" indent="-229235">
              <a:lnSpc>
                <a:spcPct val="90100"/>
              </a:lnSpc>
              <a:spcBef>
                <a:spcPts val="1590"/>
              </a:spcBef>
              <a:buClr>
                <a:srgbClr val="359DD6"/>
              </a:buClr>
              <a:buChar char="•"/>
              <a:tabLst>
                <a:tab pos="241300" algn="l"/>
                <a:tab pos="241935" algn="l"/>
              </a:tabLst>
            </a:pPr>
            <a:r>
              <a:rPr sz="2000" dirty="0">
                <a:latin typeface="Arial MT"/>
                <a:cs typeface="Arial MT"/>
              </a:rPr>
              <a:t>Software</a:t>
            </a:r>
            <a:r>
              <a:rPr sz="2000" spc="-35" dirty="0">
                <a:latin typeface="Arial MT"/>
                <a:cs typeface="Arial MT"/>
              </a:rPr>
              <a:t> </a:t>
            </a:r>
            <a:r>
              <a:rPr sz="2000" dirty="0">
                <a:latin typeface="Arial MT"/>
                <a:cs typeface="Arial MT"/>
              </a:rPr>
              <a:t>centric</a:t>
            </a:r>
            <a:r>
              <a:rPr sz="2000" spc="-25" dirty="0">
                <a:latin typeface="Arial MT"/>
                <a:cs typeface="Arial MT"/>
              </a:rPr>
              <a:t> </a:t>
            </a:r>
            <a:r>
              <a:rPr sz="2000" dirty="0">
                <a:latin typeface="Arial MT"/>
                <a:cs typeface="Arial MT"/>
              </a:rPr>
              <a:t>technology</a:t>
            </a:r>
            <a:r>
              <a:rPr sz="2000" spc="-30" dirty="0">
                <a:latin typeface="Arial MT"/>
                <a:cs typeface="Arial MT"/>
              </a:rPr>
              <a:t> </a:t>
            </a:r>
            <a:r>
              <a:rPr sz="2000" dirty="0">
                <a:latin typeface="Arial MT"/>
                <a:cs typeface="Arial MT"/>
              </a:rPr>
              <a:t>companies</a:t>
            </a:r>
            <a:r>
              <a:rPr sz="2000" spc="-40" dirty="0">
                <a:latin typeface="Arial MT"/>
                <a:cs typeface="Arial MT"/>
              </a:rPr>
              <a:t> </a:t>
            </a:r>
            <a:r>
              <a:rPr sz="2000" dirty="0">
                <a:latin typeface="Arial MT"/>
                <a:cs typeface="Arial MT"/>
              </a:rPr>
              <a:t>working</a:t>
            </a:r>
            <a:r>
              <a:rPr sz="2000" spc="-30" dirty="0">
                <a:latin typeface="Arial MT"/>
                <a:cs typeface="Arial MT"/>
              </a:rPr>
              <a:t> </a:t>
            </a:r>
            <a:r>
              <a:rPr sz="2000" dirty="0">
                <a:latin typeface="Arial MT"/>
                <a:cs typeface="Arial MT"/>
              </a:rPr>
              <a:t>with </a:t>
            </a:r>
            <a:r>
              <a:rPr sz="2000" spc="-545" dirty="0">
                <a:latin typeface="Arial MT"/>
                <a:cs typeface="Arial MT"/>
              </a:rPr>
              <a:t> </a:t>
            </a:r>
            <a:r>
              <a:rPr sz="2000" dirty="0">
                <a:latin typeface="Arial MT"/>
                <a:cs typeface="Arial MT"/>
              </a:rPr>
              <a:t>OEMs are leading to increased joint ventures and </a:t>
            </a:r>
            <a:r>
              <a:rPr sz="2000" spc="5" dirty="0">
                <a:latin typeface="Arial MT"/>
                <a:cs typeface="Arial MT"/>
              </a:rPr>
              <a:t> </a:t>
            </a:r>
            <a:r>
              <a:rPr sz="2000" dirty="0">
                <a:latin typeface="Arial MT"/>
                <a:cs typeface="Arial MT"/>
              </a:rPr>
              <a:t>strategic</a:t>
            </a:r>
            <a:r>
              <a:rPr sz="2000" spc="-45" dirty="0">
                <a:latin typeface="Arial MT"/>
                <a:cs typeface="Arial MT"/>
              </a:rPr>
              <a:t> </a:t>
            </a:r>
            <a:r>
              <a:rPr sz="2000" dirty="0">
                <a:latin typeface="Arial MT"/>
                <a:cs typeface="Arial MT"/>
              </a:rPr>
              <a:t>partnerships</a:t>
            </a:r>
          </a:p>
          <a:p>
            <a:pPr>
              <a:lnSpc>
                <a:spcPct val="100000"/>
              </a:lnSpc>
              <a:buClr>
                <a:srgbClr val="359DD6"/>
              </a:buClr>
              <a:buFont typeface="Arial MT"/>
              <a:buChar char="•"/>
            </a:pPr>
            <a:endParaRPr sz="2200" dirty="0">
              <a:latin typeface="Arial MT"/>
              <a:cs typeface="Arial MT"/>
            </a:endParaRPr>
          </a:p>
          <a:p>
            <a:pPr marL="241300" marR="133350" indent="-229235" algn="just">
              <a:lnSpc>
                <a:spcPts val="2160"/>
              </a:lnSpc>
              <a:spcBef>
                <a:spcPts val="1670"/>
              </a:spcBef>
              <a:buClr>
                <a:srgbClr val="359DD6"/>
              </a:buClr>
              <a:buChar char="•"/>
              <a:tabLst>
                <a:tab pos="241935" algn="l"/>
              </a:tabLst>
            </a:pPr>
            <a:r>
              <a:rPr sz="2000" dirty="0">
                <a:latin typeface="Arial MT"/>
                <a:cs typeface="Arial MT"/>
              </a:rPr>
              <a:t>Give away patents? </a:t>
            </a:r>
            <a:r>
              <a:rPr sz="2000" spc="-45" dirty="0">
                <a:latin typeface="Arial MT"/>
                <a:cs typeface="Arial MT"/>
              </a:rPr>
              <a:t>Tesla </a:t>
            </a:r>
            <a:r>
              <a:rPr sz="2000" dirty="0">
                <a:latin typeface="Arial MT"/>
                <a:cs typeface="Arial MT"/>
              </a:rPr>
              <a:t>has made available </a:t>
            </a:r>
            <a:r>
              <a:rPr sz="2000" spc="5" dirty="0">
                <a:latin typeface="Arial MT"/>
                <a:cs typeface="Arial MT"/>
              </a:rPr>
              <a:t> </a:t>
            </a:r>
            <a:r>
              <a:rPr sz="2000" dirty="0">
                <a:latin typeface="Arial MT"/>
                <a:cs typeface="Arial MT"/>
              </a:rPr>
              <a:t>limited</a:t>
            </a:r>
            <a:r>
              <a:rPr sz="2000" spc="-5" dirty="0">
                <a:latin typeface="Arial MT"/>
                <a:cs typeface="Arial MT"/>
              </a:rPr>
              <a:t> </a:t>
            </a:r>
            <a:r>
              <a:rPr sz="2000" dirty="0">
                <a:latin typeface="Arial MT"/>
                <a:cs typeface="Arial MT"/>
              </a:rPr>
              <a:t>open</a:t>
            </a:r>
            <a:r>
              <a:rPr sz="2000" spc="-20" dirty="0">
                <a:latin typeface="Arial MT"/>
                <a:cs typeface="Arial MT"/>
              </a:rPr>
              <a:t> </a:t>
            </a:r>
            <a:r>
              <a:rPr sz="2000" dirty="0">
                <a:latin typeface="Arial MT"/>
                <a:cs typeface="Arial MT"/>
              </a:rPr>
              <a:t>source</a:t>
            </a:r>
            <a:r>
              <a:rPr sz="2000" spc="-40" dirty="0">
                <a:latin typeface="Arial MT"/>
                <a:cs typeface="Arial MT"/>
              </a:rPr>
              <a:t> </a:t>
            </a:r>
            <a:r>
              <a:rPr sz="2000" dirty="0">
                <a:latin typeface="Arial MT"/>
                <a:cs typeface="Arial MT"/>
              </a:rPr>
              <a:t>patent</a:t>
            </a:r>
            <a:r>
              <a:rPr sz="2000" spc="-35" dirty="0">
                <a:latin typeface="Arial MT"/>
                <a:cs typeface="Arial MT"/>
              </a:rPr>
              <a:t> </a:t>
            </a:r>
            <a:r>
              <a:rPr sz="2000" dirty="0">
                <a:latin typeface="Arial MT"/>
                <a:cs typeface="Arial MT"/>
              </a:rPr>
              <a:t>pool</a:t>
            </a:r>
            <a:r>
              <a:rPr sz="2000" spc="-20" dirty="0">
                <a:latin typeface="Arial MT"/>
                <a:cs typeface="Arial MT"/>
              </a:rPr>
              <a:t> </a:t>
            </a:r>
            <a:r>
              <a:rPr sz="2000" dirty="0">
                <a:latin typeface="Arial MT"/>
                <a:cs typeface="Arial MT"/>
              </a:rPr>
              <a:t>for</a:t>
            </a:r>
            <a:r>
              <a:rPr sz="2000" spc="-20" dirty="0">
                <a:latin typeface="Arial MT"/>
                <a:cs typeface="Arial MT"/>
              </a:rPr>
              <a:t> </a:t>
            </a:r>
            <a:r>
              <a:rPr sz="2000" dirty="0">
                <a:latin typeface="Arial MT"/>
                <a:cs typeface="Arial MT"/>
              </a:rPr>
              <a:t>electric</a:t>
            </a:r>
            <a:r>
              <a:rPr sz="2000" spc="-25" dirty="0">
                <a:latin typeface="Arial MT"/>
                <a:cs typeface="Arial MT"/>
              </a:rPr>
              <a:t> </a:t>
            </a:r>
            <a:r>
              <a:rPr sz="2000" dirty="0">
                <a:latin typeface="Arial MT"/>
                <a:cs typeface="Arial MT"/>
              </a:rPr>
              <a:t>vehicles</a:t>
            </a:r>
          </a:p>
        </p:txBody>
      </p:sp>
      <p:pic>
        <p:nvPicPr>
          <p:cNvPr id="4" name="object 4"/>
          <p:cNvPicPr/>
          <p:nvPr/>
        </p:nvPicPr>
        <p:blipFill>
          <a:blip r:embed="rId2" cstate="print"/>
          <a:stretch>
            <a:fillRect/>
          </a:stretch>
        </p:blipFill>
        <p:spPr>
          <a:xfrm>
            <a:off x="7501835" y="2327401"/>
            <a:ext cx="4569577" cy="2349119"/>
          </a:xfrm>
          <a:prstGeom prst="rect">
            <a:avLst/>
          </a:prstGeom>
        </p:spPr>
      </p:pic>
      <p:pic>
        <p:nvPicPr>
          <p:cNvPr id="8" name="Picture 7">
            <a:extLst>
              <a:ext uri="{FF2B5EF4-FFF2-40B4-BE49-F238E27FC236}">
                <a16:creationId xmlns:a16="http://schemas.microsoft.com/office/drawing/2014/main" id="{AF0D12BA-BE7C-614E-D69A-6D2B4E6BA81B}"/>
              </a:ext>
            </a:extLst>
          </p:cNvPr>
          <p:cNvPicPr>
            <a:picLocks noChangeAspect="1"/>
          </p:cNvPicPr>
          <p:nvPr/>
        </p:nvPicPr>
        <p:blipFill>
          <a:blip r:embed="rId3"/>
          <a:stretch>
            <a:fillRect/>
          </a:stretch>
        </p:blipFill>
        <p:spPr>
          <a:xfrm>
            <a:off x="103131" y="91440"/>
            <a:ext cx="1192269" cy="65731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0" y="383733"/>
            <a:ext cx="7581265" cy="757555"/>
          </a:xfrm>
          <a:prstGeom prst="rect">
            <a:avLst/>
          </a:prstGeom>
        </p:spPr>
        <p:txBody>
          <a:bodyPr vert="horz" wrap="square" lIns="0" tIns="12700" rIns="0" bIns="0" rtlCol="0">
            <a:spAutoFit/>
          </a:bodyPr>
          <a:lstStyle/>
          <a:p>
            <a:pPr marL="12700">
              <a:lnSpc>
                <a:spcPct val="100000"/>
              </a:lnSpc>
              <a:spcBef>
                <a:spcPts val="100"/>
              </a:spcBef>
            </a:pPr>
            <a:r>
              <a:rPr sz="4800" b="1" dirty="0">
                <a:solidFill>
                  <a:srgbClr val="359DD6"/>
                </a:solidFill>
                <a:latin typeface="Times New Roman"/>
                <a:cs typeface="Times New Roman"/>
              </a:rPr>
              <a:t>Who</a:t>
            </a:r>
            <a:r>
              <a:rPr sz="4800" b="1" spc="-15" dirty="0">
                <a:solidFill>
                  <a:srgbClr val="359DD6"/>
                </a:solidFill>
                <a:latin typeface="Times New Roman"/>
                <a:cs typeface="Times New Roman"/>
              </a:rPr>
              <a:t> </a:t>
            </a:r>
            <a:r>
              <a:rPr sz="4800" b="1" dirty="0">
                <a:solidFill>
                  <a:srgbClr val="359DD6"/>
                </a:solidFill>
                <a:latin typeface="Times New Roman"/>
                <a:cs typeface="Times New Roman"/>
              </a:rPr>
              <a:t>Filed</a:t>
            </a:r>
            <a:r>
              <a:rPr sz="4800" b="1" spc="-10" dirty="0">
                <a:solidFill>
                  <a:srgbClr val="359DD6"/>
                </a:solidFill>
                <a:latin typeface="Times New Roman"/>
                <a:cs typeface="Times New Roman"/>
              </a:rPr>
              <a:t> </a:t>
            </a:r>
            <a:r>
              <a:rPr sz="4800" b="1" spc="-5" dirty="0">
                <a:solidFill>
                  <a:srgbClr val="359DD6"/>
                </a:solidFill>
                <a:latin typeface="Times New Roman"/>
                <a:cs typeface="Times New Roman"/>
              </a:rPr>
              <a:t>the</a:t>
            </a:r>
            <a:r>
              <a:rPr sz="4800" b="1" spc="-10" dirty="0">
                <a:solidFill>
                  <a:srgbClr val="359DD6"/>
                </a:solidFill>
                <a:latin typeface="Times New Roman"/>
                <a:cs typeface="Times New Roman"/>
              </a:rPr>
              <a:t> </a:t>
            </a:r>
            <a:r>
              <a:rPr sz="4800" b="1" dirty="0">
                <a:solidFill>
                  <a:srgbClr val="359DD6"/>
                </a:solidFill>
                <a:latin typeface="Times New Roman"/>
                <a:cs typeface="Times New Roman"/>
              </a:rPr>
              <a:t>Most</a:t>
            </a:r>
            <a:r>
              <a:rPr sz="4800" b="1" spc="-15" dirty="0">
                <a:solidFill>
                  <a:srgbClr val="359DD6"/>
                </a:solidFill>
                <a:latin typeface="Times New Roman"/>
                <a:cs typeface="Times New Roman"/>
              </a:rPr>
              <a:t> </a:t>
            </a:r>
            <a:r>
              <a:rPr sz="4800" b="1" spc="-5" dirty="0">
                <a:solidFill>
                  <a:srgbClr val="359DD6"/>
                </a:solidFill>
                <a:latin typeface="Times New Roman"/>
                <a:cs typeface="Times New Roman"/>
              </a:rPr>
              <a:t>Patents?</a:t>
            </a:r>
            <a:endParaRPr sz="4800" dirty="0">
              <a:latin typeface="Times New Roman"/>
              <a:cs typeface="Times New Roman"/>
            </a:endParaRPr>
          </a:p>
        </p:txBody>
      </p:sp>
      <p:sp>
        <p:nvSpPr>
          <p:cNvPr id="3" name="object 3"/>
          <p:cNvSpPr txBox="1"/>
          <p:nvPr/>
        </p:nvSpPr>
        <p:spPr>
          <a:xfrm>
            <a:off x="1653440" y="1295400"/>
            <a:ext cx="748792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Automakers</a:t>
            </a:r>
            <a:r>
              <a:rPr sz="2000" spc="-55" dirty="0">
                <a:latin typeface="Arial MT"/>
                <a:cs typeface="Arial MT"/>
              </a:rPr>
              <a:t> </a:t>
            </a:r>
            <a:r>
              <a:rPr sz="2000" dirty="0">
                <a:latin typeface="Arial MT"/>
                <a:cs typeface="Arial MT"/>
              </a:rPr>
              <a:t>are</a:t>
            </a:r>
            <a:r>
              <a:rPr sz="2000" spc="-1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leaders</a:t>
            </a:r>
            <a:r>
              <a:rPr sz="2000" spc="-25" dirty="0">
                <a:latin typeface="Arial MT"/>
                <a:cs typeface="Arial MT"/>
              </a:rPr>
              <a:t> </a:t>
            </a:r>
            <a:r>
              <a:rPr sz="2000" dirty="0">
                <a:latin typeface="Arial MT"/>
                <a:cs typeface="Arial MT"/>
              </a:rPr>
              <a:t>in autonomous</a:t>
            </a:r>
            <a:r>
              <a:rPr sz="2000" spc="-45" dirty="0">
                <a:latin typeface="Arial MT"/>
                <a:cs typeface="Arial MT"/>
              </a:rPr>
              <a:t> </a:t>
            </a:r>
            <a:r>
              <a:rPr sz="2000" dirty="0">
                <a:latin typeface="Arial MT"/>
                <a:cs typeface="Arial MT"/>
              </a:rPr>
              <a:t>vehicle related</a:t>
            </a:r>
            <a:r>
              <a:rPr sz="2000" spc="-30" dirty="0">
                <a:latin typeface="Arial MT"/>
                <a:cs typeface="Arial MT"/>
              </a:rPr>
              <a:t> </a:t>
            </a:r>
            <a:r>
              <a:rPr sz="2000" dirty="0">
                <a:latin typeface="Arial MT"/>
                <a:cs typeface="Arial MT"/>
              </a:rPr>
              <a:t>patents</a:t>
            </a:r>
          </a:p>
        </p:txBody>
      </p:sp>
      <p:pic>
        <p:nvPicPr>
          <p:cNvPr id="4" name="Picture 3">
            <a:extLst>
              <a:ext uri="{FF2B5EF4-FFF2-40B4-BE49-F238E27FC236}">
                <a16:creationId xmlns:a16="http://schemas.microsoft.com/office/drawing/2014/main" id="{376D9510-09FD-6FA0-4EE4-02C78391273E}"/>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0963" y="355470"/>
            <a:ext cx="7748905" cy="757555"/>
          </a:xfrm>
          <a:prstGeom prst="rect">
            <a:avLst/>
          </a:prstGeom>
        </p:spPr>
        <p:txBody>
          <a:bodyPr vert="horz" wrap="square" lIns="0" tIns="12700" rIns="0" bIns="0" rtlCol="0">
            <a:spAutoFit/>
          </a:bodyPr>
          <a:lstStyle/>
          <a:p>
            <a:pPr marL="12700">
              <a:lnSpc>
                <a:spcPct val="100000"/>
              </a:lnSpc>
              <a:spcBef>
                <a:spcPts val="100"/>
              </a:spcBef>
            </a:pPr>
            <a:r>
              <a:rPr sz="4800" dirty="0"/>
              <a:t>Who</a:t>
            </a:r>
            <a:r>
              <a:rPr sz="4800" spc="-15" dirty="0"/>
              <a:t> </a:t>
            </a:r>
            <a:r>
              <a:rPr sz="4800" dirty="0"/>
              <a:t>Owns</a:t>
            </a:r>
            <a:r>
              <a:rPr sz="4800" spc="-15" dirty="0"/>
              <a:t> </a:t>
            </a:r>
            <a:r>
              <a:rPr sz="4800" spc="-5" dirty="0"/>
              <a:t>the</a:t>
            </a:r>
            <a:r>
              <a:rPr sz="4800" spc="-10" dirty="0"/>
              <a:t> </a:t>
            </a:r>
            <a:r>
              <a:rPr sz="4800" dirty="0"/>
              <a:t>Most</a:t>
            </a:r>
            <a:r>
              <a:rPr sz="4800" spc="-35" dirty="0"/>
              <a:t> </a:t>
            </a:r>
            <a:r>
              <a:rPr sz="4800" spc="-5" dirty="0"/>
              <a:t>Patents?</a:t>
            </a:r>
            <a:endParaRPr sz="4800" dirty="0"/>
          </a:p>
        </p:txBody>
      </p:sp>
      <p:sp>
        <p:nvSpPr>
          <p:cNvPr id="3" name="object 3"/>
          <p:cNvSpPr txBox="1"/>
          <p:nvPr/>
        </p:nvSpPr>
        <p:spPr>
          <a:xfrm>
            <a:off x="1637005" y="1113025"/>
            <a:ext cx="8858250" cy="605155"/>
          </a:xfrm>
          <a:prstGeom prst="rect">
            <a:avLst/>
          </a:prstGeom>
        </p:spPr>
        <p:txBody>
          <a:bodyPr vert="horz" wrap="square" lIns="0" tIns="47625" rIns="0" bIns="0" rtlCol="0">
            <a:spAutoFit/>
          </a:bodyPr>
          <a:lstStyle/>
          <a:p>
            <a:pPr marL="241300" marR="5080" indent="-229235">
              <a:lnSpc>
                <a:spcPts val="2160"/>
              </a:lnSpc>
              <a:spcBef>
                <a:spcPts val="375"/>
              </a:spcBef>
              <a:buClr>
                <a:srgbClr val="359DD6"/>
              </a:buClr>
              <a:buChar char="•"/>
              <a:tabLst>
                <a:tab pos="241300" algn="l"/>
                <a:tab pos="241935" algn="l"/>
              </a:tabLst>
            </a:pPr>
            <a:r>
              <a:rPr sz="2000" spc="-40" dirty="0">
                <a:latin typeface="Arial MT"/>
                <a:cs typeface="Arial MT"/>
              </a:rPr>
              <a:t>Toyota</a:t>
            </a:r>
            <a:r>
              <a:rPr sz="2000" spc="-15" dirty="0">
                <a:latin typeface="Arial MT"/>
                <a:cs typeface="Arial MT"/>
              </a:rPr>
              <a:t> </a:t>
            </a:r>
            <a:r>
              <a:rPr sz="2000" dirty="0">
                <a:latin typeface="Arial MT"/>
                <a:cs typeface="Arial MT"/>
              </a:rPr>
              <a:t>is</a:t>
            </a:r>
            <a:r>
              <a:rPr sz="2000" spc="-1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global leader</a:t>
            </a:r>
            <a:r>
              <a:rPr sz="2000" spc="-10" dirty="0">
                <a:latin typeface="Arial MT"/>
                <a:cs typeface="Arial MT"/>
              </a:rPr>
              <a:t> </a:t>
            </a:r>
            <a:r>
              <a:rPr sz="2000" dirty="0">
                <a:latin typeface="Arial MT"/>
                <a:cs typeface="Arial MT"/>
              </a:rPr>
              <a:t>in </a:t>
            </a:r>
            <a:r>
              <a:rPr sz="2000" spc="-5" dirty="0">
                <a:latin typeface="Arial MT"/>
                <a:cs typeface="Arial MT"/>
              </a:rPr>
              <a:t>the</a:t>
            </a:r>
            <a:r>
              <a:rPr sz="2000" spc="-10" dirty="0">
                <a:latin typeface="Arial MT"/>
                <a:cs typeface="Arial MT"/>
              </a:rPr>
              <a:t> </a:t>
            </a:r>
            <a:r>
              <a:rPr sz="2000" dirty="0">
                <a:latin typeface="Arial MT"/>
                <a:cs typeface="Arial MT"/>
              </a:rPr>
              <a:t>number</a:t>
            </a:r>
            <a:r>
              <a:rPr sz="2000" spc="-40"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autonomous</a:t>
            </a:r>
            <a:r>
              <a:rPr sz="2000" spc="-30" dirty="0">
                <a:latin typeface="Arial MT"/>
                <a:cs typeface="Arial MT"/>
              </a:rPr>
              <a:t> </a:t>
            </a:r>
            <a:r>
              <a:rPr sz="2000" dirty="0">
                <a:latin typeface="Arial MT"/>
                <a:cs typeface="Arial MT"/>
              </a:rPr>
              <a:t>vehicle patents</a:t>
            </a:r>
            <a:r>
              <a:rPr sz="2000" spc="-35" dirty="0">
                <a:latin typeface="Arial MT"/>
                <a:cs typeface="Arial MT"/>
              </a:rPr>
              <a:t> </a:t>
            </a:r>
            <a:r>
              <a:rPr sz="2000" dirty="0">
                <a:latin typeface="Arial MT"/>
                <a:cs typeface="Arial MT"/>
              </a:rPr>
              <a:t>with </a:t>
            </a:r>
            <a:r>
              <a:rPr sz="2000" spc="-540" dirty="0">
                <a:latin typeface="Arial MT"/>
                <a:cs typeface="Arial MT"/>
              </a:rPr>
              <a:t> </a:t>
            </a:r>
            <a:r>
              <a:rPr sz="2000" dirty="0">
                <a:latin typeface="Arial MT"/>
                <a:cs typeface="Arial MT"/>
              </a:rPr>
              <a:t>more</a:t>
            </a:r>
            <a:r>
              <a:rPr sz="2000" spc="-35" dirty="0">
                <a:latin typeface="Arial MT"/>
                <a:cs typeface="Arial MT"/>
              </a:rPr>
              <a:t> </a:t>
            </a:r>
            <a:r>
              <a:rPr sz="2000" dirty="0">
                <a:latin typeface="Arial MT"/>
                <a:cs typeface="Arial MT"/>
              </a:rPr>
              <a:t>than</a:t>
            </a:r>
            <a:r>
              <a:rPr sz="2000" spc="-15" dirty="0">
                <a:latin typeface="Arial MT"/>
                <a:cs typeface="Arial MT"/>
              </a:rPr>
              <a:t> </a:t>
            </a:r>
            <a:r>
              <a:rPr sz="2000" dirty="0">
                <a:latin typeface="Arial MT"/>
                <a:cs typeface="Arial MT"/>
              </a:rPr>
              <a:t>1,400</a:t>
            </a:r>
            <a:r>
              <a:rPr sz="2000" spc="-30" dirty="0">
                <a:latin typeface="Arial MT"/>
                <a:cs typeface="Arial MT"/>
              </a:rPr>
              <a:t> </a:t>
            </a:r>
            <a:r>
              <a:rPr sz="2000" dirty="0">
                <a:latin typeface="Arial MT"/>
                <a:cs typeface="Arial MT"/>
              </a:rPr>
              <a:t>patents</a:t>
            </a:r>
          </a:p>
        </p:txBody>
      </p:sp>
      <p:sp>
        <p:nvSpPr>
          <p:cNvPr id="4" name="object 4"/>
          <p:cNvSpPr txBox="1"/>
          <p:nvPr/>
        </p:nvSpPr>
        <p:spPr>
          <a:xfrm>
            <a:off x="1040891" y="4249369"/>
            <a:ext cx="9431655" cy="605790"/>
          </a:xfrm>
          <a:prstGeom prst="rect">
            <a:avLst/>
          </a:prstGeom>
        </p:spPr>
        <p:txBody>
          <a:bodyPr vert="horz" wrap="square" lIns="0" tIns="13335" rIns="0" bIns="0" rtlCol="0">
            <a:spAutoFit/>
          </a:bodyPr>
          <a:lstStyle/>
          <a:p>
            <a:pPr marL="266700" indent="-229235">
              <a:lnSpc>
                <a:spcPts val="2280"/>
              </a:lnSpc>
              <a:spcBef>
                <a:spcPts val="105"/>
              </a:spcBef>
              <a:buClr>
                <a:srgbClr val="359DD6"/>
              </a:buClr>
              <a:buChar char="•"/>
              <a:tabLst>
                <a:tab pos="266700" algn="l"/>
                <a:tab pos="267335" algn="l"/>
              </a:tabLst>
            </a:pPr>
            <a:r>
              <a:rPr sz="2000" dirty="0">
                <a:latin typeface="Arial MT"/>
                <a:cs typeface="Arial MT"/>
              </a:rPr>
              <a:t>Google</a:t>
            </a:r>
            <a:r>
              <a:rPr sz="2000" spc="-25" dirty="0">
                <a:latin typeface="Arial MT"/>
                <a:cs typeface="Arial MT"/>
              </a:rPr>
              <a:t> </a:t>
            </a:r>
            <a:r>
              <a:rPr sz="2000" dirty="0">
                <a:latin typeface="Arial MT"/>
                <a:cs typeface="Arial MT"/>
              </a:rPr>
              <a:t>is</a:t>
            </a:r>
            <a:r>
              <a:rPr sz="2000" spc="5" dirty="0">
                <a:latin typeface="Arial MT"/>
                <a:cs typeface="Arial MT"/>
              </a:rPr>
              <a:t> </a:t>
            </a:r>
            <a:r>
              <a:rPr sz="2000" spc="-5" dirty="0">
                <a:latin typeface="Arial MT"/>
                <a:cs typeface="Arial MT"/>
              </a:rPr>
              <a:t>the </a:t>
            </a:r>
            <a:r>
              <a:rPr sz="2000" dirty="0">
                <a:latin typeface="Arial MT"/>
                <a:cs typeface="Arial MT"/>
              </a:rPr>
              <a:t>tech</a:t>
            </a:r>
            <a:r>
              <a:rPr sz="2000" spc="-15" dirty="0">
                <a:latin typeface="Arial MT"/>
                <a:cs typeface="Arial MT"/>
              </a:rPr>
              <a:t> </a:t>
            </a:r>
            <a:r>
              <a:rPr sz="2000" dirty="0">
                <a:latin typeface="Arial MT"/>
                <a:cs typeface="Arial MT"/>
              </a:rPr>
              <a:t>company</a:t>
            </a:r>
            <a:r>
              <a:rPr sz="2000" spc="-35" dirty="0">
                <a:latin typeface="Arial MT"/>
                <a:cs typeface="Arial MT"/>
              </a:rPr>
              <a:t> </a:t>
            </a:r>
            <a:r>
              <a:rPr sz="2000" dirty="0">
                <a:latin typeface="Arial MT"/>
                <a:cs typeface="Arial MT"/>
              </a:rPr>
              <a:t>with the</a:t>
            </a:r>
            <a:r>
              <a:rPr sz="2000" spc="-10" dirty="0">
                <a:latin typeface="Arial MT"/>
                <a:cs typeface="Arial MT"/>
              </a:rPr>
              <a:t> </a:t>
            </a:r>
            <a:r>
              <a:rPr sz="2000" dirty="0">
                <a:latin typeface="Arial MT"/>
                <a:cs typeface="Arial MT"/>
              </a:rPr>
              <a:t>most</a:t>
            </a:r>
            <a:r>
              <a:rPr sz="2000" spc="-25" dirty="0">
                <a:latin typeface="Arial MT"/>
                <a:cs typeface="Arial MT"/>
              </a:rPr>
              <a:t> </a:t>
            </a:r>
            <a:r>
              <a:rPr sz="2000" dirty="0">
                <a:latin typeface="Arial MT"/>
                <a:cs typeface="Arial MT"/>
              </a:rPr>
              <a:t>autonomous</a:t>
            </a:r>
            <a:r>
              <a:rPr sz="2000" spc="-35" dirty="0">
                <a:latin typeface="Arial MT"/>
                <a:cs typeface="Arial MT"/>
              </a:rPr>
              <a:t> </a:t>
            </a:r>
            <a:r>
              <a:rPr sz="2000" dirty="0">
                <a:latin typeface="Arial MT"/>
                <a:cs typeface="Arial MT"/>
              </a:rPr>
              <a:t>vehicle</a:t>
            </a:r>
            <a:r>
              <a:rPr sz="2000" spc="10" dirty="0">
                <a:latin typeface="Arial MT"/>
                <a:cs typeface="Arial MT"/>
              </a:rPr>
              <a:t> </a:t>
            </a:r>
            <a:r>
              <a:rPr sz="2000" dirty="0">
                <a:latin typeface="Arial MT"/>
                <a:cs typeface="Arial MT"/>
              </a:rPr>
              <a:t>patents,</a:t>
            </a:r>
            <a:r>
              <a:rPr sz="2000" spc="-45" dirty="0">
                <a:latin typeface="Arial MT"/>
                <a:cs typeface="Arial MT"/>
              </a:rPr>
              <a:t> </a:t>
            </a:r>
            <a:r>
              <a:rPr sz="2000" dirty="0">
                <a:latin typeface="Arial MT"/>
                <a:cs typeface="Arial MT"/>
              </a:rPr>
              <a:t>but</a:t>
            </a:r>
            <a:r>
              <a:rPr sz="2000" spc="-10" dirty="0">
                <a:latin typeface="Arial MT"/>
                <a:cs typeface="Arial MT"/>
              </a:rPr>
              <a:t> </a:t>
            </a:r>
            <a:r>
              <a:rPr sz="2000" dirty="0">
                <a:latin typeface="Arial MT"/>
                <a:cs typeface="Arial MT"/>
              </a:rPr>
              <a:t>ranks</a:t>
            </a:r>
            <a:endParaRPr sz="2000">
              <a:latin typeface="Arial MT"/>
              <a:cs typeface="Arial MT"/>
            </a:endParaRPr>
          </a:p>
          <a:p>
            <a:pPr marL="266700">
              <a:lnSpc>
                <a:spcPts val="2280"/>
              </a:lnSpc>
            </a:pPr>
            <a:r>
              <a:rPr sz="2000" spc="5" dirty="0">
                <a:latin typeface="Arial MT"/>
                <a:cs typeface="Arial MT"/>
              </a:rPr>
              <a:t>26</a:t>
            </a:r>
            <a:r>
              <a:rPr sz="1950" spc="7" baseline="25641" dirty="0">
                <a:latin typeface="Arial MT"/>
                <a:cs typeface="Arial MT"/>
              </a:rPr>
              <a:t>th</a:t>
            </a:r>
            <a:r>
              <a:rPr sz="1950" spc="270" baseline="25641" dirty="0">
                <a:latin typeface="Arial MT"/>
                <a:cs typeface="Arial MT"/>
              </a:rPr>
              <a:t> </a:t>
            </a:r>
            <a:r>
              <a:rPr sz="2000" dirty="0">
                <a:latin typeface="Arial MT"/>
                <a:cs typeface="Arial MT"/>
              </a:rPr>
              <a:t>when</a:t>
            </a:r>
            <a:r>
              <a:rPr sz="2000" spc="-10" dirty="0">
                <a:latin typeface="Arial MT"/>
                <a:cs typeface="Arial MT"/>
              </a:rPr>
              <a:t> </a:t>
            </a:r>
            <a:r>
              <a:rPr sz="2000" dirty="0">
                <a:latin typeface="Arial MT"/>
                <a:cs typeface="Arial MT"/>
              </a:rPr>
              <a:t>compared</a:t>
            </a:r>
            <a:r>
              <a:rPr sz="2000" spc="-45"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all</a:t>
            </a:r>
            <a:r>
              <a:rPr sz="2000" spc="5" dirty="0">
                <a:latin typeface="Arial MT"/>
                <a:cs typeface="Arial MT"/>
              </a:rPr>
              <a:t> </a:t>
            </a:r>
            <a:r>
              <a:rPr sz="2000" dirty="0">
                <a:latin typeface="Arial MT"/>
                <a:cs typeface="Arial MT"/>
              </a:rPr>
              <a:t>companies</a:t>
            </a:r>
            <a:r>
              <a:rPr sz="2000" spc="-30" dirty="0">
                <a:latin typeface="Arial MT"/>
                <a:cs typeface="Arial MT"/>
              </a:rPr>
              <a:t> </a:t>
            </a:r>
            <a:r>
              <a:rPr sz="2000" dirty="0">
                <a:latin typeface="Arial MT"/>
                <a:cs typeface="Arial MT"/>
              </a:rPr>
              <a:t>with</a:t>
            </a:r>
            <a:r>
              <a:rPr sz="2000" spc="-10" dirty="0">
                <a:latin typeface="Arial MT"/>
                <a:cs typeface="Arial MT"/>
              </a:rPr>
              <a:t> </a:t>
            </a:r>
            <a:r>
              <a:rPr sz="2000" dirty="0">
                <a:latin typeface="Arial MT"/>
                <a:cs typeface="Arial MT"/>
              </a:rPr>
              <a:t>autonomous</a:t>
            </a:r>
            <a:r>
              <a:rPr sz="2000" spc="-45" dirty="0">
                <a:latin typeface="Arial MT"/>
                <a:cs typeface="Arial MT"/>
              </a:rPr>
              <a:t> </a:t>
            </a:r>
            <a:r>
              <a:rPr sz="2000" dirty="0">
                <a:latin typeface="Arial MT"/>
                <a:cs typeface="Arial MT"/>
              </a:rPr>
              <a:t>vehicle</a:t>
            </a:r>
            <a:r>
              <a:rPr sz="2000" spc="5" dirty="0">
                <a:latin typeface="Arial MT"/>
                <a:cs typeface="Arial MT"/>
              </a:rPr>
              <a:t> </a:t>
            </a:r>
            <a:r>
              <a:rPr sz="2000" dirty="0">
                <a:latin typeface="Arial MT"/>
                <a:cs typeface="Arial MT"/>
              </a:rPr>
              <a:t>patents</a:t>
            </a:r>
            <a:endParaRPr sz="2000">
              <a:latin typeface="Arial MT"/>
              <a:cs typeface="Arial MT"/>
            </a:endParaRPr>
          </a:p>
        </p:txBody>
      </p:sp>
      <p:pic>
        <p:nvPicPr>
          <p:cNvPr id="5" name="object 5"/>
          <p:cNvPicPr/>
          <p:nvPr/>
        </p:nvPicPr>
        <p:blipFill>
          <a:blip r:embed="rId2" cstate="print"/>
          <a:stretch>
            <a:fillRect/>
          </a:stretch>
        </p:blipFill>
        <p:spPr>
          <a:xfrm>
            <a:off x="1816354" y="1875922"/>
            <a:ext cx="6858000" cy="1860004"/>
          </a:xfrm>
          <a:prstGeom prst="rect">
            <a:avLst/>
          </a:prstGeom>
        </p:spPr>
      </p:pic>
      <p:sp>
        <p:nvSpPr>
          <p:cNvPr id="6" name="object 6"/>
          <p:cNvSpPr txBox="1"/>
          <p:nvPr/>
        </p:nvSpPr>
        <p:spPr>
          <a:xfrm>
            <a:off x="1412494" y="5383784"/>
            <a:ext cx="7872730" cy="666115"/>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Arial MT"/>
                <a:cs typeface="Arial MT"/>
              </a:rPr>
              <a:t>Source: </a:t>
            </a:r>
            <a:r>
              <a:rPr sz="1400" u="heavy" spc="-5" dirty="0">
                <a:solidFill>
                  <a:srgbClr val="0462C1"/>
                </a:solidFill>
                <a:uFill>
                  <a:solidFill>
                    <a:srgbClr val="0462C1"/>
                  </a:solidFill>
                </a:uFill>
                <a:latin typeface="Arial MT"/>
                <a:cs typeface="Arial MT"/>
                <a:hlinkClick r:id="rId3"/>
              </a:rPr>
              <a:t>https://www.reuters.com/article/us-tech-ces-autos/automakers-not-silicon-valley-lead-in- </a:t>
            </a:r>
            <a:r>
              <a:rPr sz="1400" dirty="0">
                <a:solidFill>
                  <a:srgbClr val="0462C1"/>
                </a:solidFill>
                <a:latin typeface="Arial MT"/>
                <a:cs typeface="Arial MT"/>
              </a:rPr>
              <a:t> </a:t>
            </a:r>
            <a:r>
              <a:rPr sz="1400" u="heavy" spc="-5" dirty="0">
                <a:solidFill>
                  <a:srgbClr val="0462C1"/>
                </a:solidFill>
                <a:uFill>
                  <a:solidFill>
                    <a:srgbClr val="0462C1"/>
                  </a:solidFill>
                </a:uFill>
                <a:latin typeface="Arial MT"/>
                <a:cs typeface="Arial MT"/>
                <a:hlinkClick r:id="rId3"/>
              </a:rPr>
              <a:t>driverless-car-patents-study-idUSKBN0UJ1UD20160105</a:t>
            </a:r>
            <a:r>
              <a:rPr sz="1400" spc="-5" dirty="0">
                <a:latin typeface="Arial MT"/>
                <a:cs typeface="Arial MT"/>
              </a:rPr>
              <a:t>;</a:t>
            </a:r>
            <a:r>
              <a:rPr sz="1400" spc="-55" dirty="0">
                <a:latin typeface="Arial MT"/>
                <a:cs typeface="Arial MT"/>
              </a:rPr>
              <a:t> </a:t>
            </a:r>
            <a:r>
              <a:rPr sz="1400" spc="-5" dirty="0">
                <a:latin typeface="Arial MT"/>
                <a:cs typeface="Arial MT"/>
              </a:rPr>
              <a:t>The</a:t>
            </a:r>
            <a:r>
              <a:rPr sz="1400" spc="20" dirty="0">
                <a:latin typeface="Arial MT"/>
                <a:cs typeface="Arial MT"/>
              </a:rPr>
              <a:t> </a:t>
            </a:r>
            <a:r>
              <a:rPr sz="1400" dirty="0">
                <a:latin typeface="Arial MT"/>
                <a:cs typeface="Arial MT"/>
              </a:rPr>
              <a:t>2016</a:t>
            </a:r>
            <a:r>
              <a:rPr sz="1400" spc="-10" dirty="0">
                <a:latin typeface="Arial MT"/>
                <a:cs typeface="Arial MT"/>
              </a:rPr>
              <a:t> </a:t>
            </a:r>
            <a:r>
              <a:rPr sz="1400" dirty="0">
                <a:latin typeface="Arial MT"/>
                <a:cs typeface="Arial MT"/>
              </a:rPr>
              <a:t>State</a:t>
            </a:r>
            <a:r>
              <a:rPr sz="1400" spc="10" dirty="0">
                <a:latin typeface="Arial MT"/>
                <a:cs typeface="Arial MT"/>
              </a:rPr>
              <a:t> </a:t>
            </a:r>
            <a:r>
              <a:rPr sz="1400" dirty="0">
                <a:latin typeface="Arial MT"/>
                <a:cs typeface="Arial MT"/>
              </a:rPr>
              <a:t>of</a:t>
            </a:r>
            <a:r>
              <a:rPr sz="1400" spc="10" dirty="0">
                <a:latin typeface="Arial MT"/>
                <a:cs typeface="Arial MT"/>
              </a:rPr>
              <a:t> </a:t>
            </a:r>
            <a:r>
              <a:rPr sz="1400" spc="-5" dirty="0">
                <a:latin typeface="Arial MT"/>
                <a:cs typeface="Arial MT"/>
              </a:rPr>
              <a:t>Self-Driving</a:t>
            </a:r>
            <a:r>
              <a:rPr sz="1400" spc="10" dirty="0">
                <a:latin typeface="Arial MT"/>
                <a:cs typeface="Arial MT"/>
              </a:rPr>
              <a:t> </a:t>
            </a:r>
            <a:r>
              <a:rPr sz="1400" spc="-5" dirty="0">
                <a:latin typeface="Arial MT"/>
                <a:cs typeface="Arial MT"/>
              </a:rPr>
              <a:t>Innovation, </a:t>
            </a:r>
            <a:r>
              <a:rPr sz="1400" spc="-375" dirty="0">
                <a:latin typeface="Arial MT"/>
                <a:cs typeface="Arial MT"/>
              </a:rPr>
              <a:t> </a:t>
            </a:r>
            <a:r>
              <a:rPr sz="1400" spc="-5" dirty="0">
                <a:latin typeface="Arial MT"/>
                <a:cs typeface="Arial MT"/>
              </a:rPr>
              <a:t>Thomson</a:t>
            </a:r>
            <a:r>
              <a:rPr sz="1400" spc="-35" dirty="0">
                <a:latin typeface="Arial MT"/>
                <a:cs typeface="Arial MT"/>
              </a:rPr>
              <a:t> </a:t>
            </a:r>
            <a:r>
              <a:rPr sz="1400" dirty="0">
                <a:latin typeface="Arial MT"/>
                <a:cs typeface="Arial MT"/>
              </a:rPr>
              <a:t>Reuters.</a:t>
            </a:r>
            <a:endParaRPr sz="1400">
              <a:latin typeface="Arial MT"/>
              <a:cs typeface="Arial MT"/>
            </a:endParaRPr>
          </a:p>
        </p:txBody>
      </p:sp>
      <p:pic>
        <p:nvPicPr>
          <p:cNvPr id="7" name="Picture 6">
            <a:extLst>
              <a:ext uri="{FF2B5EF4-FFF2-40B4-BE49-F238E27FC236}">
                <a16:creationId xmlns:a16="http://schemas.microsoft.com/office/drawing/2014/main" id="{908BAB38-C324-D6C3-B3E9-5EE50A098DBD}"/>
              </a:ext>
            </a:extLst>
          </p:cNvPr>
          <p:cNvPicPr>
            <a:picLocks noChangeAspect="1"/>
          </p:cNvPicPr>
          <p:nvPr/>
        </p:nvPicPr>
        <p:blipFill>
          <a:blip r:embed="rId4"/>
          <a:stretch>
            <a:fillRect/>
          </a:stretch>
        </p:blipFill>
        <p:spPr>
          <a:xfrm>
            <a:off x="103131" y="91440"/>
            <a:ext cx="1192269" cy="65731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08032" y="1239026"/>
            <a:ext cx="8865997" cy="4776343"/>
          </a:xfrm>
          <a:prstGeom prst="rect">
            <a:avLst/>
          </a:prstGeom>
        </p:spPr>
      </p:pic>
      <p:sp>
        <p:nvSpPr>
          <p:cNvPr id="3" name="object 3"/>
          <p:cNvSpPr txBox="1">
            <a:spLocks noGrp="1"/>
          </p:cNvSpPr>
          <p:nvPr>
            <p:ph type="title"/>
          </p:nvPr>
        </p:nvSpPr>
        <p:spPr>
          <a:xfrm>
            <a:off x="1524000" y="267542"/>
            <a:ext cx="5194300" cy="757555"/>
          </a:xfrm>
          <a:prstGeom prst="rect">
            <a:avLst/>
          </a:prstGeom>
        </p:spPr>
        <p:txBody>
          <a:bodyPr vert="horz" wrap="square" lIns="0" tIns="12700" rIns="0" bIns="0" rtlCol="0">
            <a:spAutoFit/>
          </a:bodyPr>
          <a:lstStyle/>
          <a:p>
            <a:pPr marL="12700">
              <a:lnSpc>
                <a:spcPct val="100000"/>
              </a:lnSpc>
              <a:spcBef>
                <a:spcPts val="100"/>
              </a:spcBef>
            </a:pPr>
            <a:r>
              <a:rPr sz="4800" spc="-20" dirty="0"/>
              <a:t>Areas</a:t>
            </a:r>
            <a:r>
              <a:rPr sz="4800" spc="-60" dirty="0"/>
              <a:t> </a:t>
            </a:r>
            <a:r>
              <a:rPr sz="4800" dirty="0"/>
              <a:t>of</a:t>
            </a:r>
            <a:r>
              <a:rPr sz="4800" spc="-25" dirty="0"/>
              <a:t> </a:t>
            </a:r>
            <a:r>
              <a:rPr sz="4800" spc="-5" dirty="0"/>
              <a:t>Innovation</a:t>
            </a:r>
            <a:endParaRPr sz="4800" dirty="0"/>
          </a:p>
        </p:txBody>
      </p:sp>
      <p:sp>
        <p:nvSpPr>
          <p:cNvPr id="4" name="object 4"/>
          <p:cNvSpPr txBox="1"/>
          <p:nvPr/>
        </p:nvSpPr>
        <p:spPr>
          <a:xfrm>
            <a:off x="1283969" y="6229299"/>
            <a:ext cx="47028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Source:</a:t>
            </a:r>
            <a:r>
              <a:rPr sz="1100" spc="-10" dirty="0">
                <a:latin typeface="Arial MT"/>
                <a:cs typeface="Arial MT"/>
              </a:rPr>
              <a:t> </a:t>
            </a:r>
            <a:r>
              <a:rPr sz="1100" dirty="0">
                <a:latin typeface="Arial MT"/>
                <a:cs typeface="Arial MT"/>
              </a:rPr>
              <a:t>Thomson</a:t>
            </a:r>
            <a:r>
              <a:rPr sz="1100" spc="-30" dirty="0">
                <a:latin typeface="Arial MT"/>
                <a:cs typeface="Arial MT"/>
              </a:rPr>
              <a:t> </a:t>
            </a:r>
            <a:r>
              <a:rPr sz="1100" spc="-5" dirty="0">
                <a:latin typeface="Arial MT"/>
                <a:cs typeface="Arial MT"/>
              </a:rPr>
              <a:t>Reuters</a:t>
            </a:r>
            <a:r>
              <a:rPr sz="1100" spc="-15" dirty="0">
                <a:latin typeface="Arial MT"/>
                <a:cs typeface="Arial MT"/>
              </a:rPr>
              <a:t> </a:t>
            </a:r>
            <a:r>
              <a:rPr sz="1100" dirty="0">
                <a:latin typeface="Arial MT"/>
                <a:cs typeface="Arial MT"/>
              </a:rPr>
              <a:t>2016</a:t>
            </a:r>
            <a:r>
              <a:rPr sz="1100" spc="-5" dirty="0">
                <a:latin typeface="Arial MT"/>
                <a:cs typeface="Arial MT"/>
              </a:rPr>
              <a:t> </a:t>
            </a:r>
            <a:r>
              <a:rPr sz="1100" dirty="0">
                <a:latin typeface="Arial MT"/>
                <a:cs typeface="Arial MT"/>
              </a:rPr>
              <a:t>State</a:t>
            </a:r>
            <a:r>
              <a:rPr sz="1100" spc="-25" dirty="0">
                <a:latin typeface="Arial MT"/>
                <a:cs typeface="Arial MT"/>
              </a:rPr>
              <a:t> </a:t>
            </a:r>
            <a:r>
              <a:rPr sz="1100" dirty="0">
                <a:latin typeface="Arial MT"/>
                <a:cs typeface="Arial MT"/>
              </a:rPr>
              <a:t>of </a:t>
            </a:r>
            <a:r>
              <a:rPr sz="1100" spc="-5" dirty="0">
                <a:latin typeface="Arial MT"/>
                <a:cs typeface="Arial MT"/>
              </a:rPr>
              <a:t>Self-Driving</a:t>
            </a:r>
            <a:r>
              <a:rPr sz="1100" spc="5" dirty="0">
                <a:latin typeface="Arial MT"/>
                <a:cs typeface="Arial MT"/>
              </a:rPr>
              <a:t> </a:t>
            </a:r>
            <a:r>
              <a:rPr sz="1100" dirty="0">
                <a:latin typeface="Arial MT"/>
                <a:cs typeface="Arial MT"/>
              </a:rPr>
              <a:t>Automotive</a:t>
            </a:r>
            <a:r>
              <a:rPr sz="1100" spc="-15" dirty="0">
                <a:latin typeface="Arial MT"/>
                <a:cs typeface="Arial MT"/>
              </a:rPr>
              <a:t> </a:t>
            </a:r>
            <a:r>
              <a:rPr sz="1100" spc="-5" dirty="0">
                <a:latin typeface="Arial MT"/>
                <a:cs typeface="Arial MT"/>
              </a:rPr>
              <a:t>Innovation</a:t>
            </a:r>
            <a:endParaRPr sz="1100">
              <a:latin typeface="Arial MT"/>
              <a:cs typeface="Arial MT"/>
            </a:endParaRPr>
          </a:p>
        </p:txBody>
      </p:sp>
      <p:pic>
        <p:nvPicPr>
          <p:cNvPr id="5" name="Picture 4">
            <a:extLst>
              <a:ext uri="{FF2B5EF4-FFF2-40B4-BE49-F238E27FC236}">
                <a16:creationId xmlns:a16="http://schemas.microsoft.com/office/drawing/2014/main" id="{EF1503C3-76FC-87EA-6F6E-535B2BEA4E13}"/>
              </a:ext>
            </a:extLst>
          </p:cNvPr>
          <p:cNvPicPr>
            <a:picLocks noChangeAspect="1"/>
          </p:cNvPicPr>
          <p:nvPr/>
        </p:nvPicPr>
        <p:blipFill>
          <a:blip r:embed="rId3"/>
          <a:stretch>
            <a:fillRect/>
          </a:stretch>
        </p:blipFill>
        <p:spPr>
          <a:xfrm>
            <a:off x="103131" y="91440"/>
            <a:ext cx="1192269" cy="65731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195502"/>
            <a:ext cx="5194300" cy="757555"/>
          </a:xfrm>
          <a:prstGeom prst="rect">
            <a:avLst/>
          </a:prstGeom>
        </p:spPr>
        <p:txBody>
          <a:bodyPr vert="horz" wrap="square" lIns="0" tIns="12700" rIns="0" bIns="0" rtlCol="0">
            <a:spAutoFit/>
          </a:bodyPr>
          <a:lstStyle/>
          <a:p>
            <a:pPr marL="12700">
              <a:lnSpc>
                <a:spcPct val="100000"/>
              </a:lnSpc>
              <a:spcBef>
                <a:spcPts val="100"/>
              </a:spcBef>
            </a:pPr>
            <a:r>
              <a:rPr sz="4800" spc="-20" dirty="0"/>
              <a:t>Areas</a:t>
            </a:r>
            <a:r>
              <a:rPr sz="4800" spc="-60" dirty="0"/>
              <a:t> </a:t>
            </a:r>
            <a:r>
              <a:rPr sz="4800" dirty="0"/>
              <a:t>of</a:t>
            </a:r>
            <a:r>
              <a:rPr sz="4800" spc="-25" dirty="0"/>
              <a:t> </a:t>
            </a:r>
            <a:r>
              <a:rPr sz="4800" spc="-5" dirty="0"/>
              <a:t>Innovation</a:t>
            </a:r>
            <a:endParaRPr sz="4800" dirty="0"/>
          </a:p>
        </p:txBody>
      </p:sp>
      <p:sp>
        <p:nvSpPr>
          <p:cNvPr id="3" name="object 3"/>
          <p:cNvSpPr txBox="1"/>
          <p:nvPr/>
        </p:nvSpPr>
        <p:spPr>
          <a:xfrm>
            <a:off x="1066291" y="1161110"/>
            <a:ext cx="8251190" cy="4528185"/>
          </a:xfrm>
          <a:prstGeom prst="rect">
            <a:avLst/>
          </a:prstGeom>
        </p:spPr>
        <p:txBody>
          <a:bodyPr vert="horz" wrap="square" lIns="0" tIns="47625" rIns="0" bIns="0" rtlCol="0">
            <a:spAutoFit/>
          </a:bodyPr>
          <a:lstStyle/>
          <a:p>
            <a:pPr marL="241300" marR="113030" indent="-229235" algn="just">
              <a:lnSpc>
                <a:spcPts val="2160"/>
              </a:lnSpc>
              <a:spcBef>
                <a:spcPts val="375"/>
              </a:spcBef>
              <a:buClr>
                <a:srgbClr val="359DD6"/>
              </a:buClr>
              <a:buFont typeface="Arial MT"/>
              <a:buChar char="•"/>
              <a:tabLst>
                <a:tab pos="241935" algn="l"/>
              </a:tabLst>
            </a:pPr>
            <a:r>
              <a:rPr sz="2000" b="1" dirty="0">
                <a:latin typeface="Arial"/>
                <a:cs typeface="Arial"/>
              </a:rPr>
              <a:t>Autonomous </a:t>
            </a:r>
            <a:r>
              <a:rPr sz="2000" b="1" spc="-5" dirty="0">
                <a:latin typeface="Arial"/>
                <a:cs typeface="Arial"/>
              </a:rPr>
              <a:t>Driving</a:t>
            </a:r>
            <a:r>
              <a:rPr sz="2000" spc="-5" dirty="0">
                <a:latin typeface="Arial MT"/>
                <a:cs typeface="Arial MT"/>
              </a:rPr>
              <a:t>: </a:t>
            </a:r>
            <a:r>
              <a:rPr sz="2000" dirty="0">
                <a:latin typeface="Arial MT"/>
                <a:cs typeface="Arial MT"/>
              </a:rPr>
              <a:t>Navigating a vehicle without human input from </a:t>
            </a:r>
            <a:r>
              <a:rPr sz="2000" spc="-545" dirty="0">
                <a:latin typeface="Arial MT"/>
                <a:cs typeface="Arial MT"/>
              </a:rPr>
              <a:t> </a:t>
            </a:r>
            <a:r>
              <a:rPr sz="2000" dirty="0">
                <a:latin typeface="Arial MT"/>
                <a:cs typeface="Arial MT"/>
              </a:rPr>
              <a:t>passengers</a:t>
            </a:r>
            <a:r>
              <a:rPr sz="2000" spc="-45" dirty="0">
                <a:latin typeface="Arial MT"/>
                <a:cs typeface="Arial MT"/>
              </a:rPr>
              <a:t> </a:t>
            </a:r>
            <a:r>
              <a:rPr sz="2000" dirty="0">
                <a:latin typeface="Arial MT"/>
                <a:cs typeface="Arial MT"/>
              </a:rPr>
              <a:t>using</a:t>
            </a:r>
            <a:r>
              <a:rPr sz="2000" spc="-10" dirty="0">
                <a:latin typeface="Arial MT"/>
                <a:cs typeface="Arial MT"/>
              </a:rPr>
              <a:t> </a:t>
            </a:r>
            <a:r>
              <a:rPr sz="2000" dirty="0">
                <a:latin typeface="Arial MT"/>
                <a:cs typeface="Arial MT"/>
              </a:rPr>
              <a:t>sensory</a:t>
            </a:r>
            <a:r>
              <a:rPr sz="2000" spc="-45" dirty="0">
                <a:latin typeface="Arial MT"/>
                <a:cs typeface="Arial MT"/>
              </a:rPr>
              <a:t> </a:t>
            </a:r>
            <a:r>
              <a:rPr sz="2000" dirty="0">
                <a:latin typeface="Arial MT"/>
                <a:cs typeface="Arial MT"/>
              </a:rPr>
              <a:t>(LIDAR),</a:t>
            </a:r>
            <a:r>
              <a:rPr sz="2000" spc="-25" dirty="0">
                <a:latin typeface="Arial MT"/>
                <a:cs typeface="Arial MT"/>
              </a:rPr>
              <a:t> </a:t>
            </a:r>
            <a:r>
              <a:rPr sz="2000" dirty="0">
                <a:latin typeface="Arial MT"/>
                <a:cs typeface="Arial MT"/>
              </a:rPr>
              <a:t>control,</a:t>
            </a:r>
            <a:r>
              <a:rPr sz="2000" spc="-3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navigation</a:t>
            </a:r>
            <a:r>
              <a:rPr sz="2000" spc="-10" dirty="0">
                <a:latin typeface="Arial MT"/>
                <a:cs typeface="Arial MT"/>
              </a:rPr>
              <a:t> </a:t>
            </a:r>
            <a:r>
              <a:rPr sz="2000" dirty="0">
                <a:latin typeface="Arial MT"/>
                <a:cs typeface="Arial MT"/>
              </a:rPr>
              <a:t>equipment </a:t>
            </a:r>
            <a:r>
              <a:rPr sz="2000" spc="-545" dirty="0">
                <a:latin typeface="Arial MT"/>
                <a:cs typeface="Arial MT"/>
              </a:rPr>
              <a:t> </a:t>
            </a:r>
            <a:r>
              <a:rPr sz="2000" dirty="0">
                <a:latin typeface="Arial MT"/>
                <a:cs typeface="Arial MT"/>
              </a:rPr>
              <a:t>that</a:t>
            </a:r>
            <a:r>
              <a:rPr sz="2000" spc="-30" dirty="0">
                <a:latin typeface="Arial MT"/>
                <a:cs typeface="Arial MT"/>
              </a:rPr>
              <a:t> </a:t>
            </a:r>
            <a:r>
              <a:rPr sz="2000" dirty="0">
                <a:latin typeface="Arial MT"/>
                <a:cs typeface="Arial MT"/>
              </a:rPr>
              <a:t>responds</a:t>
            </a:r>
            <a:r>
              <a:rPr sz="2000" spc="-45"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environment</a:t>
            </a:r>
            <a:r>
              <a:rPr sz="2000" spc="-45" dirty="0">
                <a:latin typeface="Arial MT"/>
                <a:cs typeface="Arial MT"/>
              </a:rPr>
              <a:t> </a:t>
            </a:r>
            <a:r>
              <a:rPr sz="2000" dirty="0">
                <a:latin typeface="Arial MT"/>
                <a:cs typeface="Arial MT"/>
              </a:rPr>
              <a:t>when</a:t>
            </a:r>
            <a:r>
              <a:rPr sz="2000" spc="-10" dirty="0">
                <a:latin typeface="Arial MT"/>
                <a:cs typeface="Arial MT"/>
              </a:rPr>
              <a:t> </a:t>
            </a:r>
            <a:r>
              <a:rPr sz="2000" dirty="0">
                <a:latin typeface="Arial MT"/>
                <a:cs typeface="Arial MT"/>
              </a:rPr>
              <a:t>traveling.</a:t>
            </a:r>
            <a:endParaRPr sz="2000">
              <a:latin typeface="Arial MT"/>
              <a:cs typeface="Arial MT"/>
            </a:endParaRPr>
          </a:p>
          <a:p>
            <a:pPr>
              <a:lnSpc>
                <a:spcPct val="100000"/>
              </a:lnSpc>
              <a:spcBef>
                <a:spcPts val="20"/>
              </a:spcBef>
              <a:buClr>
                <a:srgbClr val="359DD6"/>
              </a:buClr>
              <a:buFont typeface="Arial MT"/>
              <a:buChar char="•"/>
            </a:pPr>
            <a:endParaRPr sz="3250">
              <a:latin typeface="Arial MT"/>
              <a:cs typeface="Arial MT"/>
            </a:endParaRPr>
          </a:p>
          <a:p>
            <a:pPr marL="241300" marR="11430" indent="-229235">
              <a:lnSpc>
                <a:spcPts val="2160"/>
              </a:lnSpc>
              <a:spcBef>
                <a:spcPts val="5"/>
              </a:spcBef>
              <a:buClr>
                <a:srgbClr val="359DD6"/>
              </a:buClr>
              <a:buFont typeface="Arial MT"/>
              <a:buChar char="•"/>
              <a:tabLst>
                <a:tab pos="241300" algn="l"/>
                <a:tab pos="241935" algn="l"/>
                <a:tab pos="4353560" algn="l"/>
              </a:tabLst>
            </a:pPr>
            <a:r>
              <a:rPr sz="2000" b="1" spc="-5" dirty="0">
                <a:latin typeface="Arial"/>
                <a:cs typeface="Arial"/>
              </a:rPr>
              <a:t>Driver</a:t>
            </a:r>
            <a:r>
              <a:rPr sz="2000" b="1" spc="-75" dirty="0">
                <a:latin typeface="Arial"/>
                <a:cs typeface="Arial"/>
              </a:rPr>
              <a:t> </a:t>
            </a:r>
            <a:r>
              <a:rPr sz="2000" b="1" dirty="0">
                <a:latin typeface="Arial"/>
                <a:cs typeface="Arial"/>
              </a:rPr>
              <a:t>Assistance</a:t>
            </a:r>
            <a:r>
              <a:rPr sz="2000" dirty="0">
                <a:latin typeface="Arial MT"/>
                <a:cs typeface="Arial MT"/>
              </a:rPr>
              <a:t>:</a:t>
            </a:r>
            <a:r>
              <a:rPr sz="2000" spc="-45" dirty="0">
                <a:latin typeface="Arial MT"/>
                <a:cs typeface="Arial MT"/>
              </a:rPr>
              <a:t> </a:t>
            </a:r>
            <a:r>
              <a:rPr sz="2000" dirty="0">
                <a:latin typeface="Arial MT"/>
                <a:cs typeface="Arial MT"/>
              </a:rPr>
              <a:t>Enhances</a:t>
            </a:r>
            <a:r>
              <a:rPr sz="2000" spc="-25" dirty="0">
                <a:latin typeface="Arial MT"/>
                <a:cs typeface="Arial MT"/>
              </a:rPr>
              <a:t> </a:t>
            </a:r>
            <a:r>
              <a:rPr sz="2000" dirty="0">
                <a:latin typeface="Arial MT"/>
                <a:cs typeface="Arial MT"/>
              </a:rPr>
              <a:t>vehicle</a:t>
            </a:r>
            <a:r>
              <a:rPr sz="2000" spc="5" dirty="0">
                <a:latin typeface="Arial MT"/>
                <a:cs typeface="Arial MT"/>
              </a:rPr>
              <a:t> </a:t>
            </a:r>
            <a:r>
              <a:rPr sz="2000" dirty="0">
                <a:latin typeface="Arial MT"/>
                <a:cs typeface="Arial MT"/>
              </a:rPr>
              <a:t>systems</a:t>
            </a:r>
            <a:r>
              <a:rPr sz="2000" spc="-25"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safety</a:t>
            </a:r>
            <a:r>
              <a:rPr sz="2000" spc="-3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improved </a:t>
            </a:r>
            <a:r>
              <a:rPr sz="2000" spc="-540" dirty="0">
                <a:latin typeface="Arial MT"/>
                <a:cs typeface="Arial MT"/>
              </a:rPr>
              <a:t> </a:t>
            </a:r>
            <a:r>
              <a:rPr sz="2000" dirty="0">
                <a:latin typeface="Arial MT"/>
                <a:cs typeface="Arial MT"/>
              </a:rPr>
              <a:t>driving</a:t>
            </a:r>
            <a:r>
              <a:rPr sz="2000" spc="-10" dirty="0">
                <a:latin typeface="Arial MT"/>
                <a:cs typeface="Arial MT"/>
              </a:rPr>
              <a:t> </a:t>
            </a:r>
            <a:r>
              <a:rPr sz="2000" dirty="0">
                <a:latin typeface="Arial MT"/>
                <a:cs typeface="Arial MT"/>
              </a:rPr>
              <a:t>when</a:t>
            </a:r>
            <a:r>
              <a:rPr sz="2000" spc="-5" dirty="0">
                <a:latin typeface="Arial MT"/>
                <a:cs typeface="Arial MT"/>
              </a:rPr>
              <a:t> </a:t>
            </a:r>
            <a:r>
              <a:rPr sz="2000" dirty="0">
                <a:latin typeface="Arial MT"/>
                <a:cs typeface="Arial MT"/>
              </a:rPr>
              <a:t>the</a:t>
            </a:r>
            <a:r>
              <a:rPr sz="2000" spc="-10" dirty="0">
                <a:latin typeface="Arial MT"/>
                <a:cs typeface="Arial MT"/>
              </a:rPr>
              <a:t> </a:t>
            </a:r>
            <a:r>
              <a:rPr sz="2000" spc="-5" dirty="0">
                <a:latin typeface="Arial MT"/>
                <a:cs typeface="Arial MT"/>
              </a:rPr>
              <a:t>driver </a:t>
            </a:r>
            <a:r>
              <a:rPr sz="2000" dirty="0">
                <a:latin typeface="Arial MT"/>
                <a:cs typeface="Arial MT"/>
              </a:rPr>
              <a:t>is</a:t>
            </a:r>
            <a:r>
              <a:rPr sz="2000" spc="5" dirty="0">
                <a:latin typeface="Arial MT"/>
                <a:cs typeface="Arial MT"/>
              </a:rPr>
              <a:t> </a:t>
            </a:r>
            <a:r>
              <a:rPr sz="2000" dirty="0">
                <a:latin typeface="Arial MT"/>
                <a:cs typeface="Arial MT"/>
              </a:rPr>
              <a:t>in</a:t>
            </a:r>
            <a:r>
              <a:rPr sz="2000" spc="10" dirty="0">
                <a:latin typeface="Arial MT"/>
                <a:cs typeface="Arial MT"/>
              </a:rPr>
              <a:t> </a:t>
            </a:r>
            <a:r>
              <a:rPr sz="2000" dirty="0">
                <a:latin typeface="Arial MT"/>
                <a:cs typeface="Arial MT"/>
              </a:rPr>
              <a:t>control.	</a:t>
            </a:r>
            <a:r>
              <a:rPr sz="2000" spc="-20" dirty="0">
                <a:latin typeface="Arial MT"/>
                <a:cs typeface="Arial MT"/>
              </a:rPr>
              <a:t>Technology </a:t>
            </a:r>
            <a:r>
              <a:rPr sz="2000" dirty="0">
                <a:latin typeface="Arial MT"/>
                <a:cs typeface="Arial MT"/>
              </a:rPr>
              <a:t>includes blind-spot </a:t>
            </a:r>
            <a:r>
              <a:rPr sz="2000" spc="5" dirty="0">
                <a:latin typeface="Arial MT"/>
                <a:cs typeface="Arial MT"/>
              </a:rPr>
              <a:t> </a:t>
            </a:r>
            <a:r>
              <a:rPr sz="2000" dirty="0">
                <a:latin typeface="Arial MT"/>
                <a:cs typeface="Arial MT"/>
              </a:rPr>
              <a:t>detection, pedestrian detection, lane-departure warnings, intelligent </a:t>
            </a:r>
            <a:r>
              <a:rPr sz="2000" spc="5" dirty="0">
                <a:latin typeface="Arial MT"/>
                <a:cs typeface="Arial MT"/>
              </a:rPr>
              <a:t> </a:t>
            </a:r>
            <a:r>
              <a:rPr sz="2000" dirty="0">
                <a:latin typeface="Arial MT"/>
                <a:cs typeface="Arial MT"/>
              </a:rPr>
              <a:t>braking, </a:t>
            </a:r>
            <a:r>
              <a:rPr sz="2000" spc="-5" dirty="0">
                <a:latin typeface="Arial MT"/>
                <a:cs typeface="Arial MT"/>
              </a:rPr>
              <a:t>traffic-sign </a:t>
            </a:r>
            <a:r>
              <a:rPr sz="2000" dirty="0">
                <a:latin typeface="Arial MT"/>
                <a:cs typeface="Arial MT"/>
              </a:rPr>
              <a:t>recognition, automatic braking, and adaptive cruise </a:t>
            </a:r>
            <a:r>
              <a:rPr sz="2000" spc="-545" dirty="0">
                <a:latin typeface="Arial MT"/>
                <a:cs typeface="Arial MT"/>
              </a:rPr>
              <a:t> </a:t>
            </a:r>
            <a:r>
              <a:rPr sz="2000" dirty="0">
                <a:latin typeface="Arial MT"/>
                <a:cs typeface="Arial MT"/>
              </a:rPr>
              <a:t>control.</a:t>
            </a:r>
            <a:endParaRPr sz="2000">
              <a:latin typeface="Arial MT"/>
              <a:cs typeface="Arial MT"/>
            </a:endParaRPr>
          </a:p>
          <a:p>
            <a:pPr>
              <a:lnSpc>
                <a:spcPct val="100000"/>
              </a:lnSpc>
              <a:spcBef>
                <a:spcPts val="25"/>
              </a:spcBef>
              <a:buClr>
                <a:srgbClr val="359DD6"/>
              </a:buClr>
              <a:buFont typeface="Arial MT"/>
              <a:buChar char="•"/>
            </a:pPr>
            <a:endParaRPr sz="2900">
              <a:latin typeface="Arial MT"/>
              <a:cs typeface="Arial MT"/>
            </a:endParaRPr>
          </a:p>
          <a:p>
            <a:pPr marL="241300" marR="5080" indent="-229235">
              <a:lnSpc>
                <a:spcPts val="2160"/>
              </a:lnSpc>
              <a:buClr>
                <a:srgbClr val="359DD6"/>
              </a:buClr>
              <a:buFont typeface="Arial MT"/>
              <a:buChar char="•"/>
              <a:tabLst>
                <a:tab pos="241300" algn="l"/>
                <a:tab pos="241935" algn="l"/>
                <a:tab pos="5782945" algn="l"/>
              </a:tabLst>
            </a:pPr>
            <a:r>
              <a:rPr sz="2000" b="1" spc="-15" dirty="0">
                <a:latin typeface="Arial"/>
                <a:cs typeface="Arial"/>
              </a:rPr>
              <a:t>Telematics</a:t>
            </a:r>
            <a:r>
              <a:rPr sz="2000" spc="-15" dirty="0">
                <a:latin typeface="Arial MT"/>
                <a:cs typeface="Arial MT"/>
              </a:rPr>
              <a:t>:</a:t>
            </a:r>
            <a:r>
              <a:rPr sz="2000" spc="-40" dirty="0">
                <a:latin typeface="Arial MT"/>
                <a:cs typeface="Arial MT"/>
              </a:rPr>
              <a:t> </a:t>
            </a:r>
            <a:r>
              <a:rPr sz="2000" dirty="0">
                <a:latin typeface="Arial MT"/>
                <a:cs typeface="Arial MT"/>
              </a:rPr>
              <a:t>Includes</a:t>
            </a:r>
            <a:r>
              <a:rPr sz="2000" spc="-30" dirty="0">
                <a:latin typeface="Arial MT"/>
                <a:cs typeface="Arial MT"/>
              </a:rPr>
              <a:t> </a:t>
            </a:r>
            <a:r>
              <a:rPr sz="2000" dirty="0">
                <a:latin typeface="Arial MT"/>
                <a:cs typeface="Arial MT"/>
              </a:rPr>
              <a:t>telecommunications,</a:t>
            </a:r>
            <a:r>
              <a:rPr sz="2000" spc="-35" dirty="0">
                <a:latin typeface="Arial MT"/>
                <a:cs typeface="Arial MT"/>
              </a:rPr>
              <a:t> </a:t>
            </a:r>
            <a:r>
              <a:rPr sz="2000" dirty="0">
                <a:latin typeface="Arial MT"/>
                <a:cs typeface="Arial MT"/>
              </a:rPr>
              <a:t>vehicular</a:t>
            </a:r>
            <a:r>
              <a:rPr sz="2000" spc="-5" dirty="0">
                <a:latin typeface="Arial MT"/>
                <a:cs typeface="Arial MT"/>
              </a:rPr>
              <a:t> </a:t>
            </a:r>
            <a:r>
              <a:rPr sz="2000" dirty="0">
                <a:latin typeface="Arial MT"/>
                <a:cs typeface="Arial MT"/>
              </a:rPr>
              <a:t>technologies,</a:t>
            </a:r>
            <a:r>
              <a:rPr sz="2000" spc="-35" dirty="0">
                <a:latin typeface="Arial MT"/>
                <a:cs typeface="Arial MT"/>
              </a:rPr>
              <a:t> </a:t>
            </a:r>
            <a:r>
              <a:rPr sz="2000" dirty="0">
                <a:latin typeface="Arial MT"/>
                <a:cs typeface="Arial MT"/>
              </a:rPr>
              <a:t>road </a:t>
            </a:r>
            <a:r>
              <a:rPr sz="2000" spc="-540" dirty="0">
                <a:latin typeface="Arial MT"/>
                <a:cs typeface="Arial MT"/>
              </a:rPr>
              <a:t> </a:t>
            </a:r>
            <a:r>
              <a:rPr sz="2000" dirty="0">
                <a:latin typeface="Arial MT"/>
                <a:cs typeface="Arial MT"/>
              </a:rPr>
              <a:t>transportation, road </a:t>
            </a:r>
            <a:r>
              <a:rPr sz="2000" spc="-25" dirty="0">
                <a:latin typeface="Arial MT"/>
                <a:cs typeface="Arial MT"/>
              </a:rPr>
              <a:t>safety, </a:t>
            </a:r>
            <a:r>
              <a:rPr sz="2000" dirty="0">
                <a:latin typeface="Arial MT"/>
                <a:cs typeface="Arial MT"/>
              </a:rPr>
              <a:t>electrical engineering (sensors, </a:t>
            </a:r>
            <a:r>
              <a:rPr sz="2000" spc="5" dirty="0">
                <a:latin typeface="Arial MT"/>
                <a:cs typeface="Arial MT"/>
              </a:rPr>
              <a:t> </a:t>
            </a:r>
            <a:r>
              <a:rPr sz="2000" dirty="0">
                <a:latin typeface="Arial MT"/>
                <a:cs typeface="Arial MT"/>
              </a:rPr>
              <a:t>instrumentation,</a:t>
            </a:r>
            <a:r>
              <a:rPr sz="2000" spc="-45" dirty="0">
                <a:latin typeface="Arial MT"/>
                <a:cs typeface="Arial MT"/>
              </a:rPr>
              <a:t> </a:t>
            </a:r>
            <a:r>
              <a:rPr sz="2000" dirty="0">
                <a:latin typeface="Arial MT"/>
                <a:cs typeface="Arial MT"/>
              </a:rPr>
              <a:t>wireless communications,</a:t>
            </a:r>
            <a:r>
              <a:rPr sz="2000" spc="-30" dirty="0">
                <a:latin typeface="Arial MT"/>
                <a:cs typeface="Arial MT"/>
              </a:rPr>
              <a:t> </a:t>
            </a:r>
            <a:r>
              <a:rPr sz="2000" dirty="0">
                <a:latin typeface="Arial MT"/>
                <a:cs typeface="Arial MT"/>
              </a:rPr>
              <a:t>etc.),	computer</a:t>
            </a:r>
            <a:endParaRPr sz="2000">
              <a:latin typeface="Arial MT"/>
              <a:cs typeface="Arial MT"/>
            </a:endParaRPr>
          </a:p>
          <a:p>
            <a:pPr marL="241300" marR="144780">
              <a:lnSpc>
                <a:spcPts val="2160"/>
              </a:lnSpc>
              <a:spcBef>
                <a:spcPts val="5"/>
              </a:spcBef>
            </a:pPr>
            <a:r>
              <a:rPr sz="2000" dirty="0">
                <a:latin typeface="Arial MT"/>
                <a:cs typeface="Arial MT"/>
              </a:rPr>
              <a:t>science</a:t>
            </a:r>
            <a:r>
              <a:rPr sz="2000" spc="-35" dirty="0">
                <a:latin typeface="Arial MT"/>
                <a:cs typeface="Arial MT"/>
              </a:rPr>
              <a:t> </a:t>
            </a:r>
            <a:r>
              <a:rPr sz="2000" dirty="0">
                <a:latin typeface="Arial MT"/>
                <a:cs typeface="Arial MT"/>
              </a:rPr>
              <a:t>(multimedia,</a:t>
            </a:r>
            <a:r>
              <a:rPr sz="2000" spc="-15" dirty="0">
                <a:latin typeface="Arial MT"/>
                <a:cs typeface="Arial MT"/>
              </a:rPr>
              <a:t> </a:t>
            </a:r>
            <a:r>
              <a:rPr sz="2000" dirty="0">
                <a:latin typeface="Arial MT"/>
                <a:cs typeface="Arial MT"/>
              </a:rPr>
              <a:t>Internet,</a:t>
            </a:r>
            <a:r>
              <a:rPr sz="2000" spc="-50" dirty="0">
                <a:latin typeface="Arial MT"/>
                <a:cs typeface="Arial MT"/>
              </a:rPr>
              <a:t> </a:t>
            </a:r>
            <a:r>
              <a:rPr sz="2000" dirty="0">
                <a:latin typeface="Arial MT"/>
                <a:cs typeface="Arial MT"/>
              </a:rPr>
              <a:t>etc.),</a:t>
            </a:r>
            <a:r>
              <a:rPr sz="2000" spc="-40" dirty="0">
                <a:latin typeface="Arial MT"/>
                <a:cs typeface="Arial MT"/>
              </a:rPr>
              <a:t> </a:t>
            </a:r>
            <a:r>
              <a:rPr sz="2000" dirty="0">
                <a:latin typeface="Arial MT"/>
                <a:cs typeface="Arial MT"/>
              </a:rPr>
              <a:t>GPS</a:t>
            </a:r>
            <a:r>
              <a:rPr sz="2000" spc="-5" dirty="0">
                <a:latin typeface="Arial MT"/>
                <a:cs typeface="Arial MT"/>
              </a:rPr>
              <a:t> </a:t>
            </a:r>
            <a:r>
              <a:rPr sz="2000" spc="-15" dirty="0">
                <a:latin typeface="Arial MT"/>
                <a:cs typeface="Arial MT"/>
              </a:rPr>
              <a:t>technology,</a:t>
            </a:r>
            <a:r>
              <a:rPr sz="2000" spc="-35" dirty="0">
                <a:latin typeface="Arial MT"/>
                <a:cs typeface="Arial MT"/>
              </a:rPr>
              <a:t> </a:t>
            </a:r>
            <a:r>
              <a:rPr sz="2000" spc="5" dirty="0">
                <a:latin typeface="Arial MT"/>
                <a:cs typeface="Arial MT"/>
              </a:rPr>
              <a:t>DSRC,</a:t>
            </a:r>
            <a:r>
              <a:rPr sz="2000" spc="-25" dirty="0">
                <a:latin typeface="Arial MT"/>
                <a:cs typeface="Arial MT"/>
              </a:rPr>
              <a:t> </a:t>
            </a:r>
            <a:r>
              <a:rPr sz="2000" spc="-45" dirty="0">
                <a:latin typeface="Arial MT"/>
                <a:cs typeface="Arial MT"/>
              </a:rPr>
              <a:t>V2V,</a:t>
            </a:r>
            <a:r>
              <a:rPr sz="2000" spc="-5" dirty="0">
                <a:latin typeface="Arial MT"/>
                <a:cs typeface="Arial MT"/>
              </a:rPr>
              <a:t> </a:t>
            </a:r>
            <a:r>
              <a:rPr sz="2000" dirty="0">
                <a:latin typeface="Arial MT"/>
                <a:cs typeface="Arial MT"/>
              </a:rPr>
              <a:t>and </a:t>
            </a:r>
            <a:r>
              <a:rPr sz="2000" spc="-545" dirty="0">
                <a:latin typeface="Arial MT"/>
                <a:cs typeface="Arial MT"/>
              </a:rPr>
              <a:t> </a:t>
            </a:r>
            <a:r>
              <a:rPr sz="2000" dirty="0">
                <a:latin typeface="Arial MT"/>
                <a:cs typeface="Arial MT"/>
              </a:rPr>
              <a:t>V2I.</a:t>
            </a:r>
            <a:endParaRPr sz="2000">
              <a:latin typeface="Arial MT"/>
              <a:cs typeface="Arial MT"/>
            </a:endParaRPr>
          </a:p>
        </p:txBody>
      </p:sp>
      <p:sp>
        <p:nvSpPr>
          <p:cNvPr id="4" name="object 4"/>
          <p:cNvSpPr txBox="1"/>
          <p:nvPr/>
        </p:nvSpPr>
        <p:spPr>
          <a:xfrm>
            <a:off x="1311655" y="6032398"/>
            <a:ext cx="516445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Source:</a:t>
            </a:r>
            <a:r>
              <a:rPr sz="1100" spc="55" dirty="0">
                <a:latin typeface="Arial MT"/>
                <a:cs typeface="Arial MT"/>
              </a:rPr>
              <a:t> </a:t>
            </a:r>
            <a:r>
              <a:rPr sz="1100" spc="-5" dirty="0">
                <a:latin typeface="Arial MT"/>
                <a:cs typeface="Arial MT"/>
              </a:rPr>
              <a:t>https://</a:t>
            </a:r>
            <a:r>
              <a:rPr sz="1100" spc="-5" dirty="0">
                <a:latin typeface="Arial MT"/>
                <a:cs typeface="Arial MT"/>
                <a:hlinkClick r:id="rId2"/>
              </a:rPr>
              <a:t>www.herrmanandherrman.com/blog/vehicle-vehicle-communication/</a:t>
            </a:r>
            <a:endParaRPr sz="1100">
              <a:latin typeface="Arial MT"/>
              <a:cs typeface="Arial MT"/>
            </a:endParaRPr>
          </a:p>
        </p:txBody>
      </p:sp>
      <p:pic>
        <p:nvPicPr>
          <p:cNvPr id="5" name="object 5"/>
          <p:cNvPicPr/>
          <p:nvPr/>
        </p:nvPicPr>
        <p:blipFill>
          <a:blip r:embed="rId3" cstate="print"/>
          <a:stretch>
            <a:fillRect/>
          </a:stretch>
        </p:blipFill>
        <p:spPr>
          <a:xfrm>
            <a:off x="9902317" y="2541523"/>
            <a:ext cx="1786254" cy="1339723"/>
          </a:xfrm>
          <a:prstGeom prst="rect">
            <a:avLst/>
          </a:prstGeom>
        </p:spPr>
      </p:pic>
      <p:pic>
        <p:nvPicPr>
          <p:cNvPr id="6" name="object 6"/>
          <p:cNvPicPr/>
          <p:nvPr/>
        </p:nvPicPr>
        <p:blipFill>
          <a:blip r:embed="rId4" cstate="print"/>
          <a:stretch>
            <a:fillRect/>
          </a:stretch>
        </p:blipFill>
        <p:spPr>
          <a:xfrm>
            <a:off x="9748393" y="4275518"/>
            <a:ext cx="2085975" cy="1253172"/>
          </a:xfrm>
          <a:prstGeom prst="rect">
            <a:avLst/>
          </a:prstGeom>
        </p:spPr>
      </p:pic>
      <p:pic>
        <p:nvPicPr>
          <p:cNvPr id="7" name="object 7"/>
          <p:cNvPicPr/>
          <p:nvPr/>
        </p:nvPicPr>
        <p:blipFill>
          <a:blip r:embed="rId5" cstate="print"/>
          <a:stretch>
            <a:fillRect/>
          </a:stretch>
        </p:blipFill>
        <p:spPr>
          <a:xfrm>
            <a:off x="9593580" y="989152"/>
            <a:ext cx="2330025" cy="1070672"/>
          </a:xfrm>
          <a:prstGeom prst="rect">
            <a:avLst/>
          </a:prstGeom>
        </p:spPr>
      </p:pic>
      <p:pic>
        <p:nvPicPr>
          <p:cNvPr id="8" name="Picture 7">
            <a:extLst>
              <a:ext uri="{FF2B5EF4-FFF2-40B4-BE49-F238E27FC236}">
                <a16:creationId xmlns:a16="http://schemas.microsoft.com/office/drawing/2014/main" id="{DE4CB794-3471-2375-FBBE-52CFA4B384AA}"/>
              </a:ext>
            </a:extLst>
          </p:cNvPr>
          <p:cNvPicPr>
            <a:picLocks noChangeAspect="1"/>
          </p:cNvPicPr>
          <p:nvPr/>
        </p:nvPicPr>
        <p:blipFill>
          <a:blip r:embed="rId6"/>
          <a:stretch>
            <a:fillRect/>
          </a:stretch>
        </p:blipFill>
        <p:spPr>
          <a:xfrm>
            <a:off x="103131" y="91440"/>
            <a:ext cx="1192269" cy="65731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228600"/>
            <a:ext cx="5810885" cy="757555"/>
          </a:xfrm>
          <a:prstGeom prst="rect">
            <a:avLst/>
          </a:prstGeom>
        </p:spPr>
        <p:txBody>
          <a:bodyPr vert="horz" wrap="square" lIns="0" tIns="12700" rIns="0" bIns="0" rtlCol="0">
            <a:spAutoFit/>
          </a:bodyPr>
          <a:lstStyle/>
          <a:p>
            <a:pPr marL="12700">
              <a:lnSpc>
                <a:spcPct val="100000"/>
              </a:lnSpc>
              <a:spcBef>
                <a:spcPts val="100"/>
              </a:spcBef>
            </a:pPr>
            <a:r>
              <a:rPr sz="4800" dirty="0"/>
              <a:t>Key</a:t>
            </a:r>
            <a:r>
              <a:rPr sz="4800" spc="-95" dirty="0"/>
              <a:t> </a:t>
            </a:r>
            <a:r>
              <a:rPr sz="4800" spc="-445" dirty="0"/>
              <a:t>T</a:t>
            </a:r>
            <a:r>
              <a:rPr sz="4800" dirty="0"/>
              <a:t>echnology</a:t>
            </a:r>
            <a:r>
              <a:rPr sz="4800" spc="-265" dirty="0"/>
              <a:t> </a:t>
            </a:r>
            <a:r>
              <a:rPr sz="4800" spc="-5" dirty="0"/>
              <a:t>A</a:t>
            </a:r>
            <a:r>
              <a:rPr sz="4800" spc="-85" dirty="0"/>
              <a:t>r</a:t>
            </a:r>
            <a:r>
              <a:rPr sz="4800" dirty="0"/>
              <a:t>eas</a:t>
            </a:r>
          </a:p>
        </p:txBody>
      </p:sp>
      <p:sp>
        <p:nvSpPr>
          <p:cNvPr id="3" name="object 3"/>
          <p:cNvSpPr txBox="1"/>
          <p:nvPr/>
        </p:nvSpPr>
        <p:spPr>
          <a:xfrm>
            <a:off x="1676400" y="1219200"/>
            <a:ext cx="8724900" cy="5208905"/>
          </a:xfrm>
          <a:prstGeom prst="rect">
            <a:avLst/>
          </a:prstGeom>
        </p:spPr>
        <p:txBody>
          <a:bodyPr vert="horz" wrap="square" lIns="0" tIns="43180" rIns="0" bIns="0" rtlCol="0">
            <a:spAutoFit/>
          </a:bodyPr>
          <a:lstStyle/>
          <a:p>
            <a:pPr marL="241300" marR="99695" indent="-229235">
              <a:lnSpc>
                <a:spcPct val="90000"/>
              </a:lnSpc>
              <a:spcBef>
                <a:spcPts val="340"/>
              </a:spcBef>
              <a:buClr>
                <a:srgbClr val="359DD6"/>
              </a:buClr>
              <a:buFont typeface="Arial MT"/>
              <a:buChar char="•"/>
              <a:tabLst>
                <a:tab pos="241300" algn="l"/>
                <a:tab pos="241935" algn="l"/>
              </a:tabLst>
            </a:pPr>
            <a:r>
              <a:rPr sz="2000" b="1" dirty="0">
                <a:latin typeface="Arial"/>
                <a:cs typeface="Arial"/>
              </a:rPr>
              <a:t>Artificial</a:t>
            </a:r>
            <a:r>
              <a:rPr sz="2000" b="1" spc="-65" dirty="0">
                <a:latin typeface="Arial"/>
                <a:cs typeface="Arial"/>
              </a:rPr>
              <a:t> </a:t>
            </a:r>
            <a:r>
              <a:rPr sz="2000" b="1" dirty="0">
                <a:latin typeface="Arial"/>
                <a:cs typeface="Arial"/>
              </a:rPr>
              <a:t>Intelligence</a:t>
            </a:r>
            <a:r>
              <a:rPr sz="2000" b="1" spc="-30" dirty="0">
                <a:latin typeface="Arial"/>
                <a:cs typeface="Arial"/>
              </a:rPr>
              <a:t> </a:t>
            </a:r>
            <a:r>
              <a:rPr sz="2000" b="1" dirty="0">
                <a:latin typeface="Arial"/>
                <a:cs typeface="Arial"/>
              </a:rPr>
              <a:t>(AI)</a:t>
            </a:r>
            <a:r>
              <a:rPr sz="2000" b="1" spc="-25" dirty="0">
                <a:latin typeface="Arial"/>
                <a:cs typeface="Arial"/>
              </a:rPr>
              <a:t> </a:t>
            </a:r>
            <a:r>
              <a:rPr sz="2000" dirty="0">
                <a:latin typeface="Arial MT"/>
                <a:cs typeface="Arial MT"/>
              </a:rPr>
              <a:t>–</a:t>
            </a:r>
            <a:r>
              <a:rPr sz="2000" spc="-15"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order</a:t>
            </a:r>
            <a:r>
              <a:rPr sz="2000" spc="-35"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the</a:t>
            </a:r>
            <a:r>
              <a:rPr sz="2000" spc="-125" dirty="0">
                <a:latin typeface="Arial MT"/>
                <a:cs typeface="Arial MT"/>
              </a:rPr>
              <a:t> </a:t>
            </a:r>
            <a:r>
              <a:rPr sz="2000" spc="-75" dirty="0">
                <a:latin typeface="Arial MT"/>
                <a:cs typeface="Arial MT"/>
              </a:rPr>
              <a:t>AV</a:t>
            </a:r>
            <a:r>
              <a:rPr sz="2000" spc="-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operate</a:t>
            </a:r>
            <a:r>
              <a:rPr sz="2000" spc="-30" dirty="0">
                <a:latin typeface="Arial MT"/>
                <a:cs typeface="Arial MT"/>
              </a:rPr>
              <a:t> </a:t>
            </a:r>
            <a:r>
              <a:rPr sz="2000" dirty="0">
                <a:latin typeface="Arial MT"/>
                <a:cs typeface="Arial MT"/>
              </a:rPr>
              <a:t>in a</a:t>
            </a:r>
            <a:r>
              <a:rPr sz="2000" spc="-15" dirty="0">
                <a:latin typeface="Arial MT"/>
                <a:cs typeface="Arial MT"/>
              </a:rPr>
              <a:t> </a:t>
            </a:r>
            <a:r>
              <a:rPr sz="2000" dirty="0">
                <a:latin typeface="Arial MT"/>
                <a:cs typeface="Arial MT"/>
              </a:rPr>
              <a:t>full range</a:t>
            </a:r>
            <a:r>
              <a:rPr sz="2000" spc="-25" dirty="0">
                <a:latin typeface="Arial MT"/>
                <a:cs typeface="Arial MT"/>
              </a:rPr>
              <a:t> </a:t>
            </a:r>
            <a:r>
              <a:rPr sz="2000" dirty="0">
                <a:latin typeface="Arial MT"/>
                <a:cs typeface="Arial MT"/>
              </a:rPr>
              <a:t>of </a:t>
            </a:r>
            <a:r>
              <a:rPr sz="2000" spc="-540" dirty="0">
                <a:latin typeface="Arial MT"/>
                <a:cs typeface="Arial MT"/>
              </a:rPr>
              <a:t> </a:t>
            </a:r>
            <a:r>
              <a:rPr sz="2000" dirty="0">
                <a:latin typeface="Arial MT"/>
                <a:cs typeface="Arial MT"/>
              </a:rPr>
              <a:t>environments with millions of changing aspects that will need to be </a:t>
            </a:r>
            <a:r>
              <a:rPr sz="2000" spc="5" dirty="0">
                <a:latin typeface="Arial MT"/>
                <a:cs typeface="Arial MT"/>
              </a:rPr>
              <a:t> </a:t>
            </a:r>
            <a:r>
              <a:rPr sz="2000" dirty="0">
                <a:latin typeface="Arial MT"/>
                <a:cs typeface="Arial MT"/>
              </a:rPr>
              <a:t>accounted </a:t>
            </a:r>
            <a:r>
              <a:rPr sz="2000" spc="-30" dirty="0">
                <a:latin typeface="Arial MT"/>
                <a:cs typeface="Arial MT"/>
              </a:rPr>
              <a:t>for, </a:t>
            </a:r>
            <a:r>
              <a:rPr sz="2000" dirty="0">
                <a:latin typeface="Arial MT"/>
                <a:cs typeface="Arial MT"/>
              </a:rPr>
              <a:t>it will require </a:t>
            </a:r>
            <a:r>
              <a:rPr sz="2000" spc="-5" dirty="0">
                <a:latin typeface="Arial MT"/>
                <a:cs typeface="Arial MT"/>
              </a:rPr>
              <a:t>AI, </a:t>
            </a:r>
            <a:r>
              <a:rPr sz="2000" dirty="0">
                <a:latin typeface="Arial MT"/>
                <a:cs typeface="Arial MT"/>
              </a:rPr>
              <a:t>which will allow </a:t>
            </a:r>
            <a:r>
              <a:rPr sz="2000" spc="-5" dirty="0">
                <a:latin typeface="Arial MT"/>
                <a:cs typeface="Arial MT"/>
              </a:rPr>
              <a:t>the </a:t>
            </a:r>
            <a:r>
              <a:rPr sz="2000" dirty="0">
                <a:latin typeface="Arial MT"/>
                <a:cs typeface="Arial MT"/>
              </a:rPr>
              <a:t>base level software to </a:t>
            </a:r>
            <a:r>
              <a:rPr sz="2000" spc="5" dirty="0">
                <a:latin typeface="Arial MT"/>
                <a:cs typeface="Arial MT"/>
              </a:rPr>
              <a:t> </a:t>
            </a:r>
            <a:r>
              <a:rPr sz="2000" dirty="0">
                <a:latin typeface="Arial MT"/>
                <a:cs typeface="Arial MT"/>
              </a:rPr>
              <a:t>be</a:t>
            </a:r>
            <a:r>
              <a:rPr sz="2000" spc="-15" dirty="0">
                <a:latin typeface="Arial MT"/>
                <a:cs typeface="Arial MT"/>
              </a:rPr>
              <a:t> </a:t>
            </a:r>
            <a:r>
              <a:rPr sz="2000" dirty="0">
                <a:latin typeface="Arial MT"/>
                <a:cs typeface="Arial MT"/>
              </a:rPr>
              <a:t>developed</a:t>
            </a:r>
            <a:r>
              <a:rPr sz="2000" spc="-1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tested</a:t>
            </a:r>
            <a:r>
              <a:rPr sz="2000" spc="-30" dirty="0">
                <a:latin typeface="Arial MT"/>
                <a:cs typeface="Arial MT"/>
              </a:rPr>
              <a:t> </a:t>
            </a:r>
            <a:r>
              <a:rPr sz="2000" dirty="0">
                <a:latin typeface="Arial MT"/>
                <a:cs typeface="Arial MT"/>
              </a:rPr>
              <a:t>with</a:t>
            </a:r>
            <a:r>
              <a:rPr sz="2000" spc="-1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self-learning</a:t>
            </a:r>
            <a:r>
              <a:rPr sz="2000" spc="-35" dirty="0">
                <a:latin typeface="Arial MT"/>
                <a:cs typeface="Arial MT"/>
              </a:rPr>
              <a:t> </a:t>
            </a:r>
            <a:r>
              <a:rPr sz="2000" spc="-15" dirty="0">
                <a:latin typeface="Arial MT"/>
                <a:cs typeface="Arial MT"/>
              </a:rPr>
              <a:t>capability.</a:t>
            </a:r>
            <a:endParaRPr sz="2000" dirty="0">
              <a:latin typeface="Arial MT"/>
              <a:cs typeface="Arial MT"/>
            </a:endParaRPr>
          </a:p>
          <a:p>
            <a:pPr>
              <a:lnSpc>
                <a:spcPct val="100000"/>
              </a:lnSpc>
              <a:buClr>
                <a:srgbClr val="359DD6"/>
              </a:buClr>
              <a:buFont typeface="Arial MT"/>
              <a:buChar char="•"/>
            </a:pPr>
            <a:endParaRPr sz="2200" dirty="0">
              <a:latin typeface="Arial MT"/>
              <a:cs typeface="Arial MT"/>
            </a:endParaRPr>
          </a:p>
          <a:p>
            <a:pPr marL="241300" marR="665480" indent="-229235">
              <a:lnSpc>
                <a:spcPts val="2160"/>
              </a:lnSpc>
              <a:spcBef>
                <a:spcPts val="1670"/>
              </a:spcBef>
              <a:buClr>
                <a:srgbClr val="359DD6"/>
              </a:buClr>
              <a:buFont typeface="Arial MT"/>
              <a:buChar char="•"/>
              <a:tabLst>
                <a:tab pos="241300" algn="l"/>
                <a:tab pos="241935" algn="l"/>
              </a:tabLst>
            </a:pPr>
            <a:r>
              <a:rPr sz="2000" b="1" dirty="0">
                <a:latin typeface="Arial"/>
                <a:cs typeface="Arial"/>
              </a:rPr>
              <a:t>GPS</a:t>
            </a:r>
            <a:r>
              <a:rPr sz="2000" b="1" spc="-15" dirty="0">
                <a:latin typeface="Arial"/>
                <a:cs typeface="Arial"/>
              </a:rPr>
              <a:t> </a:t>
            </a:r>
            <a:r>
              <a:rPr sz="2000" dirty="0">
                <a:latin typeface="Arial MT"/>
                <a:cs typeface="Arial MT"/>
              </a:rPr>
              <a:t>–</a:t>
            </a:r>
            <a:r>
              <a:rPr sz="2000" spc="-55" dirty="0">
                <a:latin typeface="Arial MT"/>
                <a:cs typeface="Arial MT"/>
              </a:rPr>
              <a:t> </a:t>
            </a:r>
            <a:r>
              <a:rPr sz="2000" dirty="0">
                <a:latin typeface="Arial MT"/>
                <a:cs typeface="Arial MT"/>
              </a:rPr>
              <a:t>These</a:t>
            </a:r>
            <a:r>
              <a:rPr sz="2000" spc="-15" dirty="0">
                <a:latin typeface="Arial MT"/>
                <a:cs typeface="Arial MT"/>
              </a:rPr>
              <a:t> </a:t>
            </a:r>
            <a:r>
              <a:rPr sz="2000" dirty="0">
                <a:latin typeface="Arial MT"/>
                <a:cs typeface="Arial MT"/>
              </a:rPr>
              <a:t>global positioning</a:t>
            </a:r>
            <a:r>
              <a:rPr sz="2000" spc="-25" dirty="0">
                <a:latin typeface="Arial MT"/>
                <a:cs typeface="Arial MT"/>
              </a:rPr>
              <a:t> </a:t>
            </a:r>
            <a:r>
              <a:rPr sz="2000" dirty="0">
                <a:latin typeface="Arial MT"/>
                <a:cs typeface="Arial MT"/>
              </a:rPr>
              <a:t>systems</a:t>
            </a:r>
            <a:r>
              <a:rPr sz="2000" spc="-25" dirty="0">
                <a:latin typeface="Arial MT"/>
                <a:cs typeface="Arial MT"/>
              </a:rPr>
              <a:t> </a:t>
            </a:r>
            <a:r>
              <a:rPr sz="2000" dirty="0">
                <a:latin typeface="Arial MT"/>
                <a:cs typeface="Arial MT"/>
              </a:rPr>
              <a:t>will</a:t>
            </a:r>
            <a:r>
              <a:rPr sz="2000" spc="5" dirty="0">
                <a:latin typeface="Arial MT"/>
                <a:cs typeface="Arial MT"/>
              </a:rPr>
              <a:t> </a:t>
            </a:r>
            <a:r>
              <a:rPr sz="2000" dirty="0">
                <a:latin typeface="Arial MT"/>
                <a:cs typeface="Arial MT"/>
              </a:rPr>
              <a:t>be</a:t>
            </a:r>
            <a:r>
              <a:rPr sz="2000" spc="-15"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critical</a:t>
            </a:r>
            <a:r>
              <a:rPr sz="2000" spc="-20" dirty="0">
                <a:latin typeface="Arial MT"/>
                <a:cs typeface="Arial MT"/>
              </a:rPr>
              <a:t> </a:t>
            </a:r>
            <a:r>
              <a:rPr sz="2000" dirty="0">
                <a:latin typeface="Arial MT"/>
                <a:cs typeface="Arial MT"/>
              </a:rPr>
              <a:t>link for</a:t>
            </a:r>
            <a:r>
              <a:rPr sz="2000" spc="-135" dirty="0">
                <a:latin typeface="Arial MT"/>
                <a:cs typeface="Arial MT"/>
              </a:rPr>
              <a:t> </a:t>
            </a:r>
            <a:r>
              <a:rPr sz="2000" spc="-75" dirty="0">
                <a:latin typeface="Arial MT"/>
                <a:cs typeface="Arial MT"/>
              </a:rPr>
              <a:t>AV</a:t>
            </a:r>
            <a:r>
              <a:rPr sz="2000" dirty="0">
                <a:latin typeface="Arial MT"/>
                <a:cs typeface="Arial MT"/>
              </a:rPr>
              <a:t> to </a:t>
            </a:r>
            <a:r>
              <a:rPr sz="2000" spc="-540" dirty="0">
                <a:latin typeface="Arial MT"/>
                <a:cs typeface="Arial MT"/>
              </a:rPr>
              <a:t> </a:t>
            </a:r>
            <a:r>
              <a:rPr sz="2000" dirty="0">
                <a:latin typeface="Arial MT"/>
                <a:cs typeface="Arial MT"/>
              </a:rPr>
              <a:t>determine</a:t>
            </a:r>
            <a:r>
              <a:rPr sz="2000" spc="-45" dirty="0">
                <a:latin typeface="Arial MT"/>
                <a:cs typeface="Arial MT"/>
              </a:rPr>
              <a:t> </a:t>
            </a:r>
            <a:r>
              <a:rPr sz="2000" dirty="0">
                <a:latin typeface="Arial MT"/>
                <a:cs typeface="Arial MT"/>
              </a:rPr>
              <a:t>their</a:t>
            </a:r>
            <a:r>
              <a:rPr sz="2000" spc="-15" dirty="0">
                <a:latin typeface="Arial MT"/>
                <a:cs typeface="Arial MT"/>
              </a:rPr>
              <a:t> </a:t>
            </a:r>
            <a:r>
              <a:rPr sz="2000" dirty="0">
                <a:latin typeface="Arial MT"/>
                <a:cs typeface="Arial MT"/>
              </a:rPr>
              <a:t>location</a:t>
            </a:r>
            <a:r>
              <a:rPr sz="2000" spc="-20" dirty="0">
                <a:latin typeface="Arial MT"/>
                <a:cs typeface="Arial MT"/>
              </a:rPr>
              <a:t> </a:t>
            </a:r>
            <a:r>
              <a:rPr sz="2000" dirty="0">
                <a:latin typeface="Arial MT"/>
                <a:cs typeface="Arial MT"/>
              </a:rPr>
              <a:t>as</a:t>
            </a:r>
            <a:r>
              <a:rPr sz="2000" spc="-15" dirty="0">
                <a:latin typeface="Arial MT"/>
                <a:cs typeface="Arial MT"/>
              </a:rPr>
              <a:t> </a:t>
            </a:r>
            <a:r>
              <a:rPr sz="2000" dirty="0">
                <a:latin typeface="Arial MT"/>
                <a:cs typeface="Arial MT"/>
              </a:rPr>
              <a:t>they</a:t>
            </a:r>
            <a:r>
              <a:rPr sz="2000" spc="-25" dirty="0">
                <a:latin typeface="Arial MT"/>
                <a:cs typeface="Arial MT"/>
              </a:rPr>
              <a:t> </a:t>
            </a:r>
            <a:r>
              <a:rPr sz="2000" dirty="0">
                <a:latin typeface="Arial MT"/>
                <a:cs typeface="Arial MT"/>
              </a:rPr>
              <a:t>move.</a:t>
            </a:r>
          </a:p>
          <a:p>
            <a:pPr>
              <a:lnSpc>
                <a:spcPct val="100000"/>
              </a:lnSpc>
              <a:buClr>
                <a:srgbClr val="359DD6"/>
              </a:buClr>
              <a:buFont typeface="Arial MT"/>
              <a:buChar char="•"/>
            </a:pPr>
            <a:endParaRPr sz="2200" dirty="0">
              <a:latin typeface="Arial MT"/>
              <a:cs typeface="Arial MT"/>
            </a:endParaRPr>
          </a:p>
          <a:p>
            <a:pPr marL="241300" marR="24130" indent="-229235">
              <a:lnSpc>
                <a:spcPct val="90100"/>
              </a:lnSpc>
              <a:spcBef>
                <a:spcPts val="1590"/>
              </a:spcBef>
              <a:buClr>
                <a:srgbClr val="359DD6"/>
              </a:buClr>
              <a:buFont typeface="Arial MT"/>
              <a:buChar char="•"/>
              <a:tabLst>
                <a:tab pos="241300" algn="l"/>
                <a:tab pos="241935" algn="l"/>
              </a:tabLst>
            </a:pPr>
            <a:r>
              <a:rPr sz="2000" b="1" dirty="0">
                <a:latin typeface="Arial"/>
                <a:cs typeface="Arial"/>
              </a:rPr>
              <a:t>Dedicated short range communications </a:t>
            </a:r>
            <a:r>
              <a:rPr sz="2000" b="1" spc="5" dirty="0">
                <a:latin typeface="Arial"/>
                <a:cs typeface="Arial"/>
              </a:rPr>
              <a:t>(DSRC) </a:t>
            </a:r>
            <a:r>
              <a:rPr sz="2000" b="1" dirty="0">
                <a:latin typeface="Arial"/>
                <a:cs typeface="Arial"/>
              </a:rPr>
              <a:t>– </a:t>
            </a:r>
            <a:r>
              <a:rPr sz="2000" dirty="0">
                <a:latin typeface="Arial MT"/>
                <a:cs typeface="Arial MT"/>
              </a:rPr>
              <a:t>The ability for </a:t>
            </a:r>
            <a:r>
              <a:rPr sz="2000" spc="5" dirty="0">
                <a:latin typeface="Arial MT"/>
                <a:cs typeface="Arial MT"/>
              </a:rPr>
              <a:t> </a:t>
            </a:r>
            <a:r>
              <a:rPr sz="2000" spc="-5" dirty="0">
                <a:latin typeface="Arial MT"/>
                <a:cs typeface="Arial MT"/>
              </a:rPr>
              <a:t>vehicles </a:t>
            </a:r>
            <a:r>
              <a:rPr sz="2000" dirty="0">
                <a:latin typeface="Arial MT"/>
                <a:cs typeface="Arial MT"/>
              </a:rPr>
              <a:t>to communicate </a:t>
            </a:r>
            <a:r>
              <a:rPr sz="2000" spc="-5" dirty="0">
                <a:latin typeface="Arial MT"/>
                <a:cs typeface="Arial MT"/>
              </a:rPr>
              <a:t>with each other (“vehicle-to-vehicle” </a:t>
            </a:r>
            <a:r>
              <a:rPr sz="2000" dirty="0">
                <a:latin typeface="Arial MT"/>
                <a:cs typeface="Arial MT"/>
              </a:rPr>
              <a:t>or “V2V”) </a:t>
            </a:r>
            <a:r>
              <a:rPr sz="2000" spc="-5" dirty="0">
                <a:latin typeface="Arial MT"/>
                <a:cs typeface="Arial MT"/>
              </a:rPr>
              <a:t>and </a:t>
            </a:r>
            <a:r>
              <a:rPr sz="2000" spc="-545" dirty="0">
                <a:latin typeface="Arial MT"/>
                <a:cs typeface="Arial MT"/>
              </a:rPr>
              <a:t> </a:t>
            </a:r>
            <a:r>
              <a:rPr sz="2000" spc="-5" dirty="0">
                <a:latin typeface="Arial MT"/>
                <a:cs typeface="Arial MT"/>
              </a:rPr>
              <a:t>infrastructure</a:t>
            </a:r>
            <a:r>
              <a:rPr sz="2000" spc="-45" dirty="0">
                <a:latin typeface="Arial MT"/>
                <a:cs typeface="Arial MT"/>
              </a:rPr>
              <a:t> </a:t>
            </a:r>
            <a:r>
              <a:rPr sz="2000" spc="-5" dirty="0">
                <a:latin typeface="Arial MT"/>
                <a:cs typeface="Arial MT"/>
              </a:rPr>
              <a:t>(“vehicle-to-infrastructure”</a:t>
            </a:r>
            <a:r>
              <a:rPr sz="2000" spc="-55" dirty="0">
                <a:latin typeface="Arial MT"/>
                <a:cs typeface="Arial MT"/>
              </a:rPr>
              <a:t> </a:t>
            </a:r>
            <a:r>
              <a:rPr sz="2000" spc="-5" dirty="0">
                <a:latin typeface="Arial MT"/>
                <a:cs typeface="Arial MT"/>
              </a:rPr>
              <a:t>or</a:t>
            </a:r>
            <a:r>
              <a:rPr sz="2000" spc="-25" dirty="0">
                <a:latin typeface="Arial MT"/>
                <a:cs typeface="Arial MT"/>
              </a:rPr>
              <a:t> </a:t>
            </a:r>
            <a:r>
              <a:rPr sz="2000" dirty="0">
                <a:latin typeface="Arial MT"/>
                <a:cs typeface="Arial MT"/>
              </a:rPr>
              <a:t>“V2I”).</a:t>
            </a:r>
          </a:p>
          <a:p>
            <a:pPr>
              <a:lnSpc>
                <a:spcPct val="100000"/>
              </a:lnSpc>
              <a:buClr>
                <a:srgbClr val="359DD6"/>
              </a:buClr>
              <a:buFont typeface="Arial MT"/>
              <a:buChar char="•"/>
            </a:pPr>
            <a:endParaRPr sz="2200" dirty="0">
              <a:latin typeface="Arial MT"/>
              <a:cs typeface="Arial MT"/>
            </a:endParaRPr>
          </a:p>
          <a:p>
            <a:pPr marL="241300" marR="5080" indent="-229235">
              <a:lnSpc>
                <a:spcPct val="90000"/>
              </a:lnSpc>
              <a:spcBef>
                <a:spcPts val="1635"/>
              </a:spcBef>
              <a:buClr>
                <a:srgbClr val="359DD6"/>
              </a:buClr>
              <a:buFont typeface="Arial MT"/>
              <a:buChar char="•"/>
              <a:tabLst>
                <a:tab pos="241300" algn="l"/>
                <a:tab pos="241935" algn="l"/>
              </a:tabLst>
            </a:pPr>
            <a:r>
              <a:rPr sz="2000" b="1" dirty="0">
                <a:latin typeface="Arial"/>
                <a:cs typeface="Arial"/>
              </a:rPr>
              <a:t>LIDAR </a:t>
            </a:r>
            <a:r>
              <a:rPr sz="2000" dirty="0">
                <a:latin typeface="Arial MT"/>
                <a:cs typeface="Arial MT"/>
              </a:rPr>
              <a:t>– LIDAR is a radar system that emits a laser in a pattern similar to a </a:t>
            </a:r>
            <a:r>
              <a:rPr sz="2000" spc="-545" dirty="0">
                <a:latin typeface="Arial MT"/>
                <a:cs typeface="Arial MT"/>
              </a:rPr>
              <a:t> </a:t>
            </a:r>
            <a:r>
              <a:rPr sz="2000" dirty="0">
                <a:latin typeface="Arial MT"/>
                <a:cs typeface="Arial MT"/>
              </a:rPr>
              <a:t>rotating </a:t>
            </a:r>
            <a:r>
              <a:rPr sz="2000" spc="-20" dirty="0">
                <a:latin typeface="Arial MT"/>
                <a:cs typeface="Arial MT"/>
              </a:rPr>
              <a:t>radar, </a:t>
            </a:r>
            <a:r>
              <a:rPr sz="2000" dirty="0">
                <a:latin typeface="Arial MT"/>
                <a:cs typeface="Arial MT"/>
              </a:rPr>
              <a:t>only in more discrete and densely-spaced increments. The </a:t>
            </a:r>
            <a:r>
              <a:rPr sz="2000" spc="5" dirty="0">
                <a:latin typeface="Arial MT"/>
                <a:cs typeface="Arial MT"/>
              </a:rPr>
              <a:t> </a:t>
            </a:r>
            <a:r>
              <a:rPr sz="2000" dirty="0">
                <a:latin typeface="Arial MT"/>
                <a:cs typeface="Arial MT"/>
              </a:rPr>
              <a:t>reflected</a:t>
            </a:r>
            <a:r>
              <a:rPr sz="2000" spc="-40" dirty="0">
                <a:latin typeface="Arial MT"/>
                <a:cs typeface="Arial MT"/>
              </a:rPr>
              <a:t> </a:t>
            </a:r>
            <a:r>
              <a:rPr sz="2000" dirty="0">
                <a:latin typeface="Arial MT"/>
                <a:cs typeface="Arial MT"/>
              </a:rPr>
              <a:t>laser</a:t>
            </a:r>
            <a:r>
              <a:rPr sz="2000" spc="-15" dirty="0">
                <a:latin typeface="Arial MT"/>
                <a:cs typeface="Arial MT"/>
              </a:rPr>
              <a:t> </a:t>
            </a:r>
            <a:r>
              <a:rPr sz="2000" dirty="0">
                <a:latin typeface="Arial MT"/>
                <a:cs typeface="Arial MT"/>
              </a:rPr>
              <a:t>light</a:t>
            </a:r>
            <a:r>
              <a:rPr sz="2000" spc="-10" dirty="0">
                <a:latin typeface="Arial MT"/>
                <a:cs typeface="Arial MT"/>
              </a:rPr>
              <a:t> </a:t>
            </a:r>
            <a:r>
              <a:rPr sz="2000" dirty="0">
                <a:latin typeface="Arial MT"/>
                <a:cs typeface="Arial MT"/>
              </a:rPr>
              <a:t>is</a:t>
            </a:r>
            <a:r>
              <a:rPr sz="2000" spc="-15" dirty="0">
                <a:latin typeface="Arial MT"/>
                <a:cs typeface="Arial MT"/>
              </a:rPr>
              <a:t> </a:t>
            </a:r>
            <a:r>
              <a:rPr sz="2000" dirty="0">
                <a:latin typeface="Arial MT"/>
                <a:cs typeface="Arial MT"/>
              </a:rPr>
              <a:t>used</a:t>
            </a:r>
            <a:r>
              <a:rPr sz="2000" spc="-10"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provide</a:t>
            </a:r>
            <a:r>
              <a:rPr sz="2000" spc="-20" dirty="0">
                <a:latin typeface="Arial MT"/>
                <a:cs typeface="Arial MT"/>
              </a:rPr>
              <a:t> </a:t>
            </a:r>
            <a:r>
              <a:rPr sz="2000" dirty="0">
                <a:latin typeface="Arial MT"/>
                <a:cs typeface="Arial MT"/>
              </a:rPr>
              <a:t>the</a:t>
            </a:r>
            <a:r>
              <a:rPr sz="2000" spc="-125" dirty="0">
                <a:latin typeface="Arial MT"/>
                <a:cs typeface="Arial MT"/>
              </a:rPr>
              <a:t> </a:t>
            </a:r>
            <a:r>
              <a:rPr sz="2000" spc="-75" dirty="0">
                <a:latin typeface="Arial MT"/>
                <a:cs typeface="Arial MT"/>
              </a:rPr>
              <a:t>AV</a:t>
            </a:r>
            <a:r>
              <a:rPr sz="2000" spc="-5" dirty="0">
                <a:latin typeface="Arial MT"/>
                <a:cs typeface="Arial MT"/>
              </a:rPr>
              <a:t> </a:t>
            </a:r>
            <a:r>
              <a:rPr sz="2000" dirty="0">
                <a:latin typeface="Arial MT"/>
                <a:cs typeface="Arial MT"/>
              </a:rPr>
              <a:t>information</a:t>
            </a:r>
            <a:r>
              <a:rPr sz="2000" spc="-25" dirty="0">
                <a:latin typeface="Arial MT"/>
                <a:cs typeface="Arial MT"/>
              </a:rPr>
              <a:t> </a:t>
            </a:r>
            <a:r>
              <a:rPr sz="2000" dirty="0">
                <a:latin typeface="Arial MT"/>
                <a:cs typeface="Arial MT"/>
              </a:rPr>
              <a:t>on</a:t>
            </a:r>
            <a:r>
              <a:rPr sz="2000" spc="-1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distance</a:t>
            </a:r>
            <a:r>
              <a:rPr sz="2000" spc="-25" dirty="0">
                <a:latin typeface="Arial MT"/>
                <a:cs typeface="Arial MT"/>
              </a:rPr>
              <a:t> </a:t>
            </a:r>
            <a:r>
              <a:rPr sz="2000" dirty="0">
                <a:latin typeface="Arial MT"/>
                <a:cs typeface="Arial MT"/>
              </a:rPr>
              <a:t>for </a:t>
            </a:r>
            <a:r>
              <a:rPr sz="2000" spc="-540" dirty="0">
                <a:latin typeface="Arial MT"/>
                <a:cs typeface="Arial MT"/>
              </a:rPr>
              <a:t> </a:t>
            </a:r>
            <a:r>
              <a:rPr sz="2000" dirty="0">
                <a:latin typeface="Arial MT"/>
                <a:cs typeface="Arial MT"/>
              </a:rPr>
              <a:t>each</a:t>
            </a:r>
            <a:r>
              <a:rPr sz="2000" spc="-35" dirty="0">
                <a:latin typeface="Arial MT"/>
                <a:cs typeface="Arial MT"/>
              </a:rPr>
              <a:t> </a:t>
            </a:r>
            <a:r>
              <a:rPr sz="2000" dirty="0">
                <a:latin typeface="Arial MT"/>
                <a:cs typeface="Arial MT"/>
              </a:rPr>
              <a:t>discrete</a:t>
            </a:r>
            <a:r>
              <a:rPr sz="2000" spc="-45" dirty="0">
                <a:latin typeface="Arial MT"/>
                <a:cs typeface="Arial MT"/>
              </a:rPr>
              <a:t> </a:t>
            </a:r>
            <a:r>
              <a:rPr sz="2000" dirty="0">
                <a:latin typeface="Arial MT"/>
                <a:cs typeface="Arial MT"/>
              </a:rPr>
              <a:t>laser</a:t>
            </a:r>
            <a:r>
              <a:rPr sz="2000" spc="-15" dirty="0">
                <a:latin typeface="Arial MT"/>
                <a:cs typeface="Arial MT"/>
              </a:rPr>
              <a:t> </a:t>
            </a:r>
            <a:r>
              <a:rPr sz="2000" dirty="0">
                <a:latin typeface="Arial MT"/>
                <a:cs typeface="Arial MT"/>
              </a:rPr>
              <a:t>emission.</a:t>
            </a:r>
          </a:p>
        </p:txBody>
      </p:sp>
      <p:pic>
        <p:nvPicPr>
          <p:cNvPr id="4" name="Picture 3">
            <a:extLst>
              <a:ext uri="{FF2B5EF4-FFF2-40B4-BE49-F238E27FC236}">
                <a16:creationId xmlns:a16="http://schemas.microsoft.com/office/drawing/2014/main" id="{F0CAFB3F-52E5-2745-77AD-713166B71116}"/>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8105" y="176425"/>
            <a:ext cx="9495790" cy="757555"/>
          </a:xfrm>
          <a:prstGeom prst="rect">
            <a:avLst/>
          </a:prstGeom>
        </p:spPr>
        <p:txBody>
          <a:bodyPr vert="horz" wrap="square" lIns="0" tIns="12700" rIns="0" bIns="0" rtlCol="0">
            <a:spAutoFit/>
          </a:bodyPr>
          <a:lstStyle/>
          <a:p>
            <a:pPr marL="12700">
              <a:lnSpc>
                <a:spcPct val="100000"/>
              </a:lnSpc>
              <a:spcBef>
                <a:spcPts val="100"/>
              </a:spcBef>
            </a:pPr>
            <a:r>
              <a:rPr sz="4800" spc="-5" dirty="0"/>
              <a:t>Sample</a:t>
            </a:r>
            <a:r>
              <a:rPr sz="4800" spc="-250" dirty="0"/>
              <a:t> </a:t>
            </a:r>
            <a:r>
              <a:rPr sz="4800" spc="-5" dirty="0"/>
              <a:t>Autonomous</a:t>
            </a:r>
            <a:r>
              <a:rPr sz="4800" spc="-90" dirty="0"/>
              <a:t> </a:t>
            </a:r>
            <a:r>
              <a:rPr sz="4800" spc="-65" dirty="0"/>
              <a:t>Vehicle</a:t>
            </a:r>
            <a:r>
              <a:rPr sz="4800" spc="-10" dirty="0"/>
              <a:t> </a:t>
            </a:r>
            <a:r>
              <a:rPr sz="4800" spc="-5" dirty="0"/>
              <a:t>Patents</a:t>
            </a:r>
            <a:endParaRPr sz="4800" dirty="0"/>
          </a:p>
        </p:txBody>
      </p:sp>
      <p:sp>
        <p:nvSpPr>
          <p:cNvPr id="3" name="object 3"/>
          <p:cNvSpPr txBox="1"/>
          <p:nvPr/>
        </p:nvSpPr>
        <p:spPr>
          <a:xfrm>
            <a:off x="1066291" y="1123866"/>
            <a:ext cx="8267065" cy="5233670"/>
          </a:xfrm>
          <a:prstGeom prst="rect">
            <a:avLst/>
          </a:prstGeom>
        </p:spPr>
        <p:txBody>
          <a:bodyPr vert="horz" wrap="square" lIns="0" tIns="54610" rIns="0" bIns="0" rtlCol="0">
            <a:spAutoFit/>
          </a:bodyPr>
          <a:lstStyle/>
          <a:p>
            <a:pPr marL="241300" indent="-229235">
              <a:lnSpc>
                <a:spcPct val="100000"/>
              </a:lnSpc>
              <a:spcBef>
                <a:spcPts val="430"/>
              </a:spcBef>
              <a:buClr>
                <a:srgbClr val="359DD6"/>
              </a:buClr>
              <a:buChar char="•"/>
              <a:tabLst>
                <a:tab pos="241300" algn="l"/>
                <a:tab pos="241935" algn="l"/>
              </a:tabLst>
            </a:pPr>
            <a:r>
              <a:rPr sz="2000" dirty="0">
                <a:latin typeface="Arial MT"/>
                <a:cs typeface="Arial MT"/>
              </a:rPr>
              <a:t>U.S.</a:t>
            </a:r>
            <a:r>
              <a:rPr sz="2000" spc="-25" dirty="0">
                <a:latin typeface="Arial MT"/>
                <a:cs typeface="Arial MT"/>
              </a:rPr>
              <a:t> </a:t>
            </a:r>
            <a:r>
              <a:rPr sz="2000" dirty="0">
                <a:latin typeface="Arial MT"/>
                <a:cs typeface="Arial MT"/>
              </a:rPr>
              <a:t>Patent</a:t>
            </a:r>
            <a:r>
              <a:rPr sz="2000" spc="-40" dirty="0">
                <a:latin typeface="Arial MT"/>
                <a:cs typeface="Arial MT"/>
              </a:rPr>
              <a:t> </a:t>
            </a:r>
            <a:r>
              <a:rPr sz="2000" dirty="0">
                <a:latin typeface="Arial MT"/>
                <a:cs typeface="Arial MT"/>
              </a:rPr>
              <a:t>No.</a:t>
            </a:r>
            <a:r>
              <a:rPr sz="2000" spc="-35" dirty="0">
                <a:latin typeface="Arial MT"/>
                <a:cs typeface="Arial MT"/>
              </a:rPr>
              <a:t> </a:t>
            </a:r>
            <a:r>
              <a:rPr sz="2000" dirty="0">
                <a:latin typeface="Arial MT"/>
                <a:cs typeface="Arial MT"/>
              </a:rPr>
              <a:t>9,475,491</a:t>
            </a:r>
          </a:p>
          <a:p>
            <a:pPr marL="698500" lvl="1" indent="-229235">
              <a:lnSpc>
                <a:spcPct val="100000"/>
              </a:lnSpc>
              <a:spcBef>
                <a:spcPts val="295"/>
              </a:spcBef>
              <a:buChar char="•"/>
              <a:tabLst>
                <a:tab pos="698500" algn="l"/>
                <a:tab pos="699135" algn="l"/>
              </a:tabLst>
            </a:pPr>
            <a:r>
              <a:rPr sz="1800" spc="-10" dirty="0">
                <a:latin typeface="Arial MT"/>
                <a:cs typeface="Arial MT"/>
              </a:rPr>
              <a:t>Titled:</a:t>
            </a:r>
            <a:r>
              <a:rPr sz="1800" spc="-15" dirty="0">
                <a:latin typeface="Arial MT"/>
                <a:cs typeface="Arial MT"/>
              </a:rPr>
              <a:t> </a:t>
            </a:r>
            <a:r>
              <a:rPr sz="1800" spc="-5" dirty="0">
                <a:latin typeface="Arial MT"/>
                <a:cs typeface="Arial MT"/>
              </a:rPr>
              <a:t>Lane</a:t>
            </a:r>
            <a:r>
              <a:rPr sz="1800" dirty="0">
                <a:latin typeface="Arial MT"/>
                <a:cs typeface="Arial MT"/>
              </a:rPr>
              <a:t> </a:t>
            </a:r>
            <a:r>
              <a:rPr sz="1800" spc="-5" dirty="0">
                <a:latin typeface="Arial MT"/>
                <a:cs typeface="Arial MT"/>
              </a:rPr>
              <a:t>Changing</a:t>
            </a:r>
            <a:r>
              <a:rPr sz="1800" spc="20" dirty="0">
                <a:latin typeface="Arial MT"/>
                <a:cs typeface="Arial MT"/>
              </a:rPr>
              <a:t> </a:t>
            </a:r>
            <a:r>
              <a:rPr sz="1800" dirty="0">
                <a:latin typeface="Arial MT"/>
                <a:cs typeface="Arial MT"/>
              </a:rPr>
              <a:t>for</a:t>
            </a:r>
            <a:r>
              <a:rPr sz="1800" spc="-110" dirty="0">
                <a:latin typeface="Arial MT"/>
                <a:cs typeface="Arial MT"/>
              </a:rPr>
              <a:t> </a:t>
            </a:r>
            <a:r>
              <a:rPr sz="1800" spc="-5" dirty="0">
                <a:latin typeface="Arial MT"/>
                <a:cs typeface="Arial MT"/>
              </a:rPr>
              <a:t>Autonomous</a:t>
            </a:r>
            <a:r>
              <a:rPr sz="1800" dirty="0">
                <a:latin typeface="Arial MT"/>
                <a:cs typeface="Arial MT"/>
              </a:rPr>
              <a:t> </a:t>
            </a:r>
            <a:r>
              <a:rPr sz="1800" spc="-20" dirty="0">
                <a:latin typeface="Arial MT"/>
                <a:cs typeface="Arial MT"/>
              </a:rPr>
              <a:t>Vehicles</a:t>
            </a:r>
            <a:endParaRPr sz="1800" dirty="0">
              <a:latin typeface="Arial MT"/>
              <a:cs typeface="Arial MT"/>
            </a:endParaRPr>
          </a:p>
          <a:p>
            <a:pPr marL="698500" lvl="1" indent="-229235">
              <a:lnSpc>
                <a:spcPts val="2050"/>
              </a:lnSpc>
              <a:spcBef>
                <a:spcPts val="280"/>
              </a:spcBef>
              <a:buChar char="•"/>
              <a:tabLst>
                <a:tab pos="698500" algn="l"/>
                <a:tab pos="699135" algn="l"/>
              </a:tabLst>
            </a:pPr>
            <a:r>
              <a:rPr sz="1800" spc="-5" dirty="0">
                <a:latin typeface="Arial MT"/>
                <a:cs typeface="Arial MT"/>
              </a:rPr>
              <a:t>Directed</a:t>
            </a:r>
            <a:r>
              <a:rPr sz="1800" spc="5" dirty="0">
                <a:latin typeface="Arial MT"/>
                <a:cs typeface="Arial MT"/>
              </a:rPr>
              <a:t> </a:t>
            </a:r>
            <a:r>
              <a:rPr sz="1800" dirty="0">
                <a:latin typeface="Arial MT"/>
                <a:cs typeface="Arial MT"/>
              </a:rPr>
              <a:t>to</a:t>
            </a:r>
            <a:r>
              <a:rPr sz="1800" spc="10" dirty="0">
                <a:latin typeface="Arial MT"/>
                <a:cs typeface="Arial MT"/>
              </a:rPr>
              <a:t> </a:t>
            </a:r>
            <a:r>
              <a:rPr sz="1800" dirty="0">
                <a:latin typeface="Arial MT"/>
                <a:cs typeface="Arial MT"/>
              </a:rPr>
              <a:t>a </a:t>
            </a:r>
            <a:r>
              <a:rPr sz="1800" spc="-5" dirty="0">
                <a:latin typeface="Arial MT"/>
                <a:cs typeface="Arial MT"/>
              </a:rPr>
              <a:t>method</a:t>
            </a:r>
            <a:r>
              <a:rPr sz="1800" spc="5" dirty="0">
                <a:latin typeface="Arial MT"/>
                <a:cs typeface="Arial MT"/>
              </a:rPr>
              <a:t> </a:t>
            </a:r>
            <a:r>
              <a:rPr sz="1800" spc="-5" dirty="0">
                <a:latin typeface="Arial MT"/>
                <a:cs typeface="Arial MT"/>
              </a:rPr>
              <a:t>for</a:t>
            </a:r>
            <a:r>
              <a:rPr sz="1800" spc="10" dirty="0">
                <a:latin typeface="Arial MT"/>
                <a:cs typeface="Arial MT"/>
              </a:rPr>
              <a:t> </a:t>
            </a:r>
            <a:r>
              <a:rPr sz="1800" spc="-10" dirty="0">
                <a:latin typeface="Arial MT"/>
                <a:cs typeface="Arial MT"/>
              </a:rPr>
              <a:t>changing</a:t>
            </a:r>
            <a:r>
              <a:rPr sz="1800" spc="30" dirty="0">
                <a:latin typeface="Arial MT"/>
                <a:cs typeface="Arial MT"/>
              </a:rPr>
              <a:t> </a:t>
            </a:r>
            <a:r>
              <a:rPr sz="1800" spc="-5" dirty="0">
                <a:latin typeface="Arial MT"/>
                <a:cs typeface="Arial MT"/>
              </a:rPr>
              <a:t>travel</a:t>
            </a:r>
            <a:r>
              <a:rPr sz="1800" spc="10" dirty="0">
                <a:latin typeface="Arial MT"/>
                <a:cs typeface="Arial MT"/>
              </a:rPr>
              <a:t> </a:t>
            </a:r>
            <a:r>
              <a:rPr sz="1800" spc="-10" dirty="0">
                <a:latin typeface="Arial MT"/>
                <a:cs typeface="Arial MT"/>
              </a:rPr>
              <a:t>lanes</a:t>
            </a:r>
            <a:r>
              <a:rPr sz="1800" spc="20" dirty="0">
                <a:latin typeface="Arial MT"/>
                <a:cs typeface="Arial MT"/>
              </a:rPr>
              <a:t> </a:t>
            </a:r>
            <a:r>
              <a:rPr sz="1800" spc="-5" dirty="0">
                <a:latin typeface="Arial MT"/>
                <a:cs typeface="Arial MT"/>
              </a:rPr>
              <a:t>by</a:t>
            </a:r>
            <a:r>
              <a:rPr sz="1800" spc="10" dirty="0">
                <a:latin typeface="Arial MT"/>
                <a:cs typeface="Arial MT"/>
              </a:rPr>
              <a:t> </a:t>
            </a:r>
            <a:r>
              <a:rPr sz="1800" spc="-10" dirty="0">
                <a:latin typeface="Arial MT"/>
                <a:cs typeface="Arial MT"/>
              </a:rPr>
              <a:t>identifying</a:t>
            </a:r>
            <a:r>
              <a:rPr sz="1800" spc="50" dirty="0">
                <a:latin typeface="Arial MT"/>
                <a:cs typeface="Arial MT"/>
              </a:rPr>
              <a:t> </a:t>
            </a:r>
            <a:r>
              <a:rPr sz="1800" spc="-10" dirty="0">
                <a:latin typeface="Arial MT"/>
                <a:cs typeface="Arial MT"/>
              </a:rPr>
              <a:t>and</a:t>
            </a:r>
            <a:r>
              <a:rPr sz="1800" spc="15" dirty="0">
                <a:latin typeface="Arial MT"/>
                <a:cs typeface="Arial MT"/>
              </a:rPr>
              <a:t> </a:t>
            </a:r>
            <a:r>
              <a:rPr sz="1800" spc="-5" dirty="0">
                <a:latin typeface="Arial MT"/>
                <a:cs typeface="Arial MT"/>
              </a:rPr>
              <a:t>accepting</a:t>
            </a:r>
            <a:endParaRPr sz="1800" dirty="0">
              <a:latin typeface="Arial MT"/>
              <a:cs typeface="Arial MT"/>
            </a:endParaRPr>
          </a:p>
          <a:p>
            <a:pPr marL="698500">
              <a:lnSpc>
                <a:spcPts val="2050"/>
              </a:lnSpc>
            </a:pPr>
            <a:r>
              <a:rPr sz="1800" spc="-5" dirty="0">
                <a:latin typeface="Arial MT"/>
                <a:cs typeface="Arial MT"/>
              </a:rPr>
              <a:t>a</a:t>
            </a:r>
            <a:r>
              <a:rPr sz="1800" dirty="0">
                <a:latin typeface="Arial MT"/>
                <a:cs typeface="Arial MT"/>
              </a:rPr>
              <a:t> </a:t>
            </a:r>
            <a:r>
              <a:rPr sz="1800" spc="-5" dirty="0">
                <a:latin typeface="Arial MT"/>
                <a:cs typeface="Arial MT"/>
              </a:rPr>
              <a:t>target</a:t>
            </a:r>
            <a:r>
              <a:rPr sz="1800" dirty="0">
                <a:latin typeface="Arial MT"/>
                <a:cs typeface="Arial MT"/>
              </a:rPr>
              <a:t> </a:t>
            </a:r>
            <a:r>
              <a:rPr sz="1800" spc="-5" dirty="0">
                <a:latin typeface="Arial MT"/>
                <a:cs typeface="Arial MT"/>
              </a:rPr>
              <a:t>gap</a:t>
            </a:r>
            <a:r>
              <a:rPr sz="1800" spc="10" dirty="0">
                <a:latin typeface="Arial MT"/>
                <a:cs typeface="Arial MT"/>
              </a:rPr>
              <a:t> </a:t>
            </a:r>
            <a:r>
              <a:rPr sz="1800" spc="-10" dirty="0">
                <a:latin typeface="Arial MT"/>
                <a:cs typeface="Arial MT"/>
              </a:rPr>
              <a:t>between</a:t>
            </a:r>
            <a:r>
              <a:rPr sz="1800" spc="45" dirty="0">
                <a:latin typeface="Arial MT"/>
                <a:cs typeface="Arial MT"/>
              </a:rPr>
              <a:t> </a:t>
            </a:r>
            <a:r>
              <a:rPr sz="1800" spc="-5" dirty="0">
                <a:latin typeface="Arial MT"/>
                <a:cs typeface="Arial MT"/>
              </a:rPr>
              <a:t>a</a:t>
            </a:r>
            <a:r>
              <a:rPr sz="1800" spc="5" dirty="0">
                <a:latin typeface="Arial MT"/>
                <a:cs typeface="Arial MT"/>
              </a:rPr>
              <a:t> </a:t>
            </a:r>
            <a:r>
              <a:rPr sz="1800" spc="-10" dirty="0">
                <a:latin typeface="Arial MT"/>
                <a:cs typeface="Arial MT"/>
              </a:rPr>
              <a:t>pair</a:t>
            </a:r>
            <a:r>
              <a:rPr sz="1800" spc="10" dirty="0">
                <a:latin typeface="Arial MT"/>
                <a:cs typeface="Arial MT"/>
              </a:rPr>
              <a:t> </a:t>
            </a:r>
            <a:r>
              <a:rPr sz="1800" dirty="0">
                <a:latin typeface="Arial MT"/>
                <a:cs typeface="Arial MT"/>
              </a:rPr>
              <a:t>of</a:t>
            </a:r>
            <a:r>
              <a:rPr sz="1800" spc="-5" dirty="0">
                <a:latin typeface="Arial MT"/>
                <a:cs typeface="Arial MT"/>
              </a:rPr>
              <a:t> vehicles</a:t>
            </a:r>
            <a:r>
              <a:rPr sz="1800" spc="20" dirty="0">
                <a:latin typeface="Arial MT"/>
                <a:cs typeface="Arial MT"/>
              </a:rPr>
              <a:t> </a:t>
            </a:r>
            <a:r>
              <a:rPr sz="1800" spc="-5" dirty="0">
                <a:latin typeface="Arial MT"/>
                <a:cs typeface="Arial MT"/>
              </a:rPr>
              <a:t>in an</a:t>
            </a:r>
            <a:r>
              <a:rPr sz="1800" spc="-10" dirty="0">
                <a:latin typeface="Arial MT"/>
                <a:cs typeface="Arial MT"/>
              </a:rPr>
              <a:t> </a:t>
            </a:r>
            <a:r>
              <a:rPr sz="1800" spc="-5" dirty="0">
                <a:latin typeface="Arial MT"/>
                <a:cs typeface="Arial MT"/>
              </a:rPr>
              <a:t>adjacent</a:t>
            </a:r>
            <a:r>
              <a:rPr sz="1800" spc="30" dirty="0">
                <a:latin typeface="Arial MT"/>
                <a:cs typeface="Arial MT"/>
              </a:rPr>
              <a:t> </a:t>
            </a:r>
            <a:r>
              <a:rPr sz="1800" spc="-5" dirty="0">
                <a:latin typeface="Arial MT"/>
                <a:cs typeface="Arial MT"/>
              </a:rPr>
              <a:t>travel</a:t>
            </a:r>
            <a:r>
              <a:rPr sz="1800" dirty="0">
                <a:latin typeface="Arial MT"/>
                <a:cs typeface="Arial MT"/>
              </a:rPr>
              <a:t> </a:t>
            </a:r>
            <a:r>
              <a:rPr sz="1800" spc="-5" dirty="0">
                <a:latin typeface="Arial MT"/>
                <a:cs typeface="Arial MT"/>
              </a:rPr>
              <a:t>lane.</a:t>
            </a:r>
            <a:endParaRPr sz="1800" dirty="0">
              <a:latin typeface="Arial MT"/>
              <a:cs typeface="Arial MT"/>
            </a:endParaRPr>
          </a:p>
          <a:p>
            <a:pPr>
              <a:lnSpc>
                <a:spcPct val="100000"/>
              </a:lnSpc>
            </a:pPr>
            <a:endParaRPr sz="2000" dirty="0">
              <a:latin typeface="Arial MT"/>
              <a:cs typeface="Arial MT"/>
            </a:endParaRPr>
          </a:p>
          <a:p>
            <a:pPr marL="241300" indent="-229235">
              <a:lnSpc>
                <a:spcPct val="100000"/>
              </a:lnSpc>
              <a:spcBef>
                <a:spcPts val="1620"/>
              </a:spcBef>
              <a:buClr>
                <a:srgbClr val="359DD6"/>
              </a:buClr>
              <a:buChar char="•"/>
              <a:tabLst>
                <a:tab pos="241300" algn="l"/>
                <a:tab pos="241935" algn="l"/>
              </a:tabLst>
            </a:pPr>
            <a:r>
              <a:rPr sz="2000" dirty="0">
                <a:latin typeface="Arial MT"/>
                <a:cs typeface="Arial MT"/>
              </a:rPr>
              <a:t>U.S.</a:t>
            </a:r>
            <a:r>
              <a:rPr sz="2000" spc="-25" dirty="0">
                <a:latin typeface="Arial MT"/>
                <a:cs typeface="Arial MT"/>
              </a:rPr>
              <a:t> </a:t>
            </a:r>
            <a:r>
              <a:rPr sz="2000" dirty="0">
                <a:latin typeface="Arial MT"/>
                <a:cs typeface="Arial MT"/>
              </a:rPr>
              <a:t>Patent</a:t>
            </a:r>
            <a:r>
              <a:rPr sz="2000" spc="-40" dirty="0">
                <a:latin typeface="Arial MT"/>
                <a:cs typeface="Arial MT"/>
              </a:rPr>
              <a:t> </a:t>
            </a:r>
            <a:r>
              <a:rPr sz="2000" dirty="0">
                <a:latin typeface="Arial MT"/>
                <a:cs typeface="Arial MT"/>
              </a:rPr>
              <a:t>No.</a:t>
            </a:r>
            <a:r>
              <a:rPr sz="2000" spc="-35" dirty="0">
                <a:latin typeface="Arial MT"/>
                <a:cs typeface="Arial MT"/>
              </a:rPr>
              <a:t> </a:t>
            </a:r>
            <a:r>
              <a:rPr sz="2000" dirty="0">
                <a:latin typeface="Arial MT"/>
                <a:cs typeface="Arial MT"/>
              </a:rPr>
              <a:t>9,244,462</a:t>
            </a:r>
          </a:p>
          <a:p>
            <a:pPr marL="698500" lvl="1" indent="-229235">
              <a:lnSpc>
                <a:spcPct val="100000"/>
              </a:lnSpc>
              <a:spcBef>
                <a:spcPts val="295"/>
              </a:spcBef>
              <a:buChar char="•"/>
              <a:tabLst>
                <a:tab pos="698500" algn="l"/>
                <a:tab pos="699135" algn="l"/>
              </a:tabLst>
            </a:pPr>
            <a:r>
              <a:rPr sz="1800" spc="-10" dirty="0">
                <a:latin typeface="Arial MT"/>
                <a:cs typeface="Arial MT"/>
              </a:rPr>
              <a:t>Titled: </a:t>
            </a:r>
            <a:r>
              <a:rPr sz="1800" spc="-20" dirty="0">
                <a:latin typeface="Arial MT"/>
                <a:cs typeface="Arial MT"/>
              </a:rPr>
              <a:t>Vehicle</a:t>
            </a:r>
            <a:r>
              <a:rPr sz="1800" spc="-15" dirty="0">
                <a:latin typeface="Arial MT"/>
                <a:cs typeface="Arial MT"/>
              </a:rPr>
              <a:t> </a:t>
            </a:r>
            <a:r>
              <a:rPr sz="1800" spc="-10" dirty="0">
                <a:latin typeface="Arial MT"/>
                <a:cs typeface="Arial MT"/>
              </a:rPr>
              <a:t>Trajectory</a:t>
            </a:r>
            <a:r>
              <a:rPr sz="1800" dirty="0">
                <a:latin typeface="Arial MT"/>
                <a:cs typeface="Arial MT"/>
              </a:rPr>
              <a:t> </a:t>
            </a:r>
            <a:r>
              <a:rPr sz="1800" spc="-5" dirty="0">
                <a:latin typeface="Arial MT"/>
                <a:cs typeface="Arial MT"/>
              </a:rPr>
              <a:t>Planning</a:t>
            </a:r>
            <a:r>
              <a:rPr sz="1800" spc="20" dirty="0">
                <a:latin typeface="Arial MT"/>
                <a:cs typeface="Arial MT"/>
              </a:rPr>
              <a:t> </a:t>
            </a:r>
            <a:r>
              <a:rPr sz="1800" dirty="0">
                <a:latin typeface="Arial MT"/>
                <a:cs typeface="Arial MT"/>
              </a:rPr>
              <a:t>for</a:t>
            </a:r>
            <a:r>
              <a:rPr sz="1800" spc="-105" dirty="0">
                <a:latin typeface="Arial MT"/>
                <a:cs typeface="Arial MT"/>
              </a:rPr>
              <a:t> </a:t>
            </a:r>
            <a:r>
              <a:rPr sz="1800" spc="-5" dirty="0">
                <a:latin typeface="Arial MT"/>
                <a:cs typeface="Arial MT"/>
              </a:rPr>
              <a:t>Autonomous</a:t>
            </a:r>
            <a:r>
              <a:rPr sz="1800" spc="5" dirty="0">
                <a:latin typeface="Arial MT"/>
                <a:cs typeface="Arial MT"/>
              </a:rPr>
              <a:t> </a:t>
            </a:r>
            <a:r>
              <a:rPr sz="1800" spc="-20" dirty="0">
                <a:latin typeface="Arial MT"/>
                <a:cs typeface="Arial MT"/>
              </a:rPr>
              <a:t>Vehicles</a:t>
            </a:r>
            <a:endParaRPr sz="1800" dirty="0">
              <a:latin typeface="Arial MT"/>
              <a:cs typeface="Arial MT"/>
            </a:endParaRPr>
          </a:p>
          <a:p>
            <a:pPr marL="698500" marR="41910" lvl="1" indent="-228600">
              <a:lnSpc>
                <a:spcPts val="1939"/>
              </a:lnSpc>
              <a:spcBef>
                <a:spcPts val="525"/>
              </a:spcBef>
              <a:buChar char="•"/>
              <a:tabLst>
                <a:tab pos="698500" algn="l"/>
                <a:tab pos="699135" algn="l"/>
              </a:tabLst>
            </a:pPr>
            <a:r>
              <a:rPr sz="1800" spc="-5" dirty="0">
                <a:latin typeface="Arial MT"/>
                <a:cs typeface="Arial MT"/>
              </a:rPr>
              <a:t>Relates</a:t>
            </a:r>
            <a:r>
              <a:rPr sz="1800" spc="10" dirty="0">
                <a:latin typeface="Arial MT"/>
                <a:cs typeface="Arial MT"/>
              </a:rPr>
              <a:t> </a:t>
            </a:r>
            <a:r>
              <a:rPr sz="1800" dirty="0">
                <a:latin typeface="Arial MT"/>
                <a:cs typeface="Arial MT"/>
              </a:rPr>
              <a:t>to </a:t>
            </a:r>
            <a:r>
              <a:rPr sz="1800" spc="-5" dirty="0">
                <a:latin typeface="Arial MT"/>
                <a:cs typeface="Arial MT"/>
              </a:rPr>
              <a:t>a</a:t>
            </a:r>
            <a:r>
              <a:rPr sz="1800" dirty="0">
                <a:latin typeface="Arial MT"/>
                <a:cs typeface="Arial MT"/>
              </a:rPr>
              <a:t> </a:t>
            </a:r>
            <a:r>
              <a:rPr sz="1800" spc="-5" dirty="0">
                <a:latin typeface="Arial MT"/>
                <a:cs typeface="Arial MT"/>
              </a:rPr>
              <a:t>method</a:t>
            </a:r>
            <a:r>
              <a:rPr sz="1800" dirty="0">
                <a:latin typeface="Arial MT"/>
                <a:cs typeface="Arial MT"/>
              </a:rPr>
              <a:t> for </a:t>
            </a:r>
            <a:r>
              <a:rPr sz="1800" spc="-5" dirty="0">
                <a:latin typeface="Arial MT"/>
                <a:cs typeface="Arial MT"/>
              </a:rPr>
              <a:t>describing</a:t>
            </a:r>
            <a:r>
              <a:rPr sz="1800" spc="25"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current</a:t>
            </a:r>
            <a:r>
              <a:rPr sz="1800" spc="5" dirty="0">
                <a:latin typeface="Arial MT"/>
                <a:cs typeface="Arial MT"/>
              </a:rPr>
              <a:t> </a:t>
            </a:r>
            <a:r>
              <a:rPr sz="1800" dirty="0">
                <a:latin typeface="Arial MT"/>
                <a:cs typeface="Arial MT"/>
              </a:rPr>
              <a:t>the</a:t>
            </a:r>
            <a:r>
              <a:rPr sz="1800" spc="-10" dirty="0">
                <a:latin typeface="Arial MT"/>
                <a:cs typeface="Arial MT"/>
              </a:rPr>
              <a:t> </a:t>
            </a:r>
            <a:r>
              <a:rPr sz="1800" dirty="0">
                <a:latin typeface="Arial MT"/>
                <a:cs typeface="Arial MT"/>
              </a:rPr>
              <a:t>state</a:t>
            </a:r>
            <a:r>
              <a:rPr sz="1800" spc="-10"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a</a:t>
            </a:r>
            <a:r>
              <a:rPr sz="1800" dirty="0">
                <a:latin typeface="Arial MT"/>
                <a:cs typeface="Arial MT"/>
              </a:rPr>
              <a:t> </a:t>
            </a:r>
            <a:r>
              <a:rPr sz="1800" spc="-10" dirty="0">
                <a:latin typeface="Arial MT"/>
                <a:cs typeface="Arial MT"/>
              </a:rPr>
              <a:t>goal</a:t>
            </a:r>
            <a:r>
              <a:rPr sz="1800" spc="10" dirty="0">
                <a:latin typeface="Arial MT"/>
                <a:cs typeface="Arial MT"/>
              </a:rPr>
              <a:t> </a:t>
            </a:r>
            <a:r>
              <a:rPr sz="1800" dirty="0">
                <a:latin typeface="Arial MT"/>
                <a:cs typeface="Arial MT"/>
              </a:rPr>
              <a:t>state</a:t>
            </a:r>
            <a:r>
              <a:rPr sz="1800" spc="-15" dirty="0">
                <a:latin typeface="Arial MT"/>
                <a:cs typeface="Arial MT"/>
              </a:rPr>
              <a:t> </a:t>
            </a:r>
            <a:r>
              <a:rPr sz="1800" dirty="0">
                <a:latin typeface="Arial MT"/>
                <a:cs typeface="Arial MT"/>
              </a:rPr>
              <a:t>of </a:t>
            </a:r>
            <a:r>
              <a:rPr sz="1800" spc="-484"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autonomous</a:t>
            </a:r>
            <a:r>
              <a:rPr sz="1800" spc="20" dirty="0">
                <a:latin typeface="Arial MT"/>
                <a:cs typeface="Arial MT"/>
              </a:rPr>
              <a:t> </a:t>
            </a:r>
            <a:r>
              <a:rPr sz="1800" spc="-5" dirty="0">
                <a:latin typeface="Arial MT"/>
                <a:cs typeface="Arial MT"/>
              </a:rPr>
              <a:t>vehicle</a:t>
            </a:r>
            <a:r>
              <a:rPr sz="1800" spc="5"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determining</a:t>
            </a:r>
            <a:r>
              <a:rPr sz="1800" spc="20" dirty="0">
                <a:latin typeface="Arial MT"/>
                <a:cs typeface="Arial MT"/>
              </a:rPr>
              <a:t> </a:t>
            </a:r>
            <a:r>
              <a:rPr sz="1800" spc="-5" dirty="0">
                <a:latin typeface="Arial MT"/>
                <a:cs typeface="Arial MT"/>
              </a:rPr>
              <a:t>a</a:t>
            </a:r>
            <a:r>
              <a:rPr sz="1800" spc="5" dirty="0">
                <a:latin typeface="Arial MT"/>
                <a:cs typeface="Arial MT"/>
              </a:rPr>
              <a:t> </a:t>
            </a:r>
            <a:r>
              <a:rPr sz="1800" spc="-5" dirty="0">
                <a:latin typeface="Arial MT"/>
                <a:cs typeface="Arial MT"/>
              </a:rPr>
              <a:t>vehicle</a:t>
            </a:r>
            <a:r>
              <a:rPr sz="1800" spc="5" dirty="0">
                <a:latin typeface="Arial MT"/>
                <a:cs typeface="Arial MT"/>
              </a:rPr>
              <a:t> </a:t>
            </a:r>
            <a:r>
              <a:rPr sz="1800" spc="-5" dirty="0">
                <a:latin typeface="Arial MT"/>
                <a:cs typeface="Arial MT"/>
              </a:rPr>
              <a:t>trajectory</a:t>
            </a:r>
            <a:r>
              <a:rPr sz="1800" dirty="0">
                <a:latin typeface="Arial MT"/>
                <a:cs typeface="Arial MT"/>
              </a:rPr>
              <a:t> from the </a:t>
            </a:r>
            <a:r>
              <a:rPr sz="1800" spc="5" dirty="0">
                <a:latin typeface="Arial MT"/>
                <a:cs typeface="Arial MT"/>
              </a:rPr>
              <a:t> </a:t>
            </a:r>
            <a:r>
              <a:rPr sz="1800" spc="-5" dirty="0">
                <a:latin typeface="Arial MT"/>
                <a:cs typeface="Arial MT"/>
              </a:rPr>
              <a:t>current </a:t>
            </a:r>
            <a:r>
              <a:rPr sz="1800" dirty="0">
                <a:latin typeface="Arial MT"/>
                <a:cs typeface="Arial MT"/>
              </a:rPr>
              <a:t>state</a:t>
            </a:r>
            <a:r>
              <a:rPr sz="1800" spc="-10" dirty="0">
                <a:latin typeface="Arial MT"/>
                <a:cs typeface="Arial MT"/>
              </a:rPr>
              <a:t> </a:t>
            </a:r>
            <a:r>
              <a:rPr sz="1800" dirty="0">
                <a:latin typeface="Arial MT"/>
                <a:cs typeface="Arial MT"/>
              </a:rPr>
              <a:t>to the</a:t>
            </a:r>
            <a:r>
              <a:rPr sz="1800" spc="-10" dirty="0">
                <a:latin typeface="Arial MT"/>
                <a:cs typeface="Arial MT"/>
              </a:rPr>
              <a:t> </a:t>
            </a:r>
            <a:r>
              <a:rPr sz="1800" spc="-5" dirty="0">
                <a:latin typeface="Arial MT"/>
                <a:cs typeface="Arial MT"/>
              </a:rPr>
              <a:t>goal</a:t>
            </a:r>
            <a:r>
              <a:rPr sz="1800" spc="5" dirty="0">
                <a:latin typeface="Arial MT"/>
                <a:cs typeface="Arial MT"/>
              </a:rPr>
              <a:t> </a:t>
            </a:r>
            <a:r>
              <a:rPr sz="1800" dirty="0">
                <a:latin typeface="Arial MT"/>
                <a:cs typeface="Arial MT"/>
              </a:rPr>
              <a:t>state.</a:t>
            </a:r>
          </a:p>
          <a:p>
            <a:pPr lvl="1">
              <a:lnSpc>
                <a:spcPct val="100000"/>
              </a:lnSpc>
              <a:spcBef>
                <a:spcPts val="15"/>
              </a:spcBef>
              <a:buFont typeface="Arial MT"/>
              <a:buChar char="•"/>
            </a:pPr>
            <a:endParaRPr sz="2750" dirty="0">
              <a:latin typeface="Arial MT"/>
              <a:cs typeface="Arial MT"/>
            </a:endParaRPr>
          </a:p>
          <a:p>
            <a:pPr marL="241300" indent="-229235">
              <a:lnSpc>
                <a:spcPct val="100000"/>
              </a:lnSpc>
              <a:buClr>
                <a:srgbClr val="359DD6"/>
              </a:buClr>
              <a:buChar char="•"/>
              <a:tabLst>
                <a:tab pos="241300" algn="l"/>
                <a:tab pos="241935" algn="l"/>
              </a:tabLst>
            </a:pPr>
            <a:r>
              <a:rPr sz="2000" spc="-5" dirty="0">
                <a:latin typeface="Arial MT"/>
                <a:cs typeface="Arial MT"/>
              </a:rPr>
              <a:t>U.S.</a:t>
            </a:r>
            <a:r>
              <a:rPr sz="2000" spc="-25" dirty="0">
                <a:latin typeface="Arial MT"/>
                <a:cs typeface="Arial MT"/>
              </a:rPr>
              <a:t> </a:t>
            </a:r>
            <a:r>
              <a:rPr sz="2000" dirty="0">
                <a:latin typeface="Arial MT"/>
                <a:cs typeface="Arial MT"/>
              </a:rPr>
              <a:t>Patent</a:t>
            </a:r>
            <a:r>
              <a:rPr sz="2000" spc="-35" dirty="0">
                <a:latin typeface="Arial MT"/>
                <a:cs typeface="Arial MT"/>
              </a:rPr>
              <a:t> </a:t>
            </a:r>
            <a:r>
              <a:rPr sz="2000" dirty="0">
                <a:latin typeface="Arial MT"/>
                <a:cs typeface="Arial MT"/>
              </a:rPr>
              <a:t>No.</a:t>
            </a:r>
            <a:r>
              <a:rPr sz="2000" spc="-30" dirty="0">
                <a:latin typeface="Arial MT"/>
                <a:cs typeface="Arial MT"/>
              </a:rPr>
              <a:t> </a:t>
            </a:r>
            <a:r>
              <a:rPr sz="2000" dirty="0">
                <a:latin typeface="Arial MT"/>
                <a:cs typeface="Arial MT"/>
              </a:rPr>
              <a:t>9,428,163</a:t>
            </a:r>
          </a:p>
          <a:p>
            <a:pPr marL="698500" lvl="1" indent="-229235">
              <a:lnSpc>
                <a:spcPct val="100000"/>
              </a:lnSpc>
              <a:spcBef>
                <a:spcPts val="295"/>
              </a:spcBef>
              <a:buChar char="•"/>
              <a:tabLst>
                <a:tab pos="698500" algn="l"/>
                <a:tab pos="699135" algn="l"/>
              </a:tabLst>
            </a:pPr>
            <a:r>
              <a:rPr sz="1800" spc="-10" dirty="0">
                <a:latin typeface="Arial MT"/>
                <a:cs typeface="Arial MT"/>
              </a:rPr>
              <a:t>Titled:</a:t>
            </a:r>
            <a:r>
              <a:rPr sz="1800" spc="-110" dirty="0">
                <a:latin typeface="Arial MT"/>
                <a:cs typeface="Arial MT"/>
              </a:rPr>
              <a:t> </a:t>
            </a:r>
            <a:r>
              <a:rPr sz="1800" spc="-5" dirty="0">
                <a:latin typeface="Arial MT"/>
                <a:cs typeface="Arial MT"/>
              </a:rPr>
              <a:t>Autonomous</a:t>
            </a:r>
            <a:r>
              <a:rPr sz="1800" spc="5" dirty="0">
                <a:latin typeface="Arial MT"/>
                <a:cs typeface="Arial MT"/>
              </a:rPr>
              <a:t> </a:t>
            </a:r>
            <a:r>
              <a:rPr sz="1800" spc="-20" dirty="0">
                <a:latin typeface="Arial MT"/>
                <a:cs typeface="Arial MT"/>
              </a:rPr>
              <a:t>Vehicle</a:t>
            </a:r>
            <a:r>
              <a:rPr sz="1800" spc="20" dirty="0">
                <a:latin typeface="Arial MT"/>
                <a:cs typeface="Arial MT"/>
              </a:rPr>
              <a:t> </a:t>
            </a:r>
            <a:r>
              <a:rPr sz="1800" spc="-5" dirty="0">
                <a:latin typeface="Arial MT"/>
                <a:cs typeface="Arial MT"/>
              </a:rPr>
              <a:t>Emergency</a:t>
            </a:r>
            <a:r>
              <a:rPr sz="1800" spc="10" dirty="0">
                <a:latin typeface="Arial MT"/>
                <a:cs typeface="Arial MT"/>
              </a:rPr>
              <a:t> </a:t>
            </a:r>
            <a:r>
              <a:rPr sz="1800" spc="-5" dirty="0">
                <a:latin typeface="Arial MT"/>
                <a:cs typeface="Arial MT"/>
              </a:rPr>
              <a:t>Braking</a:t>
            </a:r>
            <a:r>
              <a:rPr sz="1800" spc="5" dirty="0">
                <a:latin typeface="Arial MT"/>
                <a:cs typeface="Arial MT"/>
              </a:rPr>
              <a:t> </a:t>
            </a:r>
            <a:r>
              <a:rPr sz="1800" spc="-5" dirty="0">
                <a:latin typeface="Arial MT"/>
                <a:cs typeface="Arial MT"/>
              </a:rPr>
              <a:t>Method</a:t>
            </a:r>
            <a:endParaRPr sz="1800" dirty="0">
              <a:latin typeface="Arial MT"/>
              <a:cs typeface="Arial MT"/>
            </a:endParaRPr>
          </a:p>
          <a:p>
            <a:pPr marL="698500" marR="234315" lvl="1" indent="-228600">
              <a:lnSpc>
                <a:spcPct val="90000"/>
              </a:lnSpc>
              <a:spcBef>
                <a:spcPts val="505"/>
              </a:spcBef>
              <a:buChar char="•"/>
              <a:tabLst>
                <a:tab pos="698500" algn="l"/>
                <a:tab pos="699135" algn="l"/>
              </a:tabLst>
            </a:pPr>
            <a:r>
              <a:rPr sz="1800" spc="-5" dirty="0">
                <a:latin typeface="Arial MT"/>
                <a:cs typeface="Arial MT"/>
              </a:rPr>
              <a:t>Describes</a:t>
            </a:r>
            <a:r>
              <a:rPr sz="1800" spc="5" dirty="0">
                <a:latin typeface="Arial MT"/>
                <a:cs typeface="Arial MT"/>
              </a:rPr>
              <a:t> </a:t>
            </a:r>
            <a:r>
              <a:rPr sz="1800" spc="-5" dirty="0">
                <a:latin typeface="Arial MT"/>
                <a:cs typeface="Arial MT"/>
              </a:rPr>
              <a:t>a</a:t>
            </a:r>
            <a:r>
              <a:rPr sz="1800" spc="5" dirty="0">
                <a:latin typeface="Arial MT"/>
                <a:cs typeface="Arial MT"/>
              </a:rPr>
              <a:t> </a:t>
            </a:r>
            <a:r>
              <a:rPr sz="1800" spc="-5" dirty="0">
                <a:latin typeface="Arial MT"/>
                <a:cs typeface="Arial MT"/>
              </a:rPr>
              <a:t>method</a:t>
            </a:r>
            <a:r>
              <a:rPr sz="1800" spc="5" dirty="0">
                <a:latin typeface="Arial MT"/>
                <a:cs typeface="Arial MT"/>
              </a:rPr>
              <a:t> </a:t>
            </a:r>
            <a:r>
              <a:rPr sz="1800" dirty="0">
                <a:latin typeface="Arial MT"/>
                <a:cs typeface="Arial MT"/>
              </a:rPr>
              <a:t>for</a:t>
            </a:r>
            <a:r>
              <a:rPr sz="1800" spc="5" dirty="0">
                <a:latin typeface="Arial MT"/>
                <a:cs typeface="Arial MT"/>
              </a:rPr>
              <a:t> </a:t>
            </a:r>
            <a:r>
              <a:rPr sz="1800" spc="-5" dirty="0">
                <a:latin typeface="Arial MT"/>
                <a:cs typeface="Arial MT"/>
              </a:rPr>
              <a:t>autonomous</a:t>
            </a:r>
            <a:r>
              <a:rPr sz="1800" spc="5" dirty="0">
                <a:latin typeface="Arial MT"/>
                <a:cs typeface="Arial MT"/>
              </a:rPr>
              <a:t> </a:t>
            </a:r>
            <a:r>
              <a:rPr sz="1800" spc="-5" dirty="0">
                <a:latin typeface="Arial MT"/>
                <a:cs typeface="Arial MT"/>
              </a:rPr>
              <a:t>emergency</a:t>
            </a:r>
            <a:r>
              <a:rPr sz="1800" spc="25" dirty="0">
                <a:latin typeface="Arial MT"/>
                <a:cs typeface="Arial MT"/>
              </a:rPr>
              <a:t> </a:t>
            </a:r>
            <a:r>
              <a:rPr sz="1800" spc="-5" dirty="0">
                <a:latin typeface="Arial MT"/>
                <a:cs typeface="Arial MT"/>
              </a:rPr>
              <a:t>braking</a:t>
            </a:r>
            <a:r>
              <a:rPr sz="1800" spc="5" dirty="0">
                <a:latin typeface="Arial MT"/>
                <a:cs typeface="Arial MT"/>
              </a:rPr>
              <a:t> </a:t>
            </a:r>
            <a:r>
              <a:rPr sz="1800" spc="-5" dirty="0">
                <a:latin typeface="Arial MT"/>
                <a:cs typeface="Arial MT"/>
              </a:rPr>
              <a:t>in a</a:t>
            </a:r>
            <a:r>
              <a:rPr sz="1800" dirty="0">
                <a:latin typeface="Arial MT"/>
                <a:cs typeface="Arial MT"/>
              </a:rPr>
              <a:t> to</a:t>
            </a:r>
            <a:r>
              <a:rPr sz="1800" spc="5" dirty="0">
                <a:latin typeface="Arial MT"/>
                <a:cs typeface="Arial MT"/>
              </a:rPr>
              <a:t> </a:t>
            </a:r>
            <a:r>
              <a:rPr sz="1800" spc="-5" dirty="0">
                <a:latin typeface="Arial MT"/>
                <a:cs typeface="Arial MT"/>
              </a:rPr>
              <a:t>avoid</a:t>
            </a:r>
            <a:r>
              <a:rPr sz="1800" spc="5" dirty="0">
                <a:latin typeface="Arial MT"/>
                <a:cs typeface="Arial MT"/>
              </a:rPr>
              <a:t> </a:t>
            </a:r>
            <a:r>
              <a:rPr sz="1800" spc="-5" dirty="0">
                <a:latin typeface="Arial MT"/>
                <a:cs typeface="Arial MT"/>
              </a:rPr>
              <a:t>or </a:t>
            </a:r>
            <a:r>
              <a:rPr sz="1800" dirty="0">
                <a:latin typeface="Arial MT"/>
                <a:cs typeface="Arial MT"/>
              </a:rPr>
              <a:t> </a:t>
            </a:r>
            <a:r>
              <a:rPr sz="1800" spc="-5" dirty="0">
                <a:latin typeface="Arial MT"/>
                <a:cs typeface="Arial MT"/>
              </a:rPr>
              <a:t>reduce</a:t>
            </a:r>
            <a:r>
              <a:rPr sz="1800" spc="5" dirty="0">
                <a:latin typeface="Arial MT"/>
                <a:cs typeface="Arial MT"/>
              </a:rPr>
              <a:t> </a:t>
            </a:r>
            <a:r>
              <a:rPr sz="1800" dirty="0">
                <a:latin typeface="Arial MT"/>
                <a:cs typeface="Arial MT"/>
              </a:rPr>
              <a:t>the</a:t>
            </a:r>
            <a:r>
              <a:rPr sz="1800" spc="-5" dirty="0">
                <a:latin typeface="Arial MT"/>
                <a:cs typeface="Arial MT"/>
              </a:rPr>
              <a:t> severity</a:t>
            </a:r>
            <a:r>
              <a:rPr sz="1800" spc="5" dirty="0">
                <a:latin typeface="Arial MT"/>
                <a:cs typeface="Arial MT"/>
              </a:rPr>
              <a:t> </a:t>
            </a:r>
            <a:r>
              <a:rPr sz="1800" dirty="0">
                <a:latin typeface="Arial MT"/>
                <a:cs typeface="Arial MT"/>
              </a:rPr>
              <a:t>of</a:t>
            </a:r>
            <a:r>
              <a:rPr sz="1800" spc="5" dirty="0">
                <a:latin typeface="Arial MT"/>
                <a:cs typeface="Arial MT"/>
              </a:rPr>
              <a:t> </a:t>
            </a:r>
            <a:r>
              <a:rPr sz="1800" spc="-5" dirty="0">
                <a:latin typeface="Arial MT"/>
                <a:cs typeface="Arial MT"/>
              </a:rPr>
              <a:t>an accident</a:t>
            </a:r>
            <a:r>
              <a:rPr sz="1800" spc="20" dirty="0">
                <a:latin typeface="Arial MT"/>
                <a:cs typeface="Arial MT"/>
              </a:rPr>
              <a:t> </a:t>
            </a:r>
            <a:r>
              <a:rPr sz="1800" spc="-5" dirty="0">
                <a:latin typeface="Arial MT"/>
                <a:cs typeface="Arial MT"/>
              </a:rPr>
              <a:t>by</a:t>
            </a:r>
            <a:r>
              <a:rPr sz="1800" dirty="0">
                <a:latin typeface="Arial MT"/>
                <a:cs typeface="Arial MT"/>
              </a:rPr>
              <a:t> </a:t>
            </a:r>
            <a:r>
              <a:rPr sz="1800" spc="-5" dirty="0">
                <a:latin typeface="Arial MT"/>
                <a:cs typeface="Arial MT"/>
              </a:rPr>
              <a:t>measuring</a:t>
            </a:r>
            <a:r>
              <a:rPr sz="1800" spc="15" dirty="0">
                <a:latin typeface="Arial MT"/>
                <a:cs typeface="Arial MT"/>
              </a:rPr>
              <a:t> </a:t>
            </a:r>
            <a:r>
              <a:rPr sz="1800" dirty="0">
                <a:latin typeface="Arial MT"/>
                <a:cs typeface="Arial MT"/>
              </a:rPr>
              <a:t>the</a:t>
            </a:r>
            <a:r>
              <a:rPr sz="1800" spc="-5" dirty="0">
                <a:latin typeface="Arial MT"/>
                <a:cs typeface="Arial MT"/>
              </a:rPr>
              <a:t> speed</a:t>
            </a:r>
            <a:r>
              <a:rPr sz="1800" spc="10" dirty="0">
                <a:latin typeface="Arial MT"/>
                <a:cs typeface="Arial MT"/>
              </a:rPr>
              <a:t> </a:t>
            </a:r>
            <a:r>
              <a:rPr sz="1800" dirty="0">
                <a:latin typeface="Arial MT"/>
                <a:cs typeface="Arial MT"/>
              </a:rPr>
              <a:t>of</a:t>
            </a:r>
            <a:r>
              <a:rPr sz="1800" spc="5" dirty="0">
                <a:latin typeface="Arial MT"/>
                <a:cs typeface="Arial MT"/>
              </a:rPr>
              <a:t> </a:t>
            </a:r>
            <a:r>
              <a:rPr sz="1800" spc="-5" dirty="0">
                <a:latin typeface="Arial MT"/>
                <a:cs typeface="Arial MT"/>
              </a:rPr>
              <a:t>the vehicle </a:t>
            </a:r>
            <a:r>
              <a:rPr sz="1800" spc="-484" dirty="0">
                <a:latin typeface="Arial MT"/>
                <a:cs typeface="Arial MT"/>
              </a:rPr>
              <a:t> </a:t>
            </a:r>
            <a:r>
              <a:rPr sz="1800" spc="-5" dirty="0">
                <a:latin typeface="Arial MT"/>
                <a:cs typeface="Arial MT"/>
              </a:rPr>
              <a:t>during</a:t>
            </a:r>
            <a:r>
              <a:rPr sz="1800" spc="5" dirty="0">
                <a:latin typeface="Arial MT"/>
                <a:cs typeface="Arial MT"/>
              </a:rPr>
              <a:t> </a:t>
            </a:r>
            <a:r>
              <a:rPr sz="1800" spc="-5" dirty="0">
                <a:latin typeface="Arial MT"/>
                <a:cs typeface="Arial MT"/>
              </a:rPr>
              <a:t>autonomous</a:t>
            </a:r>
            <a:r>
              <a:rPr sz="1800" spc="20" dirty="0">
                <a:latin typeface="Arial MT"/>
                <a:cs typeface="Arial MT"/>
              </a:rPr>
              <a:t> </a:t>
            </a:r>
            <a:r>
              <a:rPr sz="1800" spc="-5" dirty="0">
                <a:latin typeface="Arial MT"/>
                <a:cs typeface="Arial MT"/>
              </a:rPr>
              <a:t>emergency</a:t>
            </a:r>
            <a:r>
              <a:rPr sz="1800" spc="10" dirty="0">
                <a:latin typeface="Arial MT"/>
                <a:cs typeface="Arial MT"/>
              </a:rPr>
              <a:t> </a:t>
            </a:r>
            <a:r>
              <a:rPr sz="1800" spc="-5" dirty="0">
                <a:latin typeface="Arial MT"/>
                <a:cs typeface="Arial MT"/>
              </a:rPr>
              <a:t>braking</a:t>
            </a:r>
            <a:r>
              <a:rPr sz="1800" spc="20" dirty="0">
                <a:latin typeface="Arial MT"/>
                <a:cs typeface="Arial MT"/>
              </a:rPr>
              <a:t> </a:t>
            </a:r>
            <a:r>
              <a:rPr sz="1800" spc="-5" dirty="0">
                <a:latin typeface="Arial MT"/>
                <a:cs typeface="Arial MT"/>
              </a:rPr>
              <a:t>and</a:t>
            </a:r>
            <a:r>
              <a:rPr sz="1800" dirty="0">
                <a:latin typeface="Arial MT"/>
                <a:cs typeface="Arial MT"/>
              </a:rPr>
              <a:t> </a:t>
            </a:r>
            <a:r>
              <a:rPr sz="1800" spc="-5" dirty="0">
                <a:latin typeface="Arial MT"/>
                <a:cs typeface="Arial MT"/>
              </a:rPr>
              <a:t>determining</a:t>
            </a:r>
            <a:r>
              <a:rPr sz="1800" spc="20" dirty="0">
                <a:latin typeface="Arial MT"/>
                <a:cs typeface="Arial MT"/>
              </a:rPr>
              <a:t> </a:t>
            </a:r>
            <a:r>
              <a:rPr sz="1800" spc="-5" dirty="0">
                <a:latin typeface="Arial MT"/>
                <a:cs typeface="Arial MT"/>
              </a:rPr>
              <a:t>vehicle</a:t>
            </a:r>
            <a:r>
              <a:rPr sz="1800" spc="20" dirty="0">
                <a:latin typeface="Arial MT"/>
                <a:cs typeface="Arial MT"/>
              </a:rPr>
              <a:t> </a:t>
            </a:r>
            <a:r>
              <a:rPr sz="1800" spc="-5" dirty="0">
                <a:latin typeface="Arial MT"/>
                <a:cs typeface="Arial MT"/>
              </a:rPr>
              <a:t>speed </a:t>
            </a:r>
            <a:r>
              <a:rPr sz="1800" dirty="0">
                <a:latin typeface="Arial MT"/>
                <a:cs typeface="Arial MT"/>
              </a:rPr>
              <a:t> </a:t>
            </a:r>
            <a:r>
              <a:rPr sz="1800" spc="-5" dirty="0">
                <a:latin typeface="Arial MT"/>
                <a:cs typeface="Arial MT"/>
              </a:rPr>
              <a:t>independent</a:t>
            </a:r>
            <a:r>
              <a:rPr sz="1800" spc="35" dirty="0">
                <a:latin typeface="Arial MT"/>
                <a:cs typeface="Arial MT"/>
              </a:rPr>
              <a:t> </a:t>
            </a:r>
            <a:r>
              <a:rPr sz="1800" dirty="0">
                <a:latin typeface="Arial MT"/>
                <a:cs typeface="Arial MT"/>
              </a:rPr>
              <a:t>of</a:t>
            </a:r>
            <a:r>
              <a:rPr sz="1800" spc="-10" dirty="0">
                <a:latin typeface="Arial MT"/>
                <a:cs typeface="Arial MT"/>
              </a:rPr>
              <a:t> </a:t>
            </a:r>
            <a:r>
              <a:rPr sz="1800" dirty="0">
                <a:latin typeface="Arial MT"/>
                <a:cs typeface="Arial MT"/>
              </a:rPr>
              <a:t>the</a:t>
            </a:r>
            <a:r>
              <a:rPr sz="1800" spc="-10" dirty="0">
                <a:latin typeface="Arial MT"/>
                <a:cs typeface="Arial MT"/>
              </a:rPr>
              <a:t> </a:t>
            </a:r>
            <a:r>
              <a:rPr sz="1800" spc="-15" dirty="0">
                <a:latin typeface="Arial MT"/>
                <a:cs typeface="Arial MT"/>
              </a:rPr>
              <a:t>wheel</a:t>
            </a:r>
            <a:r>
              <a:rPr sz="1800" spc="50" dirty="0">
                <a:latin typeface="Arial MT"/>
                <a:cs typeface="Arial MT"/>
              </a:rPr>
              <a:t> </a:t>
            </a:r>
            <a:r>
              <a:rPr sz="1800" spc="-5" dirty="0">
                <a:latin typeface="Arial MT"/>
                <a:cs typeface="Arial MT"/>
              </a:rPr>
              <a:t>rotational</a:t>
            </a:r>
            <a:r>
              <a:rPr sz="1800" spc="5" dirty="0">
                <a:latin typeface="Arial MT"/>
                <a:cs typeface="Arial MT"/>
              </a:rPr>
              <a:t> </a:t>
            </a:r>
            <a:r>
              <a:rPr sz="1800" spc="-5" dirty="0">
                <a:latin typeface="Arial MT"/>
                <a:cs typeface="Arial MT"/>
              </a:rPr>
              <a:t>speeds</a:t>
            </a:r>
            <a:r>
              <a:rPr sz="1800" spc="10" dirty="0">
                <a:latin typeface="Arial MT"/>
                <a:cs typeface="Arial MT"/>
              </a:rPr>
              <a:t> </a:t>
            </a:r>
            <a:r>
              <a:rPr sz="1800" dirty="0">
                <a:latin typeface="Arial MT"/>
                <a:cs typeface="Arial MT"/>
              </a:rPr>
              <a:t>of </a:t>
            </a:r>
            <a:r>
              <a:rPr sz="1800" spc="-5" dirty="0">
                <a:latin typeface="Arial MT"/>
                <a:cs typeface="Arial MT"/>
              </a:rPr>
              <a:t>the</a:t>
            </a:r>
            <a:r>
              <a:rPr sz="1800" spc="-10" dirty="0">
                <a:latin typeface="Arial MT"/>
                <a:cs typeface="Arial MT"/>
              </a:rPr>
              <a:t> </a:t>
            </a:r>
            <a:r>
              <a:rPr sz="1800" spc="-5" dirty="0">
                <a:latin typeface="Arial MT"/>
                <a:cs typeface="Arial MT"/>
              </a:rPr>
              <a:t>vehicle.</a:t>
            </a:r>
            <a:endParaRPr sz="1800" dirty="0">
              <a:latin typeface="Arial MT"/>
              <a:cs typeface="Arial MT"/>
            </a:endParaRPr>
          </a:p>
        </p:txBody>
      </p:sp>
      <p:pic>
        <p:nvPicPr>
          <p:cNvPr id="4" name="object 4"/>
          <p:cNvPicPr/>
          <p:nvPr/>
        </p:nvPicPr>
        <p:blipFill>
          <a:blip r:embed="rId2" cstate="print"/>
          <a:stretch>
            <a:fillRect/>
          </a:stretch>
        </p:blipFill>
        <p:spPr>
          <a:xfrm>
            <a:off x="9646284" y="4541418"/>
            <a:ext cx="1914905" cy="897483"/>
          </a:xfrm>
          <a:prstGeom prst="rect">
            <a:avLst/>
          </a:prstGeom>
        </p:spPr>
      </p:pic>
      <p:pic>
        <p:nvPicPr>
          <p:cNvPr id="5" name="object 5"/>
          <p:cNvPicPr/>
          <p:nvPr/>
        </p:nvPicPr>
        <p:blipFill>
          <a:blip r:embed="rId3" cstate="print"/>
          <a:stretch>
            <a:fillRect/>
          </a:stretch>
        </p:blipFill>
        <p:spPr>
          <a:xfrm>
            <a:off x="9776131" y="1400344"/>
            <a:ext cx="1496616" cy="1124373"/>
          </a:xfrm>
          <a:prstGeom prst="rect">
            <a:avLst/>
          </a:prstGeom>
        </p:spPr>
      </p:pic>
      <p:pic>
        <p:nvPicPr>
          <p:cNvPr id="6" name="object 6"/>
          <p:cNvPicPr/>
          <p:nvPr/>
        </p:nvPicPr>
        <p:blipFill>
          <a:blip r:embed="rId4" cstate="print"/>
          <a:stretch>
            <a:fillRect/>
          </a:stretch>
        </p:blipFill>
        <p:spPr>
          <a:xfrm>
            <a:off x="9653004" y="2904489"/>
            <a:ext cx="1747023" cy="1049083"/>
          </a:xfrm>
          <a:prstGeom prst="rect">
            <a:avLst/>
          </a:prstGeom>
        </p:spPr>
      </p:pic>
      <p:pic>
        <p:nvPicPr>
          <p:cNvPr id="7" name="Picture 6">
            <a:extLst>
              <a:ext uri="{FF2B5EF4-FFF2-40B4-BE49-F238E27FC236}">
                <a16:creationId xmlns:a16="http://schemas.microsoft.com/office/drawing/2014/main" id="{8AA58692-7F7A-8AD9-F1FB-762CFAD36934}"/>
              </a:ext>
            </a:extLst>
          </p:cNvPr>
          <p:cNvPicPr>
            <a:picLocks noChangeAspect="1"/>
          </p:cNvPicPr>
          <p:nvPr/>
        </p:nvPicPr>
        <p:blipFill>
          <a:blip r:embed="rId5"/>
          <a:stretch>
            <a:fillRect/>
          </a:stretch>
        </p:blipFill>
        <p:spPr>
          <a:xfrm>
            <a:off x="103131" y="91440"/>
            <a:ext cx="1192269" cy="65731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293097" y="3497198"/>
            <a:ext cx="2412619" cy="1913509"/>
          </a:xfrm>
          <a:prstGeom prst="rect">
            <a:avLst/>
          </a:prstGeom>
        </p:spPr>
      </p:pic>
      <p:sp>
        <p:nvSpPr>
          <p:cNvPr id="3" name="object 3"/>
          <p:cNvSpPr txBox="1">
            <a:spLocks noGrp="1"/>
          </p:cNvSpPr>
          <p:nvPr>
            <p:ph type="title"/>
          </p:nvPr>
        </p:nvSpPr>
        <p:spPr>
          <a:xfrm>
            <a:off x="1447800" y="275414"/>
            <a:ext cx="4446270" cy="757555"/>
          </a:xfrm>
          <a:prstGeom prst="rect">
            <a:avLst/>
          </a:prstGeom>
        </p:spPr>
        <p:txBody>
          <a:bodyPr vert="horz" wrap="square" lIns="0" tIns="12700" rIns="0" bIns="0" rtlCol="0">
            <a:spAutoFit/>
          </a:bodyPr>
          <a:lstStyle/>
          <a:p>
            <a:pPr marL="12700">
              <a:lnSpc>
                <a:spcPct val="100000"/>
              </a:lnSpc>
              <a:spcBef>
                <a:spcPts val="100"/>
              </a:spcBef>
            </a:pPr>
            <a:r>
              <a:rPr sz="4800" dirty="0"/>
              <a:t>Patent</a:t>
            </a:r>
            <a:r>
              <a:rPr sz="4800" spc="-95" dirty="0"/>
              <a:t> </a:t>
            </a:r>
            <a:r>
              <a:rPr sz="4800" dirty="0"/>
              <a:t>Litigation</a:t>
            </a:r>
          </a:p>
        </p:txBody>
      </p:sp>
      <p:sp>
        <p:nvSpPr>
          <p:cNvPr id="4" name="object 4"/>
          <p:cNvSpPr txBox="1"/>
          <p:nvPr/>
        </p:nvSpPr>
        <p:spPr>
          <a:xfrm>
            <a:off x="1460246" y="1373327"/>
            <a:ext cx="7295515" cy="994410"/>
          </a:xfrm>
          <a:prstGeom prst="rect">
            <a:avLst/>
          </a:prstGeom>
        </p:spPr>
        <p:txBody>
          <a:bodyPr vert="horz" wrap="square" lIns="0" tIns="54610" rIns="0" bIns="0" rtlCol="0">
            <a:spAutoFit/>
          </a:bodyPr>
          <a:lstStyle/>
          <a:p>
            <a:pPr marL="241300" indent="-228600">
              <a:lnSpc>
                <a:spcPct val="100000"/>
              </a:lnSpc>
              <a:spcBef>
                <a:spcPts val="430"/>
              </a:spcBef>
              <a:buClr>
                <a:srgbClr val="359DD6"/>
              </a:buClr>
              <a:buChar char="•"/>
              <a:tabLst>
                <a:tab pos="240665" algn="l"/>
                <a:tab pos="241300" algn="l"/>
              </a:tabLst>
            </a:pPr>
            <a:r>
              <a:rPr sz="2000" dirty="0">
                <a:latin typeface="Arial MT"/>
                <a:cs typeface="Arial MT"/>
              </a:rPr>
              <a:t>Patent</a:t>
            </a:r>
            <a:r>
              <a:rPr sz="2000" spc="-40" dirty="0">
                <a:latin typeface="Arial MT"/>
                <a:cs typeface="Arial MT"/>
              </a:rPr>
              <a:t> </a:t>
            </a:r>
            <a:r>
              <a:rPr sz="2000" dirty="0">
                <a:latin typeface="Arial MT"/>
                <a:cs typeface="Arial MT"/>
              </a:rPr>
              <a:t>infringement</a:t>
            </a:r>
            <a:r>
              <a:rPr sz="2000" spc="-55" dirty="0">
                <a:latin typeface="Arial MT"/>
                <a:cs typeface="Arial MT"/>
              </a:rPr>
              <a:t> </a:t>
            </a:r>
            <a:r>
              <a:rPr sz="2000" dirty="0">
                <a:latin typeface="Arial MT"/>
                <a:cs typeface="Arial MT"/>
              </a:rPr>
              <a:t>suits</a:t>
            </a:r>
          </a:p>
          <a:p>
            <a:pPr marL="698500" lvl="1" indent="-228600">
              <a:lnSpc>
                <a:spcPct val="100000"/>
              </a:lnSpc>
              <a:spcBef>
                <a:spcPts val="295"/>
              </a:spcBef>
              <a:buChar char="•"/>
              <a:tabLst>
                <a:tab pos="697865" algn="l"/>
                <a:tab pos="698500" algn="l"/>
              </a:tabLst>
            </a:pPr>
            <a:r>
              <a:rPr sz="1800" dirty="0">
                <a:latin typeface="Arial MT"/>
                <a:cs typeface="Arial MT"/>
              </a:rPr>
              <a:t>Most from</a:t>
            </a:r>
            <a:r>
              <a:rPr sz="1800" spc="-10" dirty="0">
                <a:latin typeface="Arial MT"/>
                <a:cs typeface="Arial MT"/>
              </a:rPr>
              <a:t> </a:t>
            </a:r>
            <a:r>
              <a:rPr sz="1800" spc="-5" dirty="0">
                <a:latin typeface="Arial MT"/>
                <a:cs typeface="Arial MT"/>
              </a:rPr>
              <a:t>non-practicing</a:t>
            </a:r>
            <a:r>
              <a:rPr sz="1800" spc="30" dirty="0">
                <a:latin typeface="Arial MT"/>
                <a:cs typeface="Arial MT"/>
              </a:rPr>
              <a:t> </a:t>
            </a:r>
            <a:r>
              <a:rPr sz="1800" spc="-5" dirty="0">
                <a:latin typeface="Arial MT"/>
                <a:cs typeface="Arial MT"/>
              </a:rPr>
              <a:t>entities</a:t>
            </a:r>
            <a:r>
              <a:rPr sz="1800" spc="5"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not</a:t>
            </a:r>
            <a:r>
              <a:rPr sz="1800" spc="10" dirty="0">
                <a:latin typeface="Arial MT"/>
                <a:cs typeface="Arial MT"/>
              </a:rPr>
              <a:t> </a:t>
            </a:r>
            <a:r>
              <a:rPr sz="1800" dirty="0">
                <a:latin typeface="Arial MT"/>
                <a:cs typeface="Arial MT"/>
              </a:rPr>
              <a:t>true</a:t>
            </a:r>
            <a:r>
              <a:rPr sz="1800" spc="-10" dirty="0">
                <a:latin typeface="Arial MT"/>
                <a:cs typeface="Arial MT"/>
              </a:rPr>
              <a:t> </a:t>
            </a:r>
            <a:r>
              <a:rPr sz="1800" spc="-5" dirty="0">
                <a:latin typeface="Arial MT"/>
                <a:cs typeface="Arial MT"/>
              </a:rPr>
              <a:t>competitor</a:t>
            </a:r>
            <a:r>
              <a:rPr sz="1800" spc="15" dirty="0">
                <a:latin typeface="Arial MT"/>
                <a:cs typeface="Arial MT"/>
              </a:rPr>
              <a:t> </a:t>
            </a:r>
            <a:r>
              <a:rPr sz="1800" spc="-10" dirty="0">
                <a:latin typeface="Arial MT"/>
                <a:cs typeface="Arial MT"/>
              </a:rPr>
              <a:t>lawsuits</a:t>
            </a:r>
            <a:endParaRPr sz="1800" dirty="0">
              <a:latin typeface="Arial MT"/>
              <a:cs typeface="Arial MT"/>
            </a:endParaRPr>
          </a:p>
          <a:p>
            <a:pPr marL="698500" lvl="1" indent="-228600">
              <a:lnSpc>
                <a:spcPct val="100000"/>
              </a:lnSpc>
              <a:spcBef>
                <a:spcPts val="280"/>
              </a:spcBef>
              <a:buChar char="•"/>
              <a:tabLst>
                <a:tab pos="697865" algn="l"/>
                <a:tab pos="698500" algn="l"/>
              </a:tabLst>
            </a:pPr>
            <a:r>
              <a:rPr sz="1800" spc="-5" dirty="0">
                <a:latin typeface="Arial MT"/>
                <a:cs typeface="Arial MT"/>
              </a:rPr>
              <a:t>Seeing</a:t>
            </a:r>
            <a:r>
              <a:rPr sz="1800" spc="5" dirty="0">
                <a:latin typeface="Arial MT"/>
                <a:cs typeface="Arial MT"/>
              </a:rPr>
              <a:t> </a:t>
            </a:r>
            <a:r>
              <a:rPr sz="1800" spc="-5" dirty="0">
                <a:latin typeface="Arial MT"/>
                <a:cs typeface="Arial MT"/>
              </a:rPr>
              <a:t>both</a:t>
            </a:r>
            <a:r>
              <a:rPr sz="1800" spc="10" dirty="0">
                <a:latin typeface="Arial MT"/>
                <a:cs typeface="Arial MT"/>
              </a:rPr>
              <a:t> </a:t>
            </a:r>
            <a:r>
              <a:rPr sz="1800" spc="-5" dirty="0">
                <a:latin typeface="Arial MT"/>
                <a:cs typeface="Arial MT"/>
              </a:rPr>
              <a:t>at </a:t>
            </a:r>
            <a:r>
              <a:rPr sz="1800" dirty="0">
                <a:latin typeface="Arial MT"/>
                <a:cs typeface="Arial MT"/>
              </a:rPr>
              <a:t>the</a:t>
            </a:r>
            <a:r>
              <a:rPr sz="1800" spc="-10" dirty="0">
                <a:latin typeface="Arial MT"/>
                <a:cs typeface="Arial MT"/>
              </a:rPr>
              <a:t> </a:t>
            </a:r>
            <a:r>
              <a:rPr sz="1800" spc="-5" dirty="0">
                <a:latin typeface="Arial MT"/>
                <a:cs typeface="Arial MT"/>
              </a:rPr>
              <a:t>district</a:t>
            </a:r>
            <a:r>
              <a:rPr sz="1800" dirty="0">
                <a:latin typeface="Arial MT"/>
                <a:cs typeface="Arial MT"/>
              </a:rPr>
              <a:t> </a:t>
            </a:r>
            <a:r>
              <a:rPr sz="1800" spc="-5" dirty="0">
                <a:latin typeface="Arial MT"/>
                <a:cs typeface="Arial MT"/>
              </a:rPr>
              <a:t>court</a:t>
            </a:r>
            <a:r>
              <a:rPr sz="1800" dirty="0">
                <a:latin typeface="Arial MT"/>
                <a:cs typeface="Arial MT"/>
              </a:rPr>
              <a:t> </a:t>
            </a:r>
            <a:r>
              <a:rPr sz="1800" spc="-5" dirty="0">
                <a:latin typeface="Arial MT"/>
                <a:cs typeface="Arial MT"/>
              </a:rPr>
              <a:t>level</a:t>
            </a:r>
            <a:r>
              <a:rPr sz="1800" spc="10" dirty="0">
                <a:latin typeface="Arial MT"/>
                <a:cs typeface="Arial MT"/>
              </a:rPr>
              <a:t> </a:t>
            </a:r>
            <a:r>
              <a:rPr sz="1800" spc="-10" dirty="0">
                <a:latin typeface="Arial MT"/>
                <a:cs typeface="Arial MT"/>
              </a:rPr>
              <a:t>and</a:t>
            </a:r>
            <a:r>
              <a:rPr sz="1800" spc="10" dirty="0">
                <a:latin typeface="Arial MT"/>
                <a:cs typeface="Arial MT"/>
              </a:rPr>
              <a:t> </a:t>
            </a:r>
            <a:r>
              <a:rPr sz="1800" dirty="0">
                <a:latin typeface="Arial MT"/>
                <a:cs typeface="Arial MT"/>
              </a:rPr>
              <a:t>IPRs</a:t>
            </a:r>
            <a:r>
              <a:rPr sz="1800" spc="-5" dirty="0">
                <a:latin typeface="Arial MT"/>
                <a:cs typeface="Arial MT"/>
              </a:rPr>
              <a:t> recently</a:t>
            </a:r>
            <a:endParaRPr sz="1800" dirty="0">
              <a:latin typeface="Arial MT"/>
              <a:cs typeface="Arial MT"/>
            </a:endParaRPr>
          </a:p>
        </p:txBody>
      </p:sp>
      <p:sp>
        <p:nvSpPr>
          <p:cNvPr id="5" name="object 5"/>
          <p:cNvSpPr txBox="1"/>
          <p:nvPr/>
        </p:nvSpPr>
        <p:spPr>
          <a:xfrm>
            <a:off x="1460246" y="3200400"/>
            <a:ext cx="7687945" cy="993775"/>
          </a:xfrm>
          <a:prstGeom prst="rect">
            <a:avLst/>
          </a:prstGeom>
        </p:spPr>
        <p:txBody>
          <a:bodyPr vert="horz" wrap="square" lIns="0" tIns="54610" rIns="0" bIns="0" rtlCol="0">
            <a:spAutoFit/>
          </a:bodyPr>
          <a:lstStyle/>
          <a:p>
            <a:pPr marL="241300" indent="-228600">
              <a:lnSpc>
                <a:spcPct val="100000"/>
              </a:lnSpc>
              <a:spcBef>
                <a:spcPts val="430"/>
              </a:spcBef>
              <a:buClr>
                <a:srgbClr val="359DD6"/>
              </a:buClr>
              <a:buChar char="•"/>
              <a:tabLst>
                <a:tab pos="240665" algn="l"/>
                <a:tab pos="241300" algn="l"/>
              </a:tabLst>
            </a:pPr>
            <a:r>
              <a:rPr sz="2000" dirty="0">
                <a:latin typeface="Arial MT"/>
                <a:cs typeface="Arial MT"/>
              </a:rPr>
              <a:t>E</a:t>
            </a:r>
            <a:r>
              <a:rPr sz="2000" spc="-10" dirty="0">
                <a:latin typeface="Arial MT"/>
                <a:cs typeface="Arial MT"/>
              </a:rPr>
              <a:t>x</a:t>
            </a:r>
            <a:r>
              <a:rPr sz="2000" dirty="0">
                <a:latin typeface="Arial MT"/>
                <a:cs typeface="Arial MT"/>
              </a:rPr>
              <a:t>amples</a:t>
            </a:r>
            <a:r>
              <a:rPr sz="2000" spc="-10"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rec</a:t>
            </a:r>
            <a:r>
              <a:rPr sz="2000" spc="5" dirty="0">
                <a:latin typeface="Arial MT"/>
                <a:cs typeface="Arial MT"/>
              </a:rPr>
              <a:t>e</a:t>
            </a:r>
            <a:r>
              <a:rPr sz="2000" dirty="0">
                <a:latin typeface="Arial MT"/>
                <a:cs typeface="Arial MT"/>
              </a:rPr>
              <a:t>nt</a:t>
            </a:r>
            <a:r>
              <a:rPr sz="2000" spc="-140" dirty="0">
                <a:latin typeface="Arial MT"/>
                <a:cs typeface="Arial MT"/>
              </a:rPr>
              <a:t> </a:t>
            </a:r>
            <a:r>
              <a:rPr sz="2000" spc="-150" dirty="0">
                <a:latin typeface="Arial MT"/>
                <a:cs typeface="Arial MT"/>
              </a:rPr>
              <a:t>A</a:t>
            </a:r>
            <a:r>
              <a:rPr sz="2000" dirty="0">
                <a:latin typeface="Arial MT"/>
                <a:cs typeface="Arial MT"/>
              </a:rPr>
              <a:t>V</a:t>
            </a:r>
            <a:r>
              <a:rPr sz="2000" spc="-10" dirty="0">
                <a:latin typeface="Arial MT"/>
                <a:cs typeface="Arial MT"/>
              </a:rPr>
              <a:t> </a:t>
            </a:r>
            <a:r>
              <a:rPr sz="2000" dirty="0">
                <a:latin typeface="Arial MT"/>
                <a:cs typeface="Arial MT"/>
              </a:rPr>
              <a:t>related</a:t>
            </a:r>
            <a:r>
              <a:rPr sz="2000" spc="-30" dirty="0">
                <a:latin typeface="Arial MT"/>
                <a:cs typeface="Arial MT"/>
              </a:rPr>
              <a:t> </a:t>
            </a:r>
            <a:r>
              <a:rPr sz="2000" dirty="0">
                <a:latin typeface="Arial MT"/>
                <a:cs typeface="Arial MT"/>
              </a:rPr>
              <a:t>patent</a:t>
            </a:r>
            <a:r>
              <a:rPr sz="2000" spc="-20" dirty="0">
                <a:latin typeface="Arial MT"/>
                <a:cs typeface="Arial MT"/>
              </a:rPr>
              <a:t> </a:t>
            </a:r>
            <a:r>
              <a:rPr sz="2000" dirty="0">
                <a:latin typeface="Arial MT"/>
                <a:cs typeface="Arial MT"/>
              </a:rPr>
              <a:t>s</a:t>
            </a:r>
            <a:r>
              <a:rPr sz="2000" spc="5" dirty="0">
                <a:latin typeface="Arial MT"/>
                <a:cs typeface="Arial MT"/>
              </a:rPr>
              <a:t>u</a:t>
            </a:r>
            <a:r>
              <a:rPr sz="2000" dirty="0">
                <a:latin typeface="Arial MT"/>
                <a:cs typeface="Arial MT"/>
              </a:rPr>
              <a:t>its</a:t>
            </a:r>
          </a:p>
          <a:p>
            <a:pPr marL="698500" lvl="1" indent="-228600">
              <a:lnSpc>
                <a:spcPct val="100000"/>
              </a:lnSpc>
              <a:spcBef>
                <a:spcPts val="295"/>
              </a:spcBef>
              <a:buFont typeface="Arial MT"/>
              <a:buChar char="•"/>
              <a:tabLst>
                <a:tab pos="697865" algn="l"/>
                <a:tab pos="698500" algn="l"/>
              </a:tabLst>
            </a:pPr>
            <a:r>
              <a:rPr sz="1800" i="1" spc="-5" dirty="0">
                <a:latin typeface="Arial"/>
                <a:cs typeface="Arial"/>
              </a:rPr>
              <a:t>Quanergy</a:t>
            </a:r>
            <a:r>
              <a:rPr sz="1800" i="1" dirty="0">
                <a:latin typeface="Arial"/>
                <a:cs typeface="Arial"/>
              </a:rPr>
              <a:t> Sys.,</a:t>
            </a:r>
            <a:r>
              <a:rPr sz="1800" i="1" spc="-5" dirty="0">
                <a:latin typeface="Arial"/>
                <a:cs typeface="Arial"/>
              </a:rPr>
              <a:t> </a:t>
            </a:r>
            <a:r>
              <a:rPr sz="1800" i="1" dirty="0">
                <a:latin typeface="Arial"/>
                <a:cs typeface="Arial"/>
              </a:rPr>
              <a:t>Inc.</a:t>
            </a:r>
            <a:r>
              <a:rPr sz="1800" i="1" spc="-5" dirty="0">
                <a:latin typeface="Arial"/>
                <a:cs typeface="Arial"/>
              </a:rPr>
              <a:t> </a:t>
            </a:r>
            <a:r>
              <a:rPr sz="1800" i="1" spc="-70" dirty="0">
                <a:latin typeface="Arial"/>
                <a:cs typeface="Arial"/>
              </a:rPr>
              <a:t>v.</a:t>
            </a:r>
            <a:r>
              <a:rPr sz="1800" i="1" spc="5" dirty="0">
                <a:latin typeface="Arial"/>
                <a:cs typeface="Arial"/>
              </a:rPr>
              <a:t> </a:t>
            </a:r>
            <a:r>
              <a:rPr sz="1800" i="1" spc="-15" dirty="0">
                <a:latin typeface="Arial"/>
                <a:cs typeface="Arial"/>
              </a:rPr>
              <a:t>Velodyne</a:t>
            </a:r>
            <a:r>
              <a:rPr sz="1800" i="1" spc="10" dirty="0">
                <a:latin typeface="Arial"/>
                <a:cs typeface="Arial"/>
              </a:rPr>
              <a:t> </a:t>
            </a:r>
            <a:r>
              <a:rPr sz="1800" i="1" spc="-5" dirty="0">
                <a:latin typeface="Arial"/>
                <a:cs typeface="Arial"/>
              </a:rPr>
              <a:t>Lidar</a:t>
            </a:r>
            <a:r>
              <a:rPr sz="1800" i="1" spc="10" dirty="0">
                <a:latin typeface="Arial"/>
                <a:cs typeface="Arial"/>
              </a:rPr>
              <a:t> </a:t>
            </a:r>
            <a:r>
              <a:rPr sz="1800" i="1" dirty="0">
                <a:latin typeface="Arial"/>
                <a:cs typeface="Arial"/>
              </a:rPr>
              <a:t>Inc.</a:t>
            </a:r>
            <a:r>
              <a:rPr sz="1800" i="1" spc="-5" dirty="0">
                <a:latin typeface="Arial"/>
                <a:cs typeface="Arial"/>
              </a:rPr>
              <a:t> (N.D.</a:t>
            </a:r>
            <a:r>
              <a:rPr sz="1800" i="1" dirty="0">
                <a:latin typeface="Arial"/>
                <a:cs typeface="Arial"/>
              </a:rPr>
              <a:t> </a:t>
            </a:r>
            <a:r>
              <a:rPr sz="1800" i="1" spc="-5" dirty="0">
                <a:latin typeface="Arial"/>
                <a:cs typeface="Arial"/>
              </a:rPr>
              <a:t>Cal.)</a:t>
            </a:r>
            <a:endParaRPr sz="1800" dirty="0">
              <a:latin typeface="Arial"/>
              <a:cs typeface="Arial"/>
            </a:endParaRPr>
          </a:p>
          <a:p>
            <a:pPr marL="698500" lvl="1" indent="-228600">
              <a:lnSpc>
                <a:spcPct val="100000"/>
              </a:lnSpc>
              <a:spcBef>
                <a:spcPts val="280"/>
              </a:spcBef>
              <a:buFont typeface="Arial MT"/>
              <a:buChar char="•"/>
              <a:tabLst>
                <a:tab pos="697865" algn="l"/>
                <a:tab pos="698500" algn="l"/>
              </a:tabLst>
            </a:pPr>
            <a:r>
              <a:rPr sz="1800" i="1" spc="-5" dirty="0">
                <a:latin typeface="Arial"/>
                <a:cs typeface="Arial"/>
              </a:rPr>
              <a:t>Collision</a:t>
            </a:r>
            <a:r>
              <a:rPr sz="1800" i="1" spc="-40" dirty="0">
                <a:latin typeface="Arial"/>
                <a:cs typeface="Arial"/>
              </a:rPr>
              <a:t> </a:t>
            </a:r>
            <a:r>
              <a:rPr sz="1800" i="1" spc="-10" dirty="0">
                <a:latin typeface="Arial"/>
                <a:cs typeface="Arial"/>
              </a:rPr>
              <a:t>Avoidance</a:t>
            </a:r>
            <a:r>
              <a:rPr sz="1800" i="1" spc="20" dirty="0">
                <a:latin typeface="Arial"/>
                <a:cs typeface="Arial"/>
              </a:rPr>
              <a:t> </a:t>
            </a:r>
            <a:r>
              <a:rPr sz="1800" i="1" spc="-20" dirty="0">
                <a:latin typeface="Arial"/>
                <a:cs typeface="Arial"/>
              </a:rPr>
              <a:t>Technologies</a:t>
            </a:r>
            <a:r>
              <a:rPr sz="1800" i="1" spc="25" dirty="0">
                <a:latin typeface="Arial"/>
                <a:cs typeface="Arial"/>
              </a:rPr>
              <a:t> </a:t>
            </a:r>
            <a:r>
              <a:rPr sz="1800" i="1" spc="-70" dirty="0">
                <a:latin typeface="Arial"/>
                <a:cs typeface="Arial"/>
              </a:rPr>
              <a:t>v.</a:t>
            </a:r>
            <a:r>
              <a:rPr sz="1800" i="1" spc="10" dirty="0">
                <a:latin typeface="Arial"/>
                <a:cs typeface="Arial"/>
              </a:rPr>
              <a:t> </a:t>
            </a:r>
            <a:r>
              <a:rPr sz="1800" i="1" spc="-5" dirty="0">
                <a:latin typeface="Arial"/>
                <a:cs typeface="Arial"/>
              </a:rPr>
              <a:t>Ford</a:t>
            </a:r>
            <a:r>
              <a:rPr sz="1800" i="1" spc="10" dirty="0">
                <a:latin typeface="Arial"/>
                <a:cs typeface="Arial"/>
              </a:rPr>
              <a:t> </a:t>
            </a:r>
            <a:r>
              <a:rPr sz="1800" i="1" spc="-5" dirty="0">
                <a:latin typeface="Arial"/>
                <a:cs typeface="Arial"/>
              </a:rPr>
              <a:t>Motor</a:t>
            </a:r>
            <a:r>
              <a:rPr sz="1800" i="1" spc="5" dirty="0">
                <a:latin typeface="Arial"/>
                <a:cs typeface="Arial"/>
              </a:rPr>
              <a:t> </a:t>
            </a:r>
            <a:r>
              <a:rPr sz="1800" i="1" spc="-10" dirty="0">
                <a:latin typeface="Arial"/>
                <a:cs typeface="Arial"/>
              </a:rPr>
              <a:t>Company</a:t>
            </a:r>
            <a:r>
              <a:rPr sz="1800" i="1" spc="25" dirty="0">
                <a:latin typeface="Arial"/>
                <a:cs typeface="Arial"/>
              </a:rPr>
              <a:t> </a:t>
            </a:r>
            <a:r>
              <a:rPr sz="1800" i="1" dirty="0">
                <a:latin typeface="Arial"/>
                <a:cs typeface="Arial"/>
              </a:rPr>
              <a:t>(E.D.</a:t>
            </a:r>
            <a:r>
              <a:rPr sz="1800" i="1" spc="5" dirty="0">
                <a:latin typeface="Arial"/>
                <a:cs typeface="Arial"/>
              </a:rPr>
              <a:t> </a:t>
            </a:r>
            <a:r>
              <a:rPr sz="1800" i="1" spc="-35" dirty="0">
                <a:latin typeface="Arial"/>
                <a:cs typeface="Arial"/>
              </a:rPr>
              <a:t>Tex.)</a:t>
            </a:r>
            <a:endParaRPr sz="1800" dirty="0">
              <a:latin typeface="Arial"/>
              <a:cs typeface="Arial"/>
            </a:endParaRPr>
          </a:p>
        </p:txBody>
      </p:sp>
      <p:pic>
        <p:nvPicPr>
          <p:cNvPr id="6" name="object 6"/>
          <p:cNvPicPr/>
          <p:nvPr/>
        </p:nvPicPr>
        <p:blipFill>
          <a:blip r:embed="rId3" cstate="print"/>
          <a:stretch>
            <a:fillRect/>
          </a:stretch>
        </p:blipFill>
        <p:spPr>
          <a:xfrm>
            <a:off x="9179024" y="654192"/>
            <a:ext cx="2584852" cy="2432680"/>
          </a:xfrm>
          <a:prstGeom prst="rect">
            <a:avLst/>
          </a:prstGeom>
        </p:spPr>
      </p:pic>
      <p:pic>
        <p:nvPicPr>
          <p:cNvPr id="7" name="Picture 6">
            <a:extLst>
              <a:ext uri="{FF2B5EF4-FFF2-40B4-BE49-F238E27FC236}">
                <a16:creationId xmlns:a16="http://schemas.microsoft.com/office/drawing/2014/main" id="{714CBCC4-2052-7EBF-2A41-05AD636F2122}"/>
              </a:ext>
            </a:extLst>
          </p:cNvPr>
          <p:cNvPicPr>
            <a:picLocks noChangeAspect="1"/>
          </p:cNvPicPr>
          <p:nvPr/>
        </p:nvPicPr>
        <p:blipFill>
          <a:blip r:embed="rId4"/>
          <a:stretch>
            <a:fillRect/>
          </a:stretch>
        </p:blipFill>
        <p:spPr>
          <a:xfrm>
            <a:off x="103131" y="91440"/>
            <a:ext cx="1192269" cy="657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3275160" y="3590825"/>
              <a:ext cx="8916713" cy="3267170"/>
            </a:xfrm>
            <a:prstGeom prst="rect">
              <a:avLst/>
            </a:prstGeom>
          </p:spPr>
        </p:pic>
        <p:sp>
          <p:nvSpPr>
            <p:cNvPr id="4" name="object 4"/>
            <p:cNvSpPr/>
            <p:nvPr/>
          </p:nvSpPr>
          <p:spPr>
            <a:xfrm>
              <a:off x="2677160" y="1845691"/>
              <a:ext cx="6956425" cy="2235200"/>
            </a:xfrm>
            <a:custGeom>
              <a:avLst/>
              <a:gdLst/>
              <a:ahLst/>
              <a:cxnLst/>
              <a:rect l="l" t="t" r="r" b="b"/>
              <a:pathLst>
                <a:path w="6956425" h="2235200">
                  <a:moveTo>
                    <a:pt x="6956044" y="0"/>
                  </a:moveTo>
                  <a:lnTo>
                    <a:pt x="0" y="0"/>
                  </a:lnTo>
                  <a:lnTo>
                    <a:pt x="0" y="2235199"/>
                  </a:lnTo>
                  <a:lnTo>
                    <a:pt x="6956044" y="2235199"/>
                  </a:lnTo>
                  <a:lnTo>
                    <a:pt x="6956044" y="0"/>
                  </a:lnTo>
                  <a:close/>
                </a:path>
              </a:pathLst>
            </a:custGeom>
            <a:solidFill>
              <a:srgbClr val="FFFFFF">
                <a:alpha val="50195"/>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12192000" cy="6857998"/>
            </a:xfrm>
            <a:prstGeom prst="rect">
              <a:avLst/>
            </a:prstGeom>
          </p:spPr>
        </p:pic>
        <p:sp>
          <p:nvSpPr>
            <p:cNvPr id="6" name="object 6"/>
            <p:cNvSpPr/>
            <p:nvPr/>
          </p:nvSpPr>
          <p:spPr>
            <a:xfrm>
              <a:off x="2617977" y="1836673"/>
              <a:ext cx="6956425" cy="2235200"/>
            </a:xfrm>
            <a:custGeom>
              <a:avLst/>
              <a:gdLst/>
              <a:ahLst/>
              <a:cxnLst/>
              <a:rect l="l" t="t" r="r" b="b"/>
              <a:pathLst>
                <a:path w="6956425" h="2235200">
                  <a:moveTo>
                    <a:pt x="6956044" y="0"/>
                  </a:moveTo>
                  <a:lnTo>
                    <a:pt x="0" y="0"/>
                  </a:lnTo>
                  <a:lnTo>
                    <a:pt x="0" y="2235200"/>
                  </a:lnTo>
                  <a:lnTo>
                    <a:pt x="6956044" y="2235200"/>
                  </a:lnTo>
                  <a:lnTo>
                    <a:pt x="6956044" y="0"/>
                  </a:lnTo>
                  <a:close/>
                </a:path>
              </a:pathLst>
            </a:custGeom>
            <a:solidFill>
              <a:srgbClr val="FFFFFF">
                <a:alpha val="50195"/>
              </a:srgbClr>
            </a:solidFill>
          </p:spPr>
          <p:txBody>
            <a:bodyPr wrap="square" lIns="0" tIns="0" rIns="0" bIns="0" rtlCol="0"/>
            <a:lstStyle/>
            <a:p>
              <a:endParaRPr/>
            </a:p>
          </p:txBody>
        </p:sp>
      </p:grpSp>
      <p:sp>
        <p:nvSpPr>
          <p:cNvPr id="7" name="object 7"/>
          <p:cNvSpPr txBox="1">
            <a:spLocks noGrp="1"/>
          </p:cNvSpPr>
          <p:nvPr>
            <p:ph type="title"/>
          </p:nvPr>
        </p:nvSpPr>
        <p:spPr>
          <a:xfrm>
            <a:off x="2946400" y="2048001"/>
            <a:ext cx="6299200" cy="1812925"/>
          </a:xfrm>
          <a:prstGeom prst="rect">
            <a:avLst/>
          </a:prstGeom>
          <a:solidFill>
            <a:srgbClr val="FFFFFF">
              <a:alpha val="50195"/>
            </a:srgbClr>
          </a:solidFill>
          <a:ln w="12700">
            <a:solidFill>
              <a:srgbClr val="359DD6"/>
            </a:solidFill>
          </a:ln>
        </p:spPr>
        <p:txBody>
          <a:bodyPr vert="horz" wrap="square" lIns="0" tIns="1270" rIns="0" bIns="0" rtlCol="0">
            <a:spAutoFit/>
          </a:bodyPr>
          <a:lstStyle/>
          <a:p>
            <a:pPr>
              <a:lnSpc>
                <a:spcPct val="100000"/>
              </a:lnSpc>
              <a:spcBef>
                <a:spcPts val="10"/>
              </a:spcBef>
            </a:pPr>
            <a:endParaRPr sz="4250">
              <a:latin typeface="Times New Roman"/>
              <a:cs typeface="Times New Roman"/>
            </a:endParaRPr>
          </a:p>
          <a:p>
            <a:pPr marR="71120" algn="ctr">
              <a:lnSpc>
                <a:spcPct val="100000"/>
              </a:lnSpc>
            </a:pPr>
            <a:r>
              <a:rPr spc="265" dirty="0">
                <a:solidFill>
                  <a:srgbClr val="000000"/>
                </a:solidFill>
                <a:latin typeface="Arial"/>
                <a:cs typeface="Arial"/>
              </a:rPr>
              <a:t>Introduction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990600"/>
            <a:ext cx="6826250" cy="757555"/>
          </a:xfrm>
          <a:prstGeom prst="rect">
            <a:avLst/>
          </a:prstGeom>
        </p:spPr>
        <p:txBody>
          <a:bodyPr vert="horz" wrap="square" lIns="0" tIns="12700" rIns="0" bIns="0" rtlCol="0">
            <a:spAutoFit/>
          </a:bodyPr>
          <a:lstStyle/>
          <a:p>
            <a:pPr marL="12700">
              <a:lnSpc>
                <a:spcPct val="100000"/>
              </a:lnSpc>
              <a:spcBef>
                <a:spcPts val="100"/>
              </a:spcBef>
            </a:pPr>
            <a:r>
              <a:rPr sz="4800" spc="-20" dirty="0"/>
              <a:t>Future</a:t>
            </a:r>
            <a:r>
              <a:rPr sz="4800" spc="-260" dirty="0"/>
              <a:t> </a:t>
            </a:r>
            <a:r>
              <a:rPr sz="4800" spc="-20" dirty="0"/>
              <a:t>Areas</a:t>
            </a:r>
            <a:r>
              <a:rPr sz="4800" spc="-35" dirty="0"/>
              <a:t> </a:t>
            </a:r>
            <a:r>
              <a:rPr sz="4800" dirty="0"/>
              <a:t>of</a:t>
            </a:r>
            <a:r>
              <a:rPr sz="4800" spc="-5" dirty="0"/>
              <a:t> Litigation</a:t>
            </a:r>
            <a:endParaRPr sz="4800" dirty="0"/>
          </a:p>
        </p:txBody>
      </p:sp>
      <p:sp>
        <p:nvSpPr>
          <p:cNvPr id="3" name="object 3"/>
          <p:cNvSpPr txBox="1"/>
          <p:nvPr/>
        </p:nvSpPr>
        <p:spPr>
          <a:xfrm>
            <a:off x="1524000" y="2049145"/>
            <a:ext cx="8444865" cy="2759710"/>
          </a:xfrm>
          <a:prstGeom prst="rect">
            <a:avLst/>
          </a:prstGeom>
        </p:spPr>
        <p:txBody>
          <a:bodyPr vert="horz" wrap="square" lIns="0" tIns="47625" rIns="0" bIns="0" rtlCol="0">
            <a:spAutoFit/>
          </a:bodyPr>
          <a:lstStyle/>
          <a:p>
            <a:pPr marL="241300" marR="279400" indent="-229235">
              <a:lnSpc>
                <a:spcPts val="2160"/>
              </a:lnSpc>
              <a:spcBef>
                <a:spcPts val="375"/>
              </a:spcBef>
              <a:buClr>
                <a:srgbClr val="359DD6"/>
              </a:buClr>
              <a:buChar char="•"/>
              <a:tabLst>
                <a:tab pos="241300" algn="l"/>
                <a:tab pos="241935" algn="l"/>
              </a:tabLst>
            </a:pPr>
            <a:r>
              <a:rPr sz="2000" dirty="0">
                <a:latin typeface="Arial MT"/>
                <a:cs typeface="Arial MT"/>
              </a:rPr>
              <a:t>Lawsuits</a:t>
            </a:r>
            <a:r>
              <a:rPr sz="2000" spc="-30" dirty="0">
                <a:latin typeface="Arial MT"/>
                <a:cs typeface="Arial MT"/>
              </a:rPr>
              <a:t> </a:t>
            </a:r>
            <a:r>
              <a:rPr sz="2000" dirty="0">
                <a:latin typeface="Arial MT"/>
                <a:cs typeface="Arial MT"/>
              </a:rPr>
              <a:t>will</a:t>
            </a:r>
            <a:r>
              <a:rPr sz="2000" spc="5" dirty="0">
                <a:latin typeface="Arial MT"/>
                <a:cs typeface="Arial MT"/>
              </a:rPr>
              <a:t> </a:t>
            </a:r>
            <a:r>
              <a:rPr sz="2000" dirty="0">
                <a:latin typeface="Arial MT"/>
                <a:cs typeface="Arial MT"/>
              </a:rPr>
              <a:t>likely</a:t>
            </a:r>
            <a:r>
              <a:rPr sz="2000" spc="5" dirty="0">
                <a:latin typeface="Arial MT"/>
                <a:cs typeface="Arial MT"/>
              </a:rPr>
              <a:t> </a:t>
            </a:r>
            <a:r>
              <a:rPr sz="2000" dirty="0">
                <a:latin typeface="Arial MT"/>
                <a:cs typeface="Arial MT"/>
              </a:rPr>
              <a:t>increase</a:t>
            </a:r>
            <a:r>
              <a:rPr sz="2000" spc="-35" dirty="0">
                <a:latin typeface="Arial MT"/>
                <a:cs typeface="Arial MT"/>
              </a:rPr>
              <a:t> </a:t>
            </a:r>
            <a:r>
              <a:rPr sz="2000" dirty="0">
                <a:latin typeface="Arial MT"/>
                <a:cs typeface="Arial MT"/>
              </a:rPr>
              <a:t>once</a:t>
            </a:r>
            <a:r>
              <a:rPr sz="2000" spc="-25" dirty="0">
                <a:latin typeface="Arial MT"/>
                <a:cs typeface="Arial MT"/>
              </a:rPr>
              <a:t> </a:t>
            </a:r>
            <a:r>
              <a:rPr sz="2000" dirty="0">
                <a:latin typeface="Arial MT"/>
                <a:cs typeface="Arial MT"/>
              </a:rPr>
              <a:t>there</a:t>
            </a:r>
            <a:r>
              <a:rPr sz="2000" spc="-20"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robust</a:t>
            </a:r>
            <a:r>
              <a:rPr sz="2000" spc="-30" dirty="0">
                <a:latin typeface="Arial MT"/>
                <a:cs typeface="Arial MT"/>
              </a:rPr>
              <a:t> </a:t>
            </a:r>
            <a:r>
              <a:rPr sz="2000" dirty="0">
                <a:latin typeface="Arial MT"/>
                <a:cs typeface="Arial MT"/>
              </a:rPr>
              <a:t>autonomous</a:t>
            </a:r>
            <a:r>
              <a:rPr sz="2000" spc="-40" dirty="0">
                <a:latin typeface="Arial MT"/>
                <a:cs typeface="Arial MT"/>
              </a:rPr>
              <a:t> </a:t>
            </a:r>
            <a:r>
              <a:rPr sz="2000" dirty="0">
                <a:latin typeface="Arial MT"/>
                <a:cs typeface="Arial MT"/>
              </a:rPr>
              <a:t>vehicle </a:t>
            </a:r>
            <a:r>
              <a:rPr sz="2000" spc="-540" dirty="0">
                <a:latin typeface="Arial MT"/>
                <a:cs typeface="Arial MT"/>
              </a:rPr>
              <a:t> </a:t>
            </a:r>
            <a:r>
              <a:rPr sz="2000" dirty="0">
                <a:latin typeface="Arial MT"/>
                <a:cs typeface="Arial MT"/>
              </a:rPr>
              <a:t>market</a:t>
            </a:r>
            <a:r>
              <a:rPr sz="2000" spc="-50"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support</a:t>
            </a:r>
            <a:r>
              <a:rPr sz="2000" spc="-45" dirty="0">
                <a:latin typeface="Arial MT"/>
                <a:cs typeface="Arial MT"/>
              </a:rPr>
              <a:t> </a:t>
            </a:r>
            <a:r>
              <a:rPr sz="2000" dirty="0">
                <a:latin typeface="Arial MT"/>
                <a:cs typeface="Arial MT"/>
              </a:rPr>
              <a:t>them.</a:t>
            </a:r>
          </a:p>
          <a:p>
            <a:pPr>
              <a:lnSpc>
                <a:spcPct val="100000"/>
              </a:lnSpc>
              <a:buClr>
                <a:srgbClr val="359DD6"/>
              </a:buClr>
              <a:buFont typeface="Arial MT"/>
              <a:buChar char="•"/>
            </a:pPr>
            <a:endParaRPr sz="2200" dirty="0">
              <a:latin typeface="Arial MT"/>
              <a:cs typeface="Arial MT"/>
            </a:endParaRPr>
          </a:p>
          <a:p>
            <a:pPr marL="241300" marR="56515" indent="-229235">
              <a:lnSpc>
                <a:spcPts val="2160"/>
              </a:lnSpc>
              <a:spcBef>
                <a:spcPts val="1635"/>
              </a:spcBef>
              <a:buClr>
                <a:srgbClr val="359DD6"/>
              </a:buClr>
              <a:buChar char="•"/>
              <a:tabLst>
                <a:tab pos="241300" algn="l"/>
                <a:tab pos="241935" algn="l"/>
              </a:tabLst>
            </a:pPr>
            <a:r>
              <a:rPr sz="2000" dirty="0">
                <a:latin typeface="Arial MT"/>
                <a:cs typeface="Arial MT"/>
              </a:rPr>
              <a:t>The</a:t>
            </a:r>
            <a:r>
              <a:rPr sz="2000" spc="-15" dirty="0">
                <a:latin typeface="Arial MT"/>
                <a:cs typeface="Arial MT"/>
              </a:rPr>
              <a:t> </a:t>
            </a:r>
            <a:r>
              <a:rPr sz="2000" dirty="0">
                <a:latin typeface="Arial MT"/>
                <a:cs typeface="Arial MT"/>
              </a:rPr>
              <a:t>automaker</a:t>
            </a:r>
            <a:r>
              <a:rPr sz="2000" spc="-3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tech</a:t>
            </a:r>
            <a:r>
              <a:rPr sz="2000" spc="-20" dirty="0">
                <a:latin typeface="Arial MT"/>
                <a:cs typeface="Arial MT"/>
              </a:rPr>
              <a:t> </a:t>
            </a:r>
            <a:r>
              <a:rPr sz="2000" dirty="0">
                <a:latin typeface="Arial MT"/>
                <a:cs typeface="Arial MT"/>
              </a:rPr>
              <a:t>company</a:t>
            </a:r>
            <a:r>
              <a:rPr sz="2000" spc="-35" dirty="0">
                <a:latin typeface="Arial MT"/>
                <a:cs typeface="Arial MT"/>
              </a:rPr>
              <a:t> </a:t>
            </a:r>
            <a:r>
              <a:rPr sz="2000" dirty="0">
                <a:latin typeface="Arial MT"/>
                <a:cs typeface="Arial MT"/>
              </a:rPr>
              <a:t>partnerships</a:t>
            </a:r>
            <a:r>
              <a:rPr sz="2000" spc="-45" dirty="0">
                <a:latin typeface="Arial MT"/>
                <a:cs typeface="Arial MT"/>
              </a:rPr>
              <a:t> </a:t>
            </a:r>
            <a:r>
              <a:rPr sz="2000" dirty="0">
                <a:latin typeface="Arial MT"/>
                <a:cs typeface="Arial MT"/>
              </a:rPr>
              <a:t>will</a:t>
            </a:r>
            <a:r>
              <a:rPr sz="2000" spc="15" dirty="0">
                <a:latin typeface="Arial MT"/>
                <a:cs typeface="Arial MT"/>
              </a:rPr>
              <a:t> </a:t>
            </a:r>
            <a:r>
              <a:rPr sz="2000" dirty="0">
                <a:latin typeface="Arial MT"/>
                <a:cs typeface="Arial MT"/>
              </a:rPr>
              <a:t>limit </a:t>
            </a:r>
            <a:r>
              <a:rPr sz="2000" spc="-5" dirty="0">
                <a:latin typeface="Arial MT"/>
                <a:cs typeface="Arial MT"/>
              </a:rPr>
              <a:t>the</a:t>
            </a:r>
            <a:r>
              <a:rPr sz="2000" spc="-15" dirty="0">
                <a:latin typeface="Arial MT"/>
                <a:cs typeface="Arial MT"/>
              </a:rPr>
              <a:t> </a:t>
            </a:r>
            <a:r>
              <a:rPr sz="2000" dirty="0">
                <a:latin typeface="Arial MT"/>
                <a:cs typeface="Arial MT"/>
              </a:rPr>
              <a:t>extent</a:t>
            </a:r>
            <a:r>
              <a:rPr sz="2000" spc="-15" dirty="0">
                <a:latin typeface="Arial MT"/>
                <a:cs typeface="Arial MT"/>
              </a:rPr>
              <a:t> </a:t>
            </a:r>
            <a:r>
              <a:rPr sz="2000" dirty="0">
                <a:latin typeface="Arial MT"/>
                <a:cs typeface="Arial MT"/>
              </a:rPr>
              <a:t>some </a:t>
            </a:r>
            <a:r>
              <a:rPr sz="2000" spc="-540" dirty="0">
                <a:latin typeface="Arial MT"/>
                <a:cs typeface="Arial MT"/>
              </a:rPr>
              <a:t> </a:t>
            </a:r>
            <a:r>
              <a:rPr sz="2000" dirty="0">
                <a:latin typeface="Arial MT"/>
                <a:cs typeface="Arial MT"/>
              </a:rPr>
              <a:t>companies</a:t>
            </a:r>
            <a:r>
              <a:rPr sz="2000" spc="-45" dirty="0">
                <a:latin typeface="Arial MT"/>
                <a:cs typeface="Arial MT"/>
              </a:rPr>
              <a:t> </a:t>
            </a:r>
            <a:r>
              <a:rPr sz="2000" dirty="0">
                <a:latin typeface="Arial MT"/>
                <a:cs typeface="Arial MT"/>
              </a:rPr>
              <a:t>get</a:t>
            </a:r>
            <a:r>
              <a:rPr sz="2000" spc="-15" dirty="0">
                <a:latin typeface="Arial MT"/>
                <a:cs typeface="Arial MT"/>
              </a:rPr>
              <a:t> </a:t>
            </a:r>
            <a:r>
              <a:rPr sz="2000" dirty="0">
                <a:latin typeface="Arial MT"/>
                <a:cs typeface="Arial MT"/>
              </a:rPr>
              <a:t>accused.</a:t>
            </a:r>
          </a:p>
          <a:p>
            <a:pPr>
              <a:lnSpc>
                <a:spcPct val="100000"/>
              </a:lnSpc>
              <a:buClr>
                <a:srgbClr val="359DD6"/>
              </a:buClr>
              <a:buFont typeface="Arial MT"/>
              <a:buChar char="•"/>
            </a:pPr>
            <a:endParaRPr sz="2200" dirty="0">
              <a:latin typeface="Arial MT"/>
              <a:cs typeface="Arial MT"/>
            </a:endParaRPr>
          </a:p>
          <a:p>
            <a:pPr marL="241300" marR="5080" indent="-229235">
              <a:lnSpc>
                <a:spcPts val="2160"/>
              </a:lnSpc>
              <a:spcBef>
                <a:spcPts val="1625"/>
              </a:spcBef>
              <a:buClr>
                <a:srgbClr val="359DD6"/>
              </a:buClr>
              <a:buChar char="•"/>
              <a:tabLst>
                <a:tab pos="241300" algn="l"/>
                <a:tab pos="241935" algn="l"/>
              </a:tabLst>
            </a:pPr>
            <a:r>
              <a:rPr sz="2000" dirty="0">
                <a:latin typeface="Arial MT"/>
                <a:cs typeface="Arial MT"/>
              </a:rPr>
              <a:t>The</a:t>
            </a:r>
            <a:r>
              <a:rPr sz="2000" spc="-15" dirty="0">
                <a:latin typeface="Arial MT"/>
                <a:cs typeface="Arial MT"/>
              </a:rPr>
              <a:t> </a:t>
            </a:r>
            <a:r>
              <a:rPr sz="2000" dirty="0">
                <a:latin typeface="Arial MT"/>
                <a:cs typeface="Arial MT"/>
              </a:rPr>
              <a:t>area</a:t>
            </a:r>
            <a:r>
              <a:rPr sz="2000" spc="-25" dirty="0">
                <a:latin typeface="Arial MT"/>
                <a:cs typeface="Arial MT"/>
              </a:rPr>
              <a:t> </a:t>
            </a:r>
            <a:r>
              <a:rPr sz="2000" dirty="0">
                <a:latin typeface="Arial MT"/>
                <a:cs typeface="Arial MT"/>
              </a:rPr>
              <a:t>of</a:t>
            </a:r>
            <a:r>
              <a:rPr sz="2000" spc="-5" dirty="0">
                <a:latin typeface="Arial MT"/>
                <a:cs typeface="Arial MT"/>
              </a:rPr>
              <a:t> </a:t>
            </a:r>
            <a:r>
              <a:rPr sz="2000" dirty="0">
                <a:latin typeface="Arial MT"/>
                <a:cs typeface="Arial MT"/>
              </a:rPr>
              <a:t>patent</a:t>
            </a:r>
            <a:r>
              <a:rPr sz="2000" spc="-35" dirty="0">
                <a:latin typeface="Arial MT"/>
                <a:cs typeface="Arial MT"/>
              </a:rPr>
              <a:t> </a:t>
            </a:r>
            <a:r>
              <a:rPr sz="2000" dirty="0">
                <a:latin typeface="Arial MT"/>
                <a:cs typeface="Arial MT"/>
              </a:rPr>
              <a:t>innovation</a:t>
            </a:r>
            <a:r>
              <a:rPr sz="2000" spc="-15" dirty="0">
                <a:latin typeface="Arial MT"/>
                <a:cs typeface="Arial MT"/>
              </a:rPr>
              <a:t> </a:t>
            </a:r>
            <a:r>
              <a:rPr sz="2000" dirty="0">
                <a:latin typeface="Arial MT"/>
                <a:cs typeface="Arial MT"/>
              </a:rPr>
              <a:t>with</a:t>
            </a:r>
            <a:r>
              <a:rPr sz="2000" spc="-1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least</a:t>
            </a:r>
            <a:r>
              <a:rPr sz="2000" spc="-25" dirty="0">
                <a:latin typeface="Arial MT"/>
                <a:cs typeface="Arial MT"/>
              </a:rPr>
              <a:t> </a:t>
            </a:r>
            <a:r>
              <a:rPr sz="2000" dirty="0">
                <a:latin typeface="Arial MT"/>
                <a:cs typeface="Arial MT"/>
              </a:rPr>
              <a:t>amount</a:t>
            </a:r>
            <a:r>
              <a:rPr sz="2000" spc="-30"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patents</a:t>
            </a:r>
            <a:r>
              <a:rPr sz="2000" spc="-35" dirty="0">
                <a:latin typeface="Arial MT"/>
                <a:cs typeface="Arial MT"/>
              </a:rPr>
              <a:t> </a:t>
            </a:r>
            <a:r>
              <a:rPr sz="2000" spc="-5" dirty="0">
                <a:latin typeface="Arial MT"/>
                <a:cs typeface="Arial MT"/>
              </a:rPr>
              <a:t>filed</a:t>
            </a:r>
            <a:r>
              <a:rPr sz="2000" dirty="0">
                <a:latin typeface="Arial MT"/>
                <a:cs typeface="Arial MT"/>
              </a:rPr>
              <a:t> are</a:t>
            </a:r>
            <a:r>
              <a:rPr sz="2000" spc="-10" dirty="0">
                <a:latin typeface="Arial MT"/>
                <a:cs typeface="Arial MT"/>
              </a:rPr>
              <a:t> </a:t>
            </a:r>
            <a:r>
              <a:rPr sz="2000" dirty="0">
                <a:latin typeface="Arial MT"/>
                <a:cs typeface="Arial MT"/>
              </a:rPr>
              <a:t>in </a:t>
            </a:r>
            <a:r>
              <a:rPr sz="2000" spc="-545" dirty="0">
                <a:latin typeface="Arial MT"/>
                <a:cs typeface="Arial MT"/>
              </a:rPr>
              <a:t> </a:t>
            </a:r>
            <a:r>
              <a:rPr sz="2000" dirty="0">
                <a:latin typeface="Arial MT"/>
                <a:cs typeface="Arial MT"/>
              </a:rPr>
              <a:t>telematics</a:t>
            </a:r>
            <a:r>
              <a:rPr sz="2000" spc="-3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is</a:t>
            </a:r>
            <a:r>
              <a:rPr sz="2000" spc="-15" dirty="0">
                <a:latin typeface="Arial MT"/>
                <a:cs typeface="Arial MT"/>
              </a:rPr>
              <a:t> </a:t>
            </a:r>
            <a:r>
              <a:rPr sz="2000" dirty="0">
                <a:latin typeface="Arial MT"/>
                <a:cs typeface="Arial MT"/>
              </a:rPr>
              <a:t>an area</a:t>
            </a:r>
            <a:r>
              <a:rPr sz="2000" spc="-30" dirty="0">
                <a:latin typeface="Arial MT"/>
                <a:cs typeface="Arial MT"/>
              </a:rPr>
              <a:t> </a:t>
            </a:r>
            <a:r>
              <a:rPr sz="2000" dirty="0">
                <a:latin typeface="Arial MT"/>
                <a:cs typeface="Arial MT"/>
              </a:rPr>
              <a:t>likely</a:t>
            </a:r>
            <a:r>
              <a:rPr sz="2000" spc="-5"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be</a:t>
            </a:r>
            <a:r>
              <a:rPr sz="2000" spc="-5" dirty="0">
                <a:latin typeface="Arial MT"/>
                <a:cs typeface="Arial MT"/>
              </a:rPr>
              <a:t> </a:t>
            </a:r>
            <a:r>
              <a:rPr sz="2000" dirty="0">
                <a:latin typeface="Arial MT"/>
                <a:cs typeface="Arial MT"/>
              </a:rPr>
              <a:t>litigated.</a:t>
            </a:r>
          </a:p>
        </p:txBody>
      </p:sp>
      <p:pic>
        <p:nvPicPr>
          <p:cNvPr id="4" name="Picture 3">
            <a:extLst>
              <a:ext uri="{FF2B5EF4-FFF2-40B4-BE49-F238E27FC236}">
                <a16:creationId xmlns:a16="http://schemas.microsoft.com/office/drawing/2014/main" id="{0832D804-FD24-30ED-17AA-8EF27544B609}"/>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0" y="365170"/>
            <a:ext cx="5991860" cy="757555"/>
          </a:xfrm>
          <a:prstGeom prst="rect">
            <a:avLst/>
          </a:prstGeom>
        </p:spPr>
        <p:txBody>
          <a:bodyPr vert="horz" wrap="square" lIns="0" tIns="12700" rIns="0" bIns="0" rtlCol="0">
            <a:spAutoFit/>
          </a:bodyPr>
          <a:lstStyle/>
          <a:p>
            <a:pPr marL="12700">
              <a:lnSpc>
                <a:spcPct val="100000"/>
              </a:lnSpc>
              <a:spcBef>
                <a:spcPts val="100"/>
              </a:spcBef>
            </a:pPr>
            <a:r>
              <a:rPr sz="4800" spc="-10" dirty="0"/>
              <a:t>Protecting</a:t>
            </a:r>
            <a:r>
              <a:rPr sz="4800" spc="-15" dirty="0"/>
              <a:t> </a:t>
            </a:r>
            <a:r>
              <a:rPr sz="4800" spc="-5" dirty="0"/>
              <a:t>IP</a:t>
            </a:r>
            <a:r>
              <a:rPr sz="4800" spc="-290" dirty="0"/>
              <a:t> </a:t>
            </a:r>
            <a:r>
              <a:rPr sz="4800" dirty="0"/>
              <a:t>–</a:t>
            </a:r>
            <a:r>
              <a:rPr sz="4800" spc="-20" dirty="0"/>
              <a:t> </a:t>
            </a:r>
            <a:r>
              <a:rPr sz="4800" spc="-5" dirty="0"/>
              <a:t>Patents</a:t>
            </a:r>
            <a:endParaRPr sz="4800" dirty="0"/>
          </a:p>
        </p:txBody>
      </p:sp>
      <p:sp>
        <p:nvSpPr>
          <p:cNvPr id="3" name="object 3"/>
          <p:cNvSpPr txBox="1"/>
          <p:nvPr/>
        </p:nvSpPr>
        <p:spPr>
          <a:xfrm>
            <a:off x="2057400" y="1600200"/>
            <a:ext cx="8344534" cy="3041015"/>
          </a:xfrm>
          <a:prstGeom prst="rect">
            <a:avLst/>
          </a:prstGeom>
        </p:spPr>
        <p:txBody>
          <a:bodyPr vert="horz" wrap="square" lIns="0" tIns="64135" rIns="0" bIns="0" rtlCol="0">
            <a:spAutoFit/>
          </a:bodyPr>
          <a:lstStyle/>
          <a:p>
            <a:pPr marL="241300" indent="-229235">
              <a:lnSpc>
                <a:spcPct val="100000"/>
              </a:lnSpc>
              <a:spcBef>
                <a:spcPts val="505"/>
              </a:spcBef>
              <a:buClr>
                <a:srgbClr val="359DD6"/>
              </a:buClr>
              <a:buChar char="•"/>
              <a:tabLst>
                <a:tab pos="241300" algn="l"/>
                <a:tab pos="241935" algn="l"/>
              </a:tabLst>
            </a:pPr>
            <a:r>
              <a:rPr sz="2000" dirty="0">
                <a:latin typeface="Arial MT"/>
                <a:cs typeface="Arial MT"/>
              </a:rPr>
              <a:t>Defense</a:t>
            </a:r>
            <a:r>
              <a:rPr sz="2000" spc="-60" dirty="0">
                <a:latin typeface="Arial MT"/>
                <a:cs typeface="Arial MT"/>
              </a:rPr>
              <a:t> </a:t>
            </a:r>
            <a:r>
              <a:rPr sz="2000" dirty="0">
                <a:latin typeface="Arial MT"/>
                <a:cs typeface="Arial MT"/>
              </a:rPr>
              <a:t>Strategies</a:t>
            </a:r>
          </a:p>
          <a:p>
            <a:pPr marL="698500" lvl="1" indent="-229235">
              <a:lnSpc>
                <a:spcPct val="100000"/>
              </a:lnSpc>
              <a:spcBef>
                <a:spcPts val="315"/>
              </a:spcBef>
              <a:buChar char="•"/>
              <a:tabLst>
                <a:tab pos="698500" algn="l"/>
                <a:tab pos="699135" algn="l"/>
              </a:tabLst>
            </a:pPr>
            <a:r>
              <a:rPr sz="1600" spc="-5" dirty="0">
                <a:latin typeface="Arial MT"/>
                <a:cs typeface="Arial MT"/>
              </a:rPr>
              <a:t>Participate</a:t>
            </a:r>
            <a:r>
              <a:rPr sz="1600" dirty="0">
                <a:latin typeface="Arial MT"/>
                <a:cs typeface="Arial MT"/>
              </a:rPr>
              <a:t> in</a:t>
            </a:r>
            <a:r>
              <a:rPr sz="1600" spc="-10" dirty="0">
                <a:latin typeface="Arial MT"/>
                <a:cs typeface="Arial MT"/>
              </a:rPr>
              <a:t> </a:t>
            </a:r>
            <a:r>
              <a:rPr sz="1600" spc="-5" dirty="0">
                <a:latin typeface="Arial MT"/>
                <a:cs typeface="Arial MT"/>
              </a:rPr>
              <a:t>joint</a:t>
            </a:r>
            <a:r>
              <a:rPr sz="1600" dirty="0">
                <a:latin typeface="Arial MT"/>
                <a:cs typeface="Arial MT"/>
              </a:rPr>
              <a:t> </a:t>
            </a:r>
            <a:r>
              <a:rPr sz="1600" spc="-5" dirty="0">
                <a:latin typeface="Arial MT"/>
                <a:cs typeface="Arial MT"/>
              </a:rPr>
              <a:t>defense</a:t>
            </a:r>
            <a:r>
              <a:rPr sz="1600" spc="5" dirty="0">
                <a:latin typeface="Arial MT"/>
                <a:cs typeface="Arial MT"/>
              </a:rPr>
              <a:t> </a:t>
            </a:r>
            <a:r>
              <a:rPr sz="1600" spc="-5" dirty="0">
                <a:latin typeface="Arial MT"/>
                <a:cs typeface="Arial MT"/>
              </a:rPr>
              <a:t>groups</a:t>
            </a:r>
            <a:r>
              <a:rPr sz="1600" spc="20" dirty="0">
                <a:latin typeface="Arial MT"/>
                <a:cs typeface="Arial MT"/>
              </a:rPr>
              <a:t> </a:t>
            </a:r>
            <a:r>
              <a:rPr sz="1600" spc="-10" dirty="0">
                <a:latin typeface="Arial MT"/>
                <a:cs typeface="Arial MT"/>
              </a:rPr>
              <a:t>where</a:t>
            </a:r>
            <a:r>
              <a:rPr sz="1600" spc="20" dirty="0">
                <a:latin typeface="Arial MT"/>
                <a:cs typeface="Arial MT"/>
              </a:rPr>
              <a:t> </a:t>
            </a:r>
            <a:r>
              <a:rPr sz="1600" spc="-5" dirty="0">
                <a:latin typeface="Arial MT"/>
                <a:cs typeface="Arial MT"/>
              </a:rPr>
              <a:t>possible</a:t>
            </a:r>
            <a:endParaRPr sz="1600" dirty="0">
              <a:latin typeface="Arial MT"/>
              <a:cs typeface="Arial MT"/>
            </a:endParaRPr>
          </a:p>
          <a:p>
            <a:pPr marL="698500" lvl="1" indent="-229235">
              <a:lnSpc>
                <a:spcPct val="100000"/>
              </a:lnSpc>
              <a:spcBef>
                <a:spcPts val="315"/>
              </a:spcBef>
              <a:buFont typeface="Arial MT"/>
              <a:buChar char="•"/>
              <a:tabLst>
                <a:tab pos="698500" algn="l"/>
                <a:tab pos="699135" algn="l"/>
              </a:tabLst>
            </a:pPr>
            <a:r>
              <a:rPr sz="1600" i="1" spc="-5" dirty="0">
                <a:latin typeface="Arial"/>
                <a:cs typeface="Arial"/>
              </a:rPr>
              <a:t>Inter</a:t>
            </a:r>
            <a:r>
              <a:rPr sz="1600" i="1" spc="15" dirty="0">
                <a:latin typeface="Arial"/>
                <a:cs typeface="Arial"/>
              </a:rPr>
              <a:t> </a:t>
            </a:r>
            <a:r>
              <a:rPr sz="1600" i="1" spc="-5" dirty="0">
                <a:latin typeface="Arial"/>
                <a:cs typeface="Arial"/>
              </a:rPr>
              <a:t>partes</a:t>
            </a:r>
            <a:r>
              <a:rPr sz="1600" i="1" spc="25" dirty="0">
                <a:latin typeface="Arial"/>
                <a:cs typeface="Arial"/>
              </a:rPr>
              <a:t> </a:t>
            </a:r>
            <a:r>
              <a:rPr sz="1600" spc="-5" dirty="0">
                <a:latin typeface="Arial MT"/>
                <a:cs typeface="Arial MT"/>
              </a:rPr>
              <a:t>reviews</a:t>
            </a:r>
            <a:r>
              <a:rPr sz="1600" dirty="0">
                <a:latin typeface="Arial MT"/>
                <a:cs typeface="Arial MT"/>
              </a:rPr>
              <a:t> </a:t>
            </a:r>
            <a:r>
              <a:rPr sz="1600" spc="-5" dirty="0">
                <a:latin typeface="Arial MT"/>
                <a:cs typeface="Arial MT"/>
              </a:rPr>
              <a:t>(like</a:t>
            </a:r>
            <a:r>
              <a:rPr sz="1600" spc="-15" dirty="0">
                <a:latin typeface="Arial MT"/>
                <a:cs typeface="Arial MT"/>
              </a:rPr>
              <a:t> </a:t>
            </a:r>
            <a:r>
              <a:rPr sz="1600" spc="-5" dirty="0">
                <a:latin typeface="Arial MT"/>
                <a:cs typeface="Arial MT"/>
              </a:rPr>
              <a:t>in Quanergy</a:t>
            </a:r>
            <a:r>
              <a:rPr sz="1600" spc="25" dirty="0">
                <a:latin typeface="Arial MT"/>
                <a:cs typeface="Arial MT"/>
              </a:rPr>
              <a:t> </a:t>
            </a:r>
            <a:r>
              <a:rPr sz="1600" spc="-5" dirty="0">
                <a:latin typeface="Arial MT"/>
                <a:cs typeface="Arial MT"/>
              </a:rPr>
              <a:t>and </a:t>
            </a:r>
            <a:r>
              <a:rPr sz="1600" spc="-45" dirty="0">
                <a:latin typeface="Arial MT"/>
                <a:cs typeface="Arial MT"/>
              </a:rPr>
              <a:t>CAT</a:t>
            </a:r>
            <a:r>
              <a:rPr sz="1600" spc="-30" dirty="0">
                <a:latin typeface="Arial MT"/>
                <a:cs typeface="Arial MT"/>
              </a:rPr>
              <a:t> </a:t>
            </a:r>
            <a:r>
              <a:rPr sz="1600" dirty="0">
                <a:latin typeface="Arial MT"/>
                <a:cs typeface="Arial MT"/>
              </a:rPr>
              <a:t>case)</a:t>
            </a:r>
          </a:p>
          <a:p>
            <a:pPr marL="698500" lvl="1" indent="-229235">
              <a:lnSpc>
                <a:spcPct val="100000"/>
              </a:lnSpc>
              <a:spcBef>
                <a:spcPts val="310"/>
              </a:spcBef>
              <a:buChar char="•"/>
              <a:tabLst>
                <a:tab pos="698500" algn="l"/>
                <a:tab pos="699135" algn="l"/>
              </a:tabLst>
            </a:pPr>
            <a:r>
              <a:rPr sz="1600" spc="-5" dirty="0">
                <a:latin typeface="Arial MT"/>
                <a:cs typeface="Arial MT"/>
              </a:rPr>
              <a:t>Potential</a:t>
            </a:r>
            <a:r>
              <a:rPr sz="1600" spc="-10" dirty="0">
                <a:latin typeface="Arial MT"/>
                <a:cs typeface="Arial MT"/>
              </a:rPr>
              <a:t> </a:t>
            </a:r>
            <a:r>
              <a:rPr sz="1600" spc="-5" dirty="0">
                <a:latin typeface="Arial MT"/>
                <a:cs typeface="Arial MT"/>
              </a:rPr>
              <a:t>Section</a:t>
            </a:r>
            <a:r>
              <a:rPr sz="1600" spc="-10" dirty="0">
                <a:latin typeface="Arial MT"/>
                <a:cs typeface="Arial MT"/>
              </a:rPr>
              <a:t> </a:t>
            </a:r>
            <a:r>
              <a:rPr sz="1600" spc="-5" dirty="0">
                <a:latin typeface="Arial MT"/>
                <a:cs typeface="Arial MT"/>
              </a:rPr>
              <a:t>101</a:t>
            </a:r>
            <a:r>
              <a:rPr sz="1600" spc="20" dirty="0">
                <a:latin typeface="Arial MT"/>
                <a:cs typeface="Arial MT"/>
              </a:rPr>
              <a:t> </a:t>
            </a:r>
            <a:r>
              <a:rPr sz="1600" spc="-5" dirty="0">
                <a:latin typeface="Arial MT"/>
                <a:cs typeface="Arial MT"/>
              </a:rPr>
              <a:t>motion</a:t>
            </a:r>
            <a:r>
              <a:rPr sz="1600" dirty="0">
                <a:latin typeface="Arial MT"/>
                <a:cs typeface="Arial MT"/>
              </a:rPr>
              <a:t> </a:t>
            </a:r>
            <a:r>
              <a:rPr sz="1600" spc="-5" dirty="0">
                <a:latin typeface="Arial MT"/>
                <a:cs typeface="Arial MT"/>
              </a:rPr>
              <a:t>for</a:t>
            </a:r>
            <a:r>
              <a:rPr sz="1600" spc="25" dirty="0">
                <a:latin typeface="Arial MT"/>
                <a:cs typeface="Arial MT"/>
              </a:rPr>
              <a:t> </a:t>
            </a:r>
            <a:r>
              <a:rPr sz="1600" spc="-5" dirty="0">
                <a:latin typeface="Arial MT"/>
                <a:cs typeface="Arial MT"/>
              </a:rPr>
              <a:t>patent</a:t>
            </a:r>
            <a:r>
              <a:rPr sz="1600" spc="10" dirty="0">
                <a:latin typeface="Arial MT"/>
                <a:cs typeface="Arial MT"/>
              </a:rPr>
              <a:t> </a:t>
            </a:r>
            <a:r>
              <a:rPr sz="1600" spc="-5" dirty="0">
                <a:latin typeface="Arial MT"/>
                <a:cs typeface="Arial MT"/>
              </a:rPr>
              <a:t>ineligibility</a:t>
            </a:r>
            <a:endParaRPr sz="1600" dirty="0">
              <a:latin typeface="Arial MT"/>
              <a:cs typeface="Arial MT"/>
            </a:endParaRPr>
          </a:p>
          <a:p>
            <a:pPr marL="698500" lvl="1" indent="-229235">
              <a:lnSpc>
                <a:spcPct val="100000"/>
              </a:lnSpc>
              <a:spcBef>
                <a:spcPts val="300"/>
              </a:spcBef>
              <a:buChar char="•"/>
              <a:tabLst>
                <a:tab pos="698500" algn="l"/>
                <a:tab pos="699135" algn="l"/>
              </a:tabLst>
            </a:pPr>
            <a:r>
              <a:rPr sz="1600" spc="-5" dirty="0">
                <a:latin typeface="Arial MT"/>
                <a:cs typeface="Arial MT"/>
              </a:rPr>
              <a:t>Assess</a:t>
            </a:r>
            <a:r>
              <a:rPr sz="1600" spc="-10" dirty="0">
                <a:latin typeface="Arial MT"/>
                <a:cs typeface="Arial MT"/>
              </a:rPr>
              <a:t> </a:t>
            </a:r>
            <a:r>
              <a:rPr sz="1600" spc="-5" dirty="0">
                <a:latin typeface="Arial MT"/>
                <a:cs typeface="Arial MT"/>
              </a:rPr>
              <a:t>potential exposure/damages</a:t>
            </a:r>
            <a:r>
              <a:rPr sz="1600" spc="30" dirty="0">
                <a:latin typeface="Arial MT"/>
                <a:cs typeface="Arial MT"/>
              </a:rPr>
              <a:t> </a:t>
            </a:r>
            <a:r>
              <a:rPr sz="1600" spc="-5" dirty="0">
                <a:latin typeface="Arial MT"/>
                <a:cs typeface="Arial MT"/>
              </a:rPr>
              <a:t>early</a:t>
            </a:r>
            <a:r>
              <a:rPr sz="1600" spc="10" dirty="0">
                <a:latin typeface="Arial MT"/>
                <a:cs typeface="Arial MT"/>
              </a:rPr>
              <a:t> </a:t>
            </a:r>
            <a:r>
              <a:rPr sz="1600" spc="-5" dirty="0">
                <a:latin typeface="Arial MT"/>
                <a:cs typeface="Arial MT"/>
              </a:rPr>
              <a:t>on</a:t>
            </a:r>
            <a:endParaRPr sz="1600" dirty="0">
              <a:latin typeface="Arial MT"/>
              <a:cs typeface="Arial MT"/>
            </a:endParaRPr>
          </a:p>
          <a:p>
            <a:pPr lvl="1">
              <a:lnSpc>
                <a:spcPct val="100000"/>
              </a:lnSpc>
              <a:buFont typeface="Arial MT"/>
              <a:buChar char="•"/>
            </a:pPr>
            <a:endParaRPr sz="1800" dirty="0">
              <a:latin typeface="Arial MT"/>
              <a:cs typeface="Arial MT"/>
            </a:endParaRPr>
          </a:p>
          <a:p>
            <a:pPr marL="241300" indent="-229235">
              <a:lnSpc>
                <a:spcPct val="100000"/>
              </a:lnSpc>
              <a:spcBef>
                <a:spcPts val="1350"/>
              </a:spcBef>
              <a:buClr>
                <a:srgbClr val="359DD6"/>
              </a:buClr>
              <a:buChar char="•"/>
              <a:tabLst>
                <a:tab pos="241300" algn="l"/>
                <a:tab pos="241935" algn="l"/>
              </a:tabLst>
            </a:pPr>
            <a:r>
              <a:rPr sz="2000" dirty="0">
                <a:latin typeface="Arial MT"/>
                <a:cs typeface="Arial MT"/>
              </a:rPr>
              <a:t>Licensing</a:t>
            </a:r>
            <a:r>
              <a:rPr sz="2000" spc="-60" dirty="0">
                <a:latin typeface="Arial MT"/>
                <a:cs typeface="Arial MT"/>
              </a:rPr>
              <a:t> </a:t>
            </a:r>
            <a:r>
              <a:rPr sz="2000" dirty="0">
                <a:latin typeface="Arial MT"/>
                <a:cs typeface="Arial MT"/>
              </a:rPr>
              <a:t>Patents</a:t>
            </a:r>
          </a:p>
          <a:p>
            <a:pPr marL="698500" lvl="1" indent="-229235">
              <a:lnSpc>
                <a:spcPct val="100000"/>
              </a:lnSpc>
              <a:spcBef>
                <a:spcPts val="315"/>
              </a:spcBef>
              <a:buChar char="•"/>
              <a:tabLst>
                <a:tab pos="698500" algn="l"/>
                <a:tab pos="699135" algn="l"/>
              </a:tabLst>
            </a:pPr>
            <a:r>
              <a:rPr sz="1600" spc="-5" dirty="0">
                <a:latin typeface="Arial MT"/>
                <a:cs typeface="Arial MT"/>
              </a:rPr>
              <a:t>Increase</a:t>
            </a:r>
            <a:r>
              <a:rPr sz="1600" spc="20" dirty="0">
                <a:latin typeface="Arial MT"/>
                <a:cs typeface="Arial MT"/>
              </a:rPr>
              <a:t> </a:t>
            </a:r>
            <a:r>
              <a:rPr sz="1600" spc="-5" dirty="0">
                <a:latin typeface="Arial MT"/>
                <a:cs typeface="Arial MT"/>
              </a:rPr>
              <a:t>standard-essential</a:t>
            </a:r>
            <a:r>
              <a:rPr sz="1600" spc="15" dirty="0">
                <a:latin typeface="Arial MT"/>
                <a:cs typeface="Arial MT"/>
              </a:rPr>
              <a:t> </a:t>
            </a:r>
            <a:r>
              <a:rPr sz="1600" spc="-5" dirty="0">
                <a:latin typeface="Arial MT"/>
                <a:cs typeface="Arial MT"/>
              </a:rPr>
              <a:t>patent</a:t>
            </a:r>
            <a:r>
              <a:rPr sz="1600" spc="25" dirty="0">
                <a:latin typeface="Arial MT"/>
                <a:cs typeface="Arial MT"/>
              </a:rPr>
              <a:t> </a:t>
            </a:r>
            <a:r>
              <a:rPr sz="1600" spc="-5" dirty="0">
                <a:latin typeface="Arial MT"/>
                <a:cs typeface="Arial MT"/>
              </a:rPr>
              <a:t>licensing</a:t>
            </a:r>
            <a:r>
              <a:rPr sz="1600" spc="-10" dirty="0">
                <a:latin typeface="Arial MT"/>
                <a:cs typeface="Arial MT"/>
              </a:rPr>
              <a:t> </a:t>
            </a:r>
            <a:r>
              <a:rPr sz="1600" spc="-5" dirty="0">
                <a:latin typeface="Arial MT"/>
                <a:cs typeface="Arial MT"/>
              </a:rPr>
              <a:t>campaigns</a:t>
            </a:r>
            <a:r>
              <a:rPr sz="1600" spc="5" dirty="0">
                <a:latin typeface="Arial MT"/>
                <a:cs typeface="Arial MT"/>
              </a:rPr>
              <a:t> </a:t>
            </a:r>
            <a:r>
              <a:rPr sz="1600" spc="-5" dirty="0">
                <a:latin typeface="Arial MT"/>
                <a:cs typeface="Arial MT"/>
              </a:rPr>
              <a:t>for</a:t>
            </a:r>
            <a:r>
              <a:rPr sz="1600" spc="30" dirty="0">
                <a:latin typeface="Arial MT"/>
                <a:cs typeface="Arial MT"/>
              </a:rPr>
              <a:t> </a:t>
            </a:r>
            <a:r>
              <a:rPr sz="1600" spc="-5" dirty="0">
                <a:latin typeface="Arial MT"/>
                <a:cs typeface="Arial MT"/>
              </a:rPr>
              <a:t>connected</a:t>
            </a:r>
            <a:r>
              <a:rPr sz="1600" spc="10" dirty="0">
                <a:latin typeface="Arial MT"/>
                <a:cs typeface="Arial MT"/>
              </a:rPr>
              <a:t> </a:t>
            </a:r>
            <a:r>
              <a:rPr sz="1600" spc="-5" dirty="0">
                <a:latin typeface="Arial MT"/>
                <a:cs typeface="Arial MT"/>
              </a:rPr>
              <a:t>cars</a:t>
            </a:r>
            <a:endParaRPr sz="1600" dirty="0">
              <a:latin typeface="Arial MT"/>
              <a:cs typeface="Arial MT"/>
            </a:endParaRPr>
          </a:p>
          <a:p>
            <a:pPr marL="698500" marR="5080" lvl="1" indent="-228600">
              <a:lnSpc>
                <a:spcPts val="1730"/>
              </a:lnSpc>
              <a:spcBef>
                <a:spcPts val="530"/>
              </a:spcBef>
              <a:buChar char="•"/>
              <a:tabLst>
                <a:tab pos="698500" algn="l"/>
                <a:tab pos="699135" algn="l"/>
              </a:tabLst>
            </a:pPr>
            <a:r>
              <a:rPr sz="1600" spc="-5" dirty="0">
                <a:latin typeface="Arial MT"/>
                <a:cs typeface="Arial MT"/>
              </a:rPr>
              <a:t>Potential</a:t>
            </a:r>
            <a:r>
              <a:rPr sz="1600" dirty="0">
                <a:latin typeface="Arial MT"/>
                <a:cs typeface="Arial MT"/>
              </a:rPr>
              <a:t> </a:t>
            </a:r>
            <a:r>
              <a:rPr sz="1600" spc="-5" dirty="0">
                <a:latin typeface="Arial MT"/>
                <a:cs typeface="Arial MT"/>
              </a:rPr>
              <a:t>for</a:t>
            </a:r>
            <a:r>
              <a:rPr sz="1600" spc="30" dirty="0">
                <a:latin typeface="Arial MT"/>
                <a:cs typeface="Arial MT"/>
              </a:rPr>
              <a:t> </a:t>
            </a:r>
            <a:r>
              <a:rPr sz="1600" spc="-5" dirty="0">
                <a:latin typeface="Arial MT"/>
                <a:cs typeface="Arial MT"/>
              </a:rPr>
              <a:t>standard-essential</a:t>
            </a:r>
            <a:r>
              <a:rPr sz="1600" spc="15" dirty="0">
                <a:latin typeface="Arial MT"/>
                <a:cs typeface="Arial MT"/>
              </a:rPr>
              <a:t> </a:t>
            </a:r>
            <a:r>
              <a:rPr sz="1600" spc="-5" dirty="0">
                <a:latin typeface="Arial MT"/>
                <a:cs typeface="Arial MT"/>
              </a:rPr>
              <a:t>patents</a:t>
            </a:r>
            <a:r>
              <a:rPr sz="1600" spc="30" dirty="0">
                <a:latin typeface="Arial MT"/>
                <a:cs typeface="Arial MT"/>
              </a:rPr>
              <a:t> </a:t>
            </a:r>
            <a:r>
              <a:rPr sz="1600" spc="-5" dirty="0">
                <a:latin typeface="Arial MT"/>
                <a:cs typeface="Arial MT"/>
              </a:rPr>
              <a:t>in</a:t>
            </a:r>
            <a:r>
              <a:rPr sz="1600" spc="10" dirty="0">
                <a:latin typeface="Arial MT"/>
                <a:cs typeface="Arial MT"/>
              </a:rPr>
              <a:t> </a:t>
            </a:r>
            <a:r>
              <a:rPr sz="1600" spc="-5" dirty="0">
                <a:latin typeface="Arial MT"/>
                <a:cs typeface="Arial MT"/>
              </a:rPr>
              <a:t>autonomous</a:t>
            </a:r>
            <a:r>
              <a:rPr sz="1600" spc="20" dirty="0">
                <a:latin typeface="Arial MT"/>
                <a:cs typeface="Arial MT"/>
              </a:rPr>
              <a:t> </a:t>
            </a:r>
            <a:r>
              <a:rPr sz="1600" spc="-5" dirty="0">
                <a:latin typeface="Arial MT"/>
                <a:cs typeface="Arial MT"/>
              </a:rPr>
              <a:t>vehicles but</a:t>
            </a:r>
            <a:r>
              <a:rPr sz="1600" spc="25" dirty="0">
                <a:latin typeface="Arial MT"/>
                <a:cs typeface="Arial MT"/>
              </a:rPr>
              <a:t> </a:t>
            </a:r>
            <a:r>
              <a:rPr sz="1600" spc="-5" dirty="0">
                <a:latin typeface="Arial MT"/>
                <a:cs typeface="Arial MT"/>
              </a:rPr>
              <a:t>technology</a:t>
            </a:r>
            <a:r>
              <a:rPr sz="1600" spc="5" dirty="0">
                <a:latin typeface="Arial MT"/>
                <a:cs typeface="Arial MT"/>
              </a:rPr>
              <a:t> </a:t>
            </a:r>
            <a:r>
              <a:rPr sz="1600" spc="-5" dirty="0">
                <a:latin typeface="Arial MT"/>
                <a:cs typeface="Arial MT"/>
              </a:rPr>
              <a:t>is</a:t>
            </a:r>
            <a:r>
              <a:rPr sz="1600" spc="15" dirty="0">
                <a:latin typeface="Arial MT"/>
                <a:cs typeface="Arial MT"/>
              </a:rPr>
              <a:t> </a:t>
            </a:r>
            <a:r>
              <a:rPr sz="1600" spc="-5" dirty="0">
                <a:latin typeface="Arial MT"/>
                <a:cs typeface="Arial MT"/>
              </a:rPr>
              <a:t>still </a:t>
            </a:r>
            <a:r>
              <a:rPr sz="1600" spc="-430" dirty="0">
                <a:latin typeface="Arial MT"/>
                <a:cs typeface="Arial MT"/>
              </a:rPr>
              <a:t> </a:t>
            </a:r>
            <a:r>
              <a:rPr sz="1600" spc="-5" dirty="0">
                <a:latin typeface="Arial MT"/>
                <a:cs typeface="Arial MT"/>
              </a:rPr>
              <a:t>developing</a:t>
            </a:r>
            <a:endParaRPr sz="1600" dirty="0">
              <a:latin typeface="Arial MT"/>
              <a:cs typeface="Arial MT"/>
            </a:endParaRPr>
          </a:p>
        </p:txBody>
      </p:sp>
      <p:pic>
        <p:nvPicPr>
          <p:cNvPr id="4" name="Picture 3">
            <a:extLst>
              <a:ext uri="{FF2B5EF4-FFF2-40B4-BE49-F238E27FC236}">
                <a16:creationId xmlns:a16="http://schemas.microsoft.com/office/drawing/2014/main" id="{28073DC7-8691-BB87-20F6-5A3772DAC26B}"/>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7148" y="228600"/>
            <a:ext cx="7602220" cy="757555"/>
          </a:xfrm>
          <a:prstGeom prst="rect">
            <a:avLst/>
          </a:prstGeom>
        </p:spPr>
        <p:txBody>
          <a:bodyPr vert="horz" wrap="square" lIns="0" tIns="12700" rIns="0" bIns="0" rtlCol="0">
            <a:spAutoFit/>
          </a:bodyPr>
          <a:lstStyle/>
          <a:p>
            <a:pPr marL="12700">
              <a:lnSpc>
                <a:spcPct val="100000"/>
              </a:lnSpc>
              <a:spcBef>
                <a:spcPts val="100"/>
              </a:spcBef>
            </a:pPr>
            <a:r>
              <a:rPr sz="4800" spc="-10" dirty="0"/>
              <a:t>Protecting </a:t>
            </a:r>
            <a:r>
              <a:rPr sz="4800" spc="-5" dirty="0"/>
              <a:t>IP</a:t>
            </a:r>
            <a:r>
              <a:rPr sz="4800" spc="-285" dirty="0"/>
              <a:t> </a:t>
            </a:r>
            <a:r>
              <a:rPr sz="4800" dirty="0"/>
              <a:t>–</a:t>
            </a:r>
            <a:r>
              <a:rPr sz="4800" spc="-100" dirty="0"/>
              <a:t> </a:t>
            </a:r>
            <a:r>
              <a:rPr sz="4800" spc="-75" dirty="0"/>
              <a:t>Trade</a:t>
            </a:r>
            <a:r>
              <a:rPr sz="4800" spc="-10" dirty="0"/>
              <a:t> </a:t>
            </a:r>
            <a:r>
              <a:rPr sz="4800" spc="-15" dirty="0"/>
              <a:t>Secrets</a:t>
            </a:r>
            <a:endParaRPr sz="4800" dirty="0"/>
          </a:p>
        </p:txBody>
      </p:sp>
      <p:sp>
        <p:nvSpPr>
          <p:cNvPr id="3" name="object 3"/>
          <p:cNvSpPr txBox="1"/>
          <p:nvPr/>
        </p:nvSpPr>
        <p:spPr>
          <a:xfrm>
            <a:off x="1577148" y="1350010"/>
            <a:ext cx="8623935" cy="4157979"/>
          </a:xfrm>
          <a:prstGeom prst="rect">
            <a:avLst/>
          </a:prstGeom>
        </p:spPr>
        <p:txBody>
          <a:bodyPr vert="horz" wrap="square" lIns="0" tIns="47625" rIns="0" bIns="0" rtlCol="0">
            <a:spAutoFit/>
          </a:bodyPr>
          <a:lstStyle/>
          <a:p>
            <a:pPr marL="241300" marR="111760" indent="-229235">
              <a:lnSpc>
                <a:spcPts val="2160"/>
              </a:lnSpc>
              <a:spcBef>
                <a:spcPts val="375"/>
              </a:spcBef>
              <a:buClr>
                <a:srgbClr val="359DD6"/>
              </a:buClr>
              <a:buChar char="•"/>
              <a:tabLst>
                <a:tab pos="241300" algn="l"/>
                <a:tab pos="241935" algn="l"/>
              </a:tabLst>
            </a:pPr>
            <a:r>
              <a:rPr sz="2000" dirty="0">
                <a:latin typeface="Arial MT"/>
                <a:cs typeface="Arial MT"/>
              </a:rPr>
              <a:t>Intellectual</a:t>
            </a:r>
            <a:r>
              <a:rPr sz="2000" spc="-20" dirty="0">
                <a:latin typeface="Arial MT"/>
                <a:cs typeface="Arial MT"/>
              </a:rPr>
              <a:t> </a:t>
            </a:r>
            <a:r>
              <a:rPr sz="2000" dirty="0">
                <a:latin typeface="Arial MT"/>
                <a:cs typeface="Arial MT"/>
              </a:rPr>
              <a:t>property</a:t>
            </a:r>
            <a:r>
              <a:rPr sz="2000" spc="-50"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autonomous</a:t>
            </a:r>
            <a:r>
              <a:rPr sz="2000" spc="-40" dirty="0">
                <a:latin typeface="Arial MT"/>
                <a:cs typeface="Arial MT"/>
              </a:rPr>
              <a:t> </a:t>
            </a:r>
            <a:r>
              <a:rPr sz="2000" dirty="0">
                <a:latin typeface="Arial MT"/>
                <a:cs typeface="Arial MT"/>
              </a:rPr>
              <a:t>vehicles</a:t>
            </a:r>
            <a:r>
              <a:rPr sz="2000" spc="-10" dirty="0">
                <a:latin typeface="Arial MT"/>
                <a:cs typeface="Arial MT"/>
              </a:rPr>
              <a:t> </a:t>
            </a:r>
            <a:r>
              <a:rPr sz="2000" dirty="0">
                <a:latin typeface="Arial MT"/>
                <a:cs typeface="Arial MT"/>
              </a:rPr>
              <a:t>may</a:t>
            </a:r>
            <a:r>
              <a:rPr sz="2000" spc="-15" dirty="0">
                <a:latin typeface="Arial MT"/>
                <a:cs typeface="Arial MT"/>
              </a:rPr>
              <a:t> </a:t>
            </a:r>
            <a:r>
              <a:rPr sz="2000" dirty="0">
                <a:latin typeface="Arial MT"/>
                <a:cs typeface="Arial MT"/>
              </a:rPr>
              <a:t>be protected</a:t>
            </a:r>
            <a:r>
              <a:rPr sz="2000" spc="-50" dirty="0">
                <a:latin typeface="Arial MT"/>
                <a:cs typeface="Arial MT"/>
              </a:rPr>
              <a:t> </a:t>
            </a:r>
            <a:r>
              <a:rPr sz="2000" dirty="0">
                <a:latin typeface="Arial MT"/>
                <a:cs typeface="Arial MT"/>
              </a:rPr>
              <a:t>as</a:t>
            </a:r>
            <a:r>
              <a:rPr sz="2000" spc="-15" dirty="0">
                <a:latin typeface="Arial MT"/>
                <a:cs typeface="Arial MT"/>
              </a:rPr>
              <a:t> </a:t>
            </a:r>
            <a:r>
              <a:rPr sz="2000" dirty="0">
                <a:latin typeface="Arial MT"/>
                <a:cs typeface="Arial MT"/>
              </a:rPr>
              <a:t>a</a:t>
            </a:r>
            <a:r>
              <a:rPr sz="2000" spc="5" dirty="0">
                <a:latin typeface="Arial MT"/>
                <a:cs typeface="Arial MT"/>
              </a:rPr>
              <a:t> </a:t>
            </a:r>
            <a:r>
              <a:rPr sz="2000" spc="-5" dirty="0">
                <a:latin typeface="Arial MT"/>
                <a:cs typeface="Arial MT"/>
              </a:rPr>
              <a:t>trade </a:t>
            </a:r>
            <a:r>
              <a:rPr sz="2000" spc="-545" dirty="0">
                <a:latin typeface="Arial MT"/>
                <a:cs typeface="Arial MT"/>
              </a:rPr>
              <a:t> </a:t>
            </a:r>
            <a:r>
              <a:rPr sz="2000" dirty="0">
                <a:latin typeface="Arial MT"/>
                <a:cs typeface="Arial MT"/>
              </a:rPr>
              <a:t>secret</a:t>
            </a:r>
          </a:p>
          <a:p>
            <a:pPr marL="241300" indent="-229235">
              <a:lnSpc>
                <a:spcPts val="2280"/>
              </a:lnSpc>
              <a:spcBef>
                <a:spcPts val="725"/>
              </a:spcBef>
              <a:buClr>
                <a:srgbClr val="359DD6"/>
              </a:buClr>
              <a:buChar char="•"/>
              <a:tabLst>
                <a:tab pos="241300" algn="l"/>
                <a:tab pos="241935" algn="l"/>
              </a:tabLst>
            </a:pPr>
            <a:r>
              <a:rPr sz="2000" spc="-15" dirty="0">
                <a:latin typeface="Arial MT"/>
                <a:cs typeface="Arial MT"/>
              </a:rPr>
              <a:t>Trade</a:t>
            </a:r>
            <a:r>
              <a:rPr sz="2000" spc="-20" dirty="0">
                <a:latin typeface="Arial MT"/>
                <a:cs typeface="Arial MT"/>
              </a:rPr>
              <a:t> </a:t>
            </a:r>
            <a:r>
              <a:rPr sz="2000" dirty="0">
                <a:latin typeface="Arial MT"/>
                <a:cs typeface="Arial MT"/>
              </a:rPr>
              <a:t>secret</a:t>
            </a:r>
            <a:r>
              <a:rPr sz="2000" spc="-35" dirty="0">
                <a:latin typeface="Arial MT"/>
                <a:cs typeface="Arial MT"/>
              </a:rPr>
              <a:t> </a:t>
            </a:r>
            <a:r>
              <a:rPr sz="2000" spc="-5" dirty="0">
                <a:latin typeface="Arial MT"/>
                <a:cs typeface="Arial MT"/>
              </a:rPr>
              <a:t>protection</a:t>
            </a:r>
            <a:r>
              <a:rPr sz="2000" spc="-35" dirty="0">
                <a:latin typeface="Arial MT"/>
                <a:cs typeface="Arial MT"/>
              </a:rPr>
              <a:t> </a:t>
            </a:r>
            <a:r>
              <a:rPr sz="2000" spc="-5" dirty="0">
                <a:latin typeface="Arial MT"/>
                <a:cs typeface="Arial MT"/>
              </a:rPr>
              <a:t>applies </a:t>
            </a:r>
            <a:r>
              <a:rPr sz="2000" dirty="0">
                <a:latin typeface="Arial MT"/>
                <a:cs typeface="Arial MT"/>
              </a:rPr>
              <a:t>to “information</a:t>
            </a:r>
            <a:r>
              <a:rPr sz="2000" spc="-30" dirty="0">
                <a:latin typeface="Arial MT"/>
                <a:cs typeface="Arial MT"/>
              </a:rPr>
              <a:t> </a:t>
            </a:r>
            <a:r>
              <a:rPr sz="2000" spc="-5" dirty="0">
                <a:latin typeface="Arial MT"/>
                <a:cs typeface="Arial MT"/>
              </a:rPr>
              <a:t>including </a:t>
            </a:r>
            <a:r>
              <a:rPr sz="2000" dirty="0">
                <a:latin typeface="Arial MT"/>
                <a:cs typeface="Arial MT"/>
              </a:rPr>
              <a:t>a</a:t>
            </a:r>
            <a:r>
              <a:rPr sz="2000" spc="-10" dirty="0">
                <a:latin typeface="Arial MT"/>
                <a:cs typeface="Arial MT"/>
              </a:rPr>
              <a:t> </a:t>
            </a:r>
            <a:r>
              <a:rPr sz="2000" dirty="0">
                <a:latin typeface="Arial MT"/>
                <a:cs typeface="Arial MT"/>
              </a:rPr>
              <a:t>formula,</a:t>
            </a:r>
            <a:r>
              <a:rPr sz="2000" spc="-30" dirty="0">
                <a:latin typeface="Arial MT"/>
                <a:cs typeface="Arial MT"/>
              </a:rPr>
              <a:t> </a:t>
            </a:r>
            <a:r>
              <a:rPr sz="2000" spc="-5" dirty="0">
                <a:latin typeface="Arial MT"/>
                <a:cs typeface="Arial MT"/>
              </a:rPr>
              <a:t>pattern,</a:t>
            </a:r>
            <a:endParaRPr sz="2000" dirty="0">
              <a:latin typeface="Arial MT"/>
              <a:cs typeface="Arial MT"/>
            </a:endParaRPr>
          </a:p>
          <a:p>
            <a:pPr marL="241300">
              <a:lnSpc>
                <a:spcPts val="2280"/>
              </a:lnSpc>
            </a:pPr>
            <a:r>
              <a:rPr sz="2000" dirty="0">
                <a:latin typeface="Arial MT"/>
                <a:cs typeface="Arial MT"/>
              </a:rPr>
              <a:t>compilation,</a:t>
            </a:r>
            <a:r>
              <a:rPr sz="2000" spc="-30" dirty="0">
                <a:latin typeface="Arial MT"/>
                <a:cs typeface="Arial MT"/>
              </a:rPr>
              <a:t> </a:t>
            </a:r>
            <a:r>
              <a:rPr sz="2000" spc="-5" dirty="0">
                <a:latin typeface="Arial MT"/>
                <a:cs typeface="Arial MT"/>
              </a:rPr>
              <a:t>program,</a:t>
            </a:r>
            <a:r>
              <a:rPr sz="2000" spc="-35" dirty="0">
                <a:latin typeface="Arial MT"/>
                <a:cs typeface="Arial MT"/>
              </a:rPr>
              <a:t> </a:t>
            </a:r>
            <a:r>
              <a:rPr sz="2000" spc="-5" dirty="0">
                <a:latin typeface="Arial MT"/>
                <a:cs typeface="Arial MT"/>
              </a:rPr>
              <a:t>device,</a:t>
            </a:r>
            <a:r>
              <a:rPr sz="2000" spc="-10" dirty="0">
                <a:latin typeface="Arial MT"/>
                <a:cs typeface="Arial MT"/>
              </a:rPr>
              <a:t> </a:t>
            </a:r>
            <a:r>
              <a:rPr sz="2000" dirty="0">
                <a:latin typeface="Arial MT"/>
                <a:cs typeface="Arial MT"/>
              </a:rPr>
              <a:t>method,</a:t>
            </a:r>
            <a:r>
              <a:rPr sz="2000" spc="-30" dirty="0">
                <a:latin typeface="Arial MT"/>
                <a:cs typeface="Arial MT"/>
              </a:rPr>
              <a:t> </a:t>
            </a:r>
            <a:r>
              <a:rPr sz="2000" spc="-5" dirty="0">
                <a:latin typeface="Arial MT"/>
                <a:cs typeface="Arial MT"/>
              </a:rPr>
              <a:t>technique,</a:t>
            </a:r>
            <a:r>
              <a:rPr sz="2000" spc="-35" dirty="0">
                <a:latin typeface="Arial MT"/>
                <a:cs typeface="Arial MT"/>
              </a:rPr>
              <a:t> </a:t>
            </a:r>
            <a:r>
              <a:rPr sz="2000" spc="-5" dirty="0">
                <a:latin typeface="Arial MT"/>
                <a:cs typeface="Arial MT"/>
              </a:rPr>
              <a:t>or </a:t>
            </a:r>
            <a:r>
              <a:rPr sz="2000" dirty="0">
                <a:latin typeface="Arial MT"/>
                <a:cs typeface="Arial MT"/>
              </a:rPr>
              <a:t>process”</a:t>
            </a:r>
          </a:p>
          <a:p>
            <a:pPr marL="241300" indent="-229235">
              <a:lnSpc>
                <a:spcPts val="2280"/>
              </a:lnSpc>
              <a:spcBef>
                <a:spcPts val="770"/>
              </a:spcBef>
              <a:buClr>
                <a:srgbClr val="359DD6"/>
              </a:buClr>
              <a:buChar char="•"/>
              <a:tabLst>
                <a:tab pos="241300" algn="l"/>
                <a:tab pos="241935" algn="l"/>
              </a:tabLst>
            </a:pPr>
            <a:r>
              <a:rPr sz="2000" dirty="0">
                <a:latin typeface="Arial MT"/>
                <a:cs typeface="Arial MT"/>
              </a:rPr>
              <a:t>DTSA</a:t>
            </a:r>
            <a:r>
              <a:rPr sz="2000" spc="-114" dirty="0">
                <a:latin typeface="Arial MT"/>
                <a:cs typeface="Arial MT"/>
              </a:rPr>
              <a:t> </a:t>
            </a:r>
            <a:r>
              <a:rPr sz="2000" dirty="0">
                <a:latin typeface="Arial MT"/>
                <a:cs typeface="Arial MT"/>
              </a:rPr>
              <a:t>now provides</a:t>
            </a:r>
            <a:r>
              <a:rPr sz="2000" spc="-20" dirty="0">
                <a:latin typeface="Arial MT"/>
                <a:cs typeface="Arial MT"/>
              </a:rPr>
              <a:t> </a:t>
            </a:r>
            <a:r>
              <a:rPr sz="2000" dirty="0">
                <a:latin typeface="Arial MT"/>
                <a:cs typeface="Arial MT"/>
              </a:rPr>
              <a:t>federal</a:t>
            </a:r>
            <a:r>
              <a:rPr sz="2000" spc="-30" dirty="0">
                <a:latin typeface="Arial MT"/>
                <a:cs typeface="Arial MT"/>
              </a:rPr>
              <a:t> </a:t>
            </a:r>
            <a:r>
              <a:rPr sz="2000" dirty="0">
                <a:latin typeface="Arial MT"/>
                <a:cs typeface="Arial MT"/>
              </a:rPr>
              <a:t>cause</a:t>
            </a:r>
            <a:r>
              <a:rPr sz="2000" spc="-35"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action</a:t>
            </a:r>
            <a:r>
              <a:rPr sz="2000" spc="-30"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misappropriation</a:t>
            </a:r>
            <a:r>
              <a:rPr sz="2000" spc="-35"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trade</a:t>
            </a:r>
          </a:p>
          <a:p>
            <a:pPr marL="241300">
              <a:lnSpc>
                <a:spcPts val="2280"/>
              </a:lnSpc>
            </a:pPr>
            <a:r>
              <a:rPr sz="2000" dirty="0">
                <a:latin typeface="Arial MT"/>
                <a:cs typeface="Arial MT"/>
              </a:rPr>
              <a:t>secrets</a:t>
            </a:r>
          </a:p>
          <a:p>
            <a:pPr marL="241300" indent="-229235">
              <a:lnSpc>
                <a:spcPct val="100000"/>
              </a:lnSpc>
              <a:spcBef>
                <a:spcPts val="760"/>
              </a:spcBef>
              <a:buClr>
                <a:srgbClr val="359DD6"/>
              </a:buClr>
              <a:buChar char="•"/>
              <a:tabLst>
                <a:tab pos="241300" algn="l"/>
                <a:tab pos="241935" algn="l"/>
              </a:tabLst>
            </a:pPr>
            <a:r>
              <a:rPr sz="2000" spc="-15" dirty="0">
                <a:latin typeface="Arial MT"/>
                <a:cs typeface="Arial MT"/>
              </a:rPr>
              <a:t>Trade</a:t>
            </a:r>
            <a:r>
              <a:rPr sz="2000" spc="-40" dirty="0">
                <a:latin typeface="Arial MT"/>
                <a:cs typeface="Arial MT"/>
              </a:rPr>
              <a:t> </a:t>
            </a:r>
            <a:r>
              <a:rPr sz="2000" dirty="0">
                <a:latin typeface="Arial MT"/>
                <a:cs typeface="Arial MT"/>
              </a:rPr>
              <a:t>Secrets</a:t>
            </a:r>
            <a:r>
              <a:rPr sz="2000" spc="-40" dirty="0">
                <a:latin typeface="Arial MT"/>
                <a:cs typeface="Arial MT"/>
              </a:rPr>
              <a:t> </a:t>
            </a:r>
            <a:r>
              <a:rPr sz="2000" spc="-80" dirty="0">
                <a:latin typeface="Arial MT"/>
                <a:cs typeface="Arial MT"/>
              </a:rPr>
              <a:t>v.</a:t>
            </a:r>
            <a:r>
              <a:rPr sz="2000" spc="-40" dirty="0">
                <a:latin typeface="Arial MT"/>
                <a:cs typeface="Arial MT"/>
              </a:rPr>
              <a:t> </a:t>
            </a:r>
            <a:r>
              <a:rPr sz="2000" dirty="0">
                <a:latin typeface="Arial MT"/>
                <a:cs typeface="Arial MT"/>
              </a:rPr>
              <a:t>Patents</a:t>
            </a:r>
          </a:p>
          <a:p>
            <a:pPr marL="698500" lvl="1" indent="-229235">
              <a:lnSpc>
                <a:spcPct val="100000"/>
              </a:lnSpc>
              <a:spcBef>
                <a:spcPts val="295"/>
              </a:spcBef>
              <a:buChar char="•"/>
              <a:tabLst>
                <a:tab pos="698500" algn="l"/>
                <a:tab pos="699135" algn="l"/>
              </a:tabLst>
            </a:pPr>
            <a:r>
              <a:rPr sz="1800" spc="-15" dirty="0">
                <a:latin typeface="Arial MT"/>
                <a:cs typeface="Arial MT"/>
              </a:rPr>
              <a:t>Trade</a:t>
            </a:r>
            <a:r>
              <a:rPr sz="1800" dirty="0">
                <a:latin typeface="Arial MT"/>
                <a:cs typeface="Arial MT"/>
              </a:rPr>
              <a:t> </a:t>
            </a:r>
            <a:r>
              <a:rPr sz="1800" spc="-5" dirty="0">
                <a:latin typeface="Arial MT"/>
                <a:cs typeface="Arial MT"/>
              </a:rPr>
              <a:t>secrets</a:t>
            </a:r>
            <a:r>
              <a:rPr sz="1800" spc="5" dirty="0">
                <a:latin typeface="Arial MT"/>
                <a:cs typeface="Arial MT"/>
              </a:rPr>
              <a:t> </a:t>
            </a:r>
            <a:r>
              <a:rPr sz="1800" spc="-5" dirty="0">
                <a:latin typeface="Arial MT"/>
                <a:cs typeface="Arial MT"/>
              </a:rPr>
              <a:t>can remain</a:t>
            </a:r>
            <a:r>
              <a:rPr sz="1800" spc="10" dirty="0">
                <a:latin typeface="Arial MT"/>
                <a:cs typeface="Arial MT"/>
              </a:rPr>
              <a:t> </a:t>
            </a:r>
            <a:r>
              <a:rPr sz="1800" spc="-5" dirty="0">
                <a:latin typeface="Arial MT"/>
                <a:cs typeface="Arial MT"/>
              </a:rPr>
              <a:t>a</a:t>
            </a:r>
            <a:r>
              <a:rPr sz="1800" dirty="0">
                <a:latin typeface="Arial MT"/>
                <a:cs typeface="Arial MT"/>
              </a:rPr>
              <a:t> </a:t>
            </a:r>
            <a:r>
              <a:rPr sz="1800" spc="-5" dirty="0">
                <a:latin typeface="Arial MT"/>
                <a:cs typeface="Arial MT"/>
              </a:rPr>
              <a:t>secret</a:t>
            </a:r>
            <a:r>
              <a:rPr sz="1800" spc="5" dirty="0">
                <a:latin typeface="Arial MT"/>
                <a:cs typeface="Arial MT"/>
              </a:rPr>
              <a:t> </a:t>
            </a:r>
            <a:r>
              <a:rPr sz="1800" spc="-5" dirty="0">
                <a:latin typeface="Arial MT"/>
                <a:cs typeface="Arial MT"/>
              </a:rPr>
              <a:t>and</a:t>
            </a:r>
            <a:r>
              <a:rPr sz="1800" spc="10" dirty="0">
                <a:latin typeface="Arial MT"/>
                <a:cs typeface="Arial MT"/>
              </a:rPr>
              <a:t> </a:t>
            </a:r>
            <a:r>
              <a:rPr sz="1800" spc="-15" dirty="0">
                <a:latin typeface="Arial MT"/>
                <a:cs typeface="Arial MT"/>
              </a:rPr>
              <a:t>will</a:t>
            </a:r>
            <a:r>
              <a:rPr sz="1800" spc="50" dirty="0">
                <a:latin typeface="Arial MT"/>
                <a:cs typeface="Arial MT"/>
              </a:rPr>
              <a:t> </a:t>
            </a:r>
            <a:r>
              <a:rPr sz="1800" spc="-5" dirty="0">
                <a:latin typeface="Arial MT"/>
                <a:cs typeface="Arial MT"/>
              </a:rPr>
              <a:t>not</a:t>
            </a:r>
            <a:r>
              <a:rPr sz="1800" spc="5" dirty="0">
                <a:latin typeface="Arial MT"/>
                <a:cs typeface="Arial MT"/>
              </a:rPr>
              <a:t> </a:t>
            </a:r>
            <a:r>
              <a:rPr sz="1800" spc="-5" dirty="0">
                <a:latin typeface="Arial MT"/>
                <a:cs typeface="Arial MT"/>
              </a:rPr>
              <a:t>be published</a:t>
            </a:r>
            <a:r>
              <a:rPr sz="1800" spc="20" dirty="0">
                <a:latin typeface="Arial MT"/>
                <a:cs typeface="Arial MT"/>
              </a:rPr>
              <a:t> </a:t>
            </a:r>
            <a:r>
              <a:rPr sz="1800" spc="-5" dirty="0">
                <a:latin typeface="Arial MT"/>
                <a:cs typeface="Arial MT"/>
              </a:rPr>
              <a:t>like</a:t>
            </a:r>
            <a:r>
              <a:rPr sz="1800" spc="10" dirty="0">
                <a:latin typeface="Arial MT"/>
                <a:cs typeface="Arial MT"/>
              </a:rPr>
              <a:t> </a:t>
            </a:r>
            <a:r>
              <a:rPr sz="1800" spc="-5" dirty="0">
                <a:latin typeface="Arial MT"/>
                <a:cs typeface="Arial MT"/>
              </a:rPr>
              <a:t>patents</a:t>
            </a:r>
            <a:endParaRPr sz="1800" dirty="0">
              <a:latin typeface="Arial MT"/>
              <a:cs typeface="Arial MT"/>
            </a:endParaRPr>
          </a:p>
          <a:p>
            <a:pPr marL="698500" lvl="1" indent="-229235">
              <a:lnSpc>
                <a:spcPct val="100000"/>
              </a:lnSpc>
              <a:spcBef>
                <a:spcPts val="275"/>
              </a:spcBef>
              <a:buChar char="•"/>
              <a:tabLst>
                <a:tab pos="698500" algn="l"/>
                <a:tab pos="699135" algn="l"/>
              </a:tabLst>
            </a:pPr>
            <a:r>
              <a:rPr sz="1800" spc="-15" dirty="0">
                <a:latin typeface="Arial MT"/>
                <a:cs typeface="Arial MT"/>
              </a:rPr>
              <a:t>Trade</a:t>
            </a:r>
            <a:r>
              <a:rPr sz="1800" dirty="0">
                <a:latin typeface="Arial MT"/>
                <a:cs typeface="Arial MT"/>
              </a:rPr>
              <a:t> </a:t>
            </a:r>
            <a:r>
              <a:rPr sz="1800" spc="-5" dirty="0">
                <a:latin typeface="Arial MT"/>
                <a:cs typeface="Arial MT"/>
              </a:rPr>
              <a:t>secrets</a:t>
            </a:r>
            <a:r>
              <a:rPr sz="1800" dirty="0">
                <a:latin typeface="Arial MT"/>
                <a:cs typeface="Arial MT"/>
              </a:rPr>
              <a:t> </a:t>
            </a:r>
            <a:r>
              <a:rPr sz="1800" spc="-5" dirty="0">
                <a:latin typeface="Arial MT"/>
                <a:cs typeface="Arial MT"/>
              </a:rPr>
              <a:t>are</a:t>
            </a:r>
            <a:r>
              <a:rPr sz="1800" spc="-10" dirty="0">
                <a:latin typeface="Arial MT"/>
                <a:cs typeface="Arial MT"/>
              </a:rPr>
              <a:t> </a:t>
            </a:r>
            <a:r>
              <a:rPr sz="1800" spc="-5" dirty="0">
                <a:latin typeface="Arial MT"/>
                <a:cs typeface="Arial MT"/>
              </a:rPr>
              <a:t>protected</a:t>
            </a:r>
            <a:r>
              <a:rPr sz="1800" spc="5" dirty="0">
                <a:latin typeface="Arial MT"/>
                <a:cs typeface="Arial MT"/>
              </a:rPr>
              <a:t> </a:t>
            </a:r>
            <a:r>
              <a:rPr sz="1800" dirty="0">
                <a:latin typeface="Arial MT"/>
                <a:cs typeface="Arial MT"/>
              </a:rPr>
              <a:t>at</a:t>
            </a:r>
            <a:r>
              <a:rPr sz="1800" spc="-10" dirty="0">
                <a:latin typeface="Arial MT"/>
                <a:cs typeface="Arial MT"/>
              </a:rPr>
              <a:t> </a:t>
            </a:r>
            <a:r>
              <a:rPr sz="1800" dirty="0">
                <a:latin typeface="Arial MT"/>
                <a:cs typeface="Arial MT"/>
              </a:rPr>
              <a:t>time of </a:t>
            </a:r>
            <a:r>
              <a:rPr sz="1800" spc="-5" dirty="0">
                <a:latin typeface="Arial MT"/>
                <a:cs typeface="Arial MT"/>
              </a:rPr>
              <a:t>conception</a:t>
            </a:r>
            <a:endParaRPr sz="1800" dirty="0">
              <a:latin typeface="Arial MT"/>
              <a:cs typeface="Arial MT"/>
            </a:endParaRPr>
          </a:p>
          <a:p>
            <a:pPr marL="698500" marR="577850" lvl="1" indent="-228600">
              <a:lnSpc>
                <a:spcPts val="1939"/>
              </a:lnSpc>
              <a:spcBef>
                <a:spcPts val="540"/>
              </a:spcBef>
              <a:buChar char="•"/>
              <a:tabLst>
                <a:tab pos="698500" algn="l"/>
                <a:tab pos="699135" algn="l"/>
              </a:tabLst>
            </a:pPr>
            <a:r>
              <a:rPr sz="1800" spc="-5" dirty="0">
                <a:latin typeface="Arial MT"/>
                <a:cs typeface="Arial MT"/>
              </a:rPr>
              <a:t>Patents</a:t>
            </a:r>
            <a:r>
              <a:rPr sz="1800" spc="5" dirty="0">
                <a:latin typeface="Arial MT"/>
                <a:cs typeface="Arial MT"/>
              </a:rPr>
              <a:t> </a:t>
            </a:r>
            <a:r>
              <a:rPr sz="1800" spc="-5" dirty="0">
                <a:latin typeface="Arial MT"/>
                <a:cs typeface="Arial MT"/>
              </a:rPr>
              <a:t>are limited</a:t>
            </a:r>
            <a:r>
              <a:rPr sz="1800" spc="10" dirty="0">
                <a:latin typeface="Arial MT"/>
                <a:cs typeface="Arial MT"/>
              </a:rPr>
              <a:t> </a:t>
            </a:r>
            <a:r>
              <a:rPr sz="1800" dirty="0">
                <a:latin typeface="Arial MT"/>
                <a:cs typeface="Arial MT"/>
              </a:rPr>
              <a:t>to</a:t>
            </a:r>
            <a:r>
              <a:rPr sz="1800" spc="5" dirty="0">
                <a:latin typeface="Arial MT"/>
                <a:cs typeface="Arial MT"/>
              </a:rPr>
              <a:t> </a:t>
            </a:r>
            <a:r>
              <a:rPr sz="1800" spc="-5" dirty="0">
                <a:latin typeface="Arial MT"/>
                <a:cs typeface="Arial MT"/>
              </a:rPr>
              <a:t>a</a:t>
            </a:r>
            <a:r>
              <a:rPr sz="1800" spc="5" dirty="0">
                <a:latin typeface="Arial MT"/>
                <a:cs typeface="Arial MT"/>
              </a:rPr>
              <a:t> </a:t>
            </a:r>
            <a:r>
              <a:rPr sz="1800" spc="-5" dirty="0">
                <a:latin typeface="Arial MT"/>
                <a:cs typeface="Arial MT"/>
              </a:rPr>
              <a:t>20 </a:t>
            </a:r>
            <a:r>
              <a:rPr sz="1800" spc="-10" dirty="0">
                <a:latin typeface="Arial MT"/>
                <a:cs typeface="Arial MT"/>
              </a:rPr>
              <a:t>year</a:t>
            </a:r>
            <a:r>
              <a:rPr sz="1800" spc="40" dirty="0">
                <a:latin typeface="Arial MT"/>
                <a:cs typeface="Arial MT"/>
              </a:rPr>
              <a:t> </a:t>
            </a:r>
            <a:r>
              <a:rPr sz="1800" dirty="0">
                <a:latin typeface="Arial MT"/>
                <a:cs typeface="Arial MT"/>
              </a:rPr>
              <a:t>term</a:t>
            </a:r>
            <a:r>
              <a:rPr sz="1800" spc="-5" dirty="0">
                <a:latin typeface="Arial MT"/>
                <a:cs typeface="Arial MT"/>
              </a:rPr>
              <a:t> and</a:t>
            </a:r>
            <a:r>
              <a:rPr sz="1800" spc="10" dirty="0">
                <a:latin typeface="Arial MT"/>
                <a:cs typeface="Arial MT"/>
              </a:rPr>
              <a:t> </a:t>
            </a:r>
            <a:r>
              <a:rPr sz="1800" spc="-5" dirty="0">
                <a:latin typeface="Arial MT"/>
                <a:cs typeface="Arial MT"/>
              </a:rPr>
              <a:t>trade</a:t>
            </a:r>
            <a:r>
              <a:rPr sz="1800" spc="5" dirty="0">
                <a:latin typeface="Arial MT"/>
                <a:cs typeface="Arial MT"/>
              </a:rPr>
              <a:t> </a:t>
            </a:r>
            <a:r>
              <a:rPr sz="1800" spc="-5" dirty="0">
                <a:latin typeface="Arial MT"/>
                <a:cs typeface="Arial MT"/>
              </a:rPr>
              <a:t>secrets</a:t>
            </a:r>
            <a:r>
              <a:rPr sz="1800" spc="5" dirty="0">
                <a:latin typeface="Arial MT"/>
                <a:cs typeface="Arial MT"/>
              </a:rPr>
              <a:t> </a:t>
            </a:r>
            <a:r>
              <a:rPr sz="1800" spc="-5" dirty="0">
                <a:latin typeface="Arial MT"/>
                <a:cs typeface="Arial MT"/>
              </a:rPr>
              <a:t>can</a:t>
            </a:r>
            <a:r>
              <a:rPr sz="1800" spc="10" dirty="0">
                <a:latin typeface="Arial MT"/>
                <a:cs typeface="Arial MT"/>
              </a:rPr>
              <a:t> </a:t>
            </a:r>
            <a:r>
              <a:rPr sz="1800" spc="-5" dirty="0">
                <a:latin typeface="Arial MT"/>
                <a:cs typeface="Arial MT"/>
              </a:rPr>
              <a:t>last</a:t>
            </a:r>
            <a:r>
              <a:rPr sz="1800" spc="10" dirty="0">
                <a:latin typeface="Arial MT"/>
                <a:cs typeface="Arial MT"/>
              </a:rPr>
              <a:t> </a:t>
            </a:r>
            <a:r>
              <a:rPr sz="1800" spc="-5" dirty="0">
                <a:latin typeface="Arial MT"/>
                <a:cs typeface="Arial MT"/>
              </a:rPr>
              <a:t>until</a:t>
            </a:r>
            <a:r>
              <a:rPr sz="1800" spc="5" dirty="0">
                <a:latin typeface="Arial MT"/>
                <a:cs typeface="Arial MT"/>
              </a:rPr>
              <a:t> </a:t>
            </a:r>
            <a:r>
              <a:rPr sz="1800" spc="-5" dirty="0">
                <a:latin typeface="Arial MT"/>
                <a:cs typeface="Arial MT"/>
              </a:rPr>
              <a:t>they </a:t>
            </a:r>
            <a:r>
              <a:rPr sz="1800" spc="-484" dirty="0">
                <a:latin typeface="Arial MT"/>
                <a:cs typeface="Arial MT"/>
              </a:rPr>
              <a:t> </a:t>
            </a:r>
            <a:r>
              <a:rPr sz="1800" spc="-5" dirty="0">
                <a:latin typeface="Arial MT"/>
                <a:cs typeface="Arial MT"/>
              </a:rPr>
              <a:t>become</a:t>
            </a:r>
            <a:r>
              <a:rPr sz="1800" dirty="0">
                <a:latin typeface="Arial MT"/>
                <a:cs typeface="Arial MT"/>
              </a:rPr>
              <a:t> </a:t>
            </a:r>
            <a:r>
              <a:rPr sz="1800" spc="-5" dirty="0">
                <a:latin typeface="Arial MT"/>
                <a:cs typeface="Arial MT"/>
              </a:rPr>
              <a:t>public</a:t>
            </a:r>
            <a:endParaRPr sz="1800" dirty="0">
              <a:latin typeface="Arial MT"/>
              <a:cs typeface="Arial MT"/>
            </a:endParaRPr>
          </a:p>
          <a:p>
            <a:pPr marL="698500" lvl="1" indent="-229235">
              <a:lnSpc>
                <a:spcPct val="100000"/>
              </a:lnSpc>
              <a:spcBef>
                <a:spcPts val="265"/>
              </a:spcBef>
              <a:buChar char="•"/>
              <a:tabLst>
                <a:tab pos="698500" algn="l"/>
                <a:tab pos="699135" algn="l"/>
              </a:tabLst>
            </a:pPr>
            <a:r>
              <a:rPr sz="1800" spc="-15" dirty="0">
                <a:latin typeface="Arial MT"/>
                <a:cs typeface="Arial MT"/>
              </a:rPr>
              <a:t>Trade</a:t>
            </a:r>
            <a:r>
              <a:rPr sz="1800" dirty="0">
                <a:latin typeface="Arial MT"/>
                <a:cs typeface="Arial MT"/>
              </a:rPr>
              <a:t> </a:t>
            </a:r>
            <a:r>
              <a:rPr sz="1800" spc="-5" dirty="0">
                <a:latin typeface="Arial MT"/>
                <a:cs typeface="Arial MT"/>
              </a:rPr>
              <a:t>secrets</a:t>
            </a:r>
            <a:r>
              <a:rPr sz="1800" spc="5" dirty="0">
                <a:latin typeface="Arial MT"/>
                <a:cs typeface="Arial MT"/>
              </a:rPr>
              <a:t> </a:t>
            </a:r>
            <a:r>
              <a:rPr sz="1800" spc="-5" dirty="0">
                <a:latin typeface="Arial MT"/>
                <a:cs typeface="Arial MT"/>
              </a:rPr>
              <a:t>may</a:t>
            </a:r>
            <a:r>
              <a:rPr sz="1800" dirty="0">
                <a:latin typeface="Arial MT"/>
                <a:cs typeface="Arial MT"/>
              </a:rPr>
              <a:t> </a:t>
            </a:r>
            <a:r>
              <a:rPr sz="1800" spc="-5" dirty="0">
                <a:latin typeface="Arial MT"/>
                <a:cs typeface="Arial MT"/>
              </a:rPr>
              <a:t>require</a:t>
            </a:r>
            <a:r>
              <a:rPr sz="1800" spc="10" dirty="0">
                <a:latin typeface="Arial MT"/>
                <a:cs typeface="Arial MT"/>
              </a:rPr>
              <a:t> </a:t>
            </a:r>
            <a:r>
              <a:rPr sz="1800" spc="-5" dirty="0">
                <a:latin typeface="Arial MT"/>
                <a:cs typeface="Arial MT"/>
              </a:rPr>
              <a:t>joint</a:t>
            </a:r>
            <a:r>
              <a:rPr sz="1800" spc="20" dirty="0">
                <a:latin typeface="Arial MT"/>
                <a:cs typeface="Arial MT"/>
              </a:rPr>
              <a:t> </a:t>
            </a:r>
            <a:r>
              <a:rPr sz="1800" spc="-5" dirty="0">
                <a:latin typeface="Arial MT"/>
                <a:cs typeface="Arial MT"/>
              </a:rPr>
              <a:t>venture agreements</a:t>
            </a:r>
            <a:r>
              <a:rPr sz="1800" spc="30" dirty="0">
                <a:latin typeface="Arial MT"/>
                <a:cs typeface="Arial MT"/>
              </a:rPr>
              <a:t> </a:t>
            </a:r>
            <a:r>
              <a:rPr sz="1800" dirty="0">
                <a:latin typeface="Arial MT"/>
                <a:cs typeface="Arial MT"/>
              </a:rPr>
              <a:t>to</a:t>
            </a:r>
            <a:r>
              <a:rPr sz="1800" spc="-5" dirty="0">
                <a:latin typeface="Arial MT"/>
                <a:cs typeface="Arial MT"/>
              </a:rPr>
              <a:t> keep</a:t>
            </a:r>
            <a:r>
              <a:rPr sz="1800" spc="10" dirty="0">
                <a:latin typeface="Arial MT"/>
                <a:cs typeface="Arial MT"/>
              </a:rPr>
              <a:t> </a:t>
            </a:r>
            <a:r>
              <a:rPr sz="1800" spc="-5" dirty="0">
                <a:latin typeface="Arial MT"/>
                <a:cs typeface="Arial MT"/>
              </a:rPr>
              <a:t>confidentiality</a:t>
            </a:r>
            <a:endParaRPr sz="1800" dirty="0">
              <a:latin typeface="Arial MT"/>
              <a:cs typeface="Arial MT"/>
            </a:endParaRPr>
          </a:p>
          <a:p>
            <a:pPr marL="698500" lvl="1" indent="-229235">
              <a:lnSpc>
                <a:spcPct val="100000"/>
              </a:lnSpc>
              <a:spcBef>
                <a:spcPts val="275"/>
              </a:spcBef>
              <a:buChar char="•"/>
              <a:tabLst>
                <a:tab pos="698500" algn="l"/>
                <a:tab pos="699135" algn="l"/>
              </a:tabLst>
            </a:pPr>
            <a:r>
              <a:rPr sz="1800" spc="-15" dirty="0">
                <a:latin typeface="Arial MT"/>
                <a:cs typeface="Arial MT"/>
              </a:rPr>
              <a:t>Trade</a:t>
            </a:r>
            <a:r>
              <a:rPr sz="1800" dirty="0">
                <a:latin typeface="Arial MT"/>
                <a:cs typeface="Arial MT"/>
              </a:rPr>
              <a:t> </a:t>
            </a:r>
            <a:r>
              <a:rPr sz="1800" spc="-5" dirty="0">
                <a:latin typeface="Arial MT"/>
                <a:cs typeface="Arial MT"/>
              </a:rPr>
              <a:t>secrets</a:t>
            </a:r>
            <a:r>
              <a:rPr sz="1800" dirty="0">
                <a:latin typeface="Arial MT"/>
                <a:cs typeface="Arial MT"/>
              </a:rPr>
              <a:t> </a:t>
            </a:r>
            <a:r>
              <a:rPr sz="1800" spc="-5" dirty="0">
                <a:latin typeface="Arial MT"/>
                <a:cs typeface="Arial MT"/>
              </a:rPr>
              <a:t>not</a:t>
            </a:r>
            <a:r>
              <a:rPr sz="1800" spc="10" dirty="0">
                <a:latin typeface="Arial MT"/>
                <a:cs typeface="Arial MT"/>
              </a:rPr>
              <a:t> </a:t>
            </a:r>
            <a:r>
              <a:rPr sz="1800" spc="-5" dirty="0">
                <a:latin typeface="Arial MT"/>
                <a:cs typeface="Arial MT"/>
              </a:rPr>
              <a:t>as</a:t>
            </a:r>
            <a:r>
              <a:rPr sz="1800" dirty="0">
                <a:latin typeface="Arial MT"/>
                <a:cs typeface="Arial MT"/>
              </a:rPr>
              <a:t> </a:t>
            </a:r>
            <a:r>
              <a:rPr sz="1800" spc="-5" dirty="0">
                <a:latin typeface="Arial MT"/>
                <a:cs typeface="Arial MT"/>
              </a:rPr>
              <a:t>appealing</a:t>
            </a:r>
            <a:r>
              <a:rPr sz="1800" spc="20" dirty="0">
                <a:latin typeface="Arial MT"/>
                <a:cs typeface="Arial MT"/>
              </a:rPr>
              <a:t> </a:t>
            </a:r>
            <a:r>
              <a:rPr sz="1800" dirty="0">
                <a:latin typeface="Arial MT"/>
                <a:cs typeface="Arial MT"/>
              </a:rPr>
              <a:t>for </a:t>
            </a:r>
            <a:r>
              <a:rPr sz="1800" spc="-5" dirty="0">
                <a:latin typeface="Arial MT"/>
                <a:cs typeface="Arial MT"/>
              </a:rPr>
              <a:t>technology</a:t>
            </a:r>
            <a:r>
              <a:rPr sz="1800" spc="20" dirty="0">
                <a:latin typeface="Arial MT"/>
                <a:cs typeface="Arial MT"/>
              </a:rPr>
              <a:t> </a:t>
            </a:r>
            <a:r>
              <a:rPr sz="1800" spc="-5" dirty="0">
                <a:latin typeface="Arial MT"/>
                <a:cs typeface="Arial MT"/>
              </a:rPr>
              <a:t>that</a:t>
            </a:r>
            <a:r>
              <a:rPr sz="1800" spc="5" dirty="0">
                <a:latin typeface="Arial MT"/>
                <a:cs typeface="Arial MT"/>
              </a:rPr>
              <a:t> </a:t>
            </a:r>
            <a:r>
              <a:rPr sz="1800" spc="-5" dirty="0">
                <a:latin typeface="Arial MT"/>
                <a:cs typeface="Arial MT"/>
              </a:rPr>
              <a:t>can</a:t>
            </a:r>
            <a:r>
              <a:rPr sz="1800" spc="5" dirty="0">
                <a:latin typeface="Arial MT"/>
                <a:cs typeface="Arial MT"/>
              </a:rPr>
              <a:t> </a:t>
            </a:r>
            <a:r>
              <a:rPr sz="1800" spc="-5" dirty="0">
                <a:latin typeface="Arial MT"/>
                <a:cs typeface="Arial MT"/>
              </a:rPr>
              <a:t>be reverse</a:t>
            </a:r>
            <a:r>
              <a:rPr sz="1800" spc="5" dirty="0">
                <a:latin typeface="Arial MT"/>
                <a:cs typeface="Arial MT"/>
              </a:rPr>
              <a:t> </a:t>
            </a:r>
            <a:r>
              <a:rPr sz="1800" spc="-5" dirty="0">
                <a:latin typeface="Arial MT"/>
                <a:cs typeface="Arial MT"/>
              </a:rPr>
              <a:t>engineered</a:t>
            </a:r>
            <a:endParaRPr sz="1800" dirty="0">
              <a:latin typeface="Arial MT"/>
              <a:cs typeface="Arial MT"/>
            </a:endParaRPr>
          </a:p>
        </p:txBody>
      </p:sp>
      <p:pic>
        <p:nvPicPr>
          <p:cNvPr id="4" name="Picture 3">
            <a:extLst>
              <a:ext uri="{FF2B5EF4-FFF2-40B4-BE49-F238E27FC236}">
                <a16:creationId xmlns:a16="http://schemas.microsoft.com/office/drawing/2014/main" id="{16BC541F-F302-3155-721B-242047AE4CB7}"/>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210691"/>
            <a:ext cx="12192000" cy="5647690"/>
            <a:chOff x="0" y="1210691"/>
            <a:chExt cx="12192000" cy="5647690"/>
          </a:xfrm>
        </p:grpSpPr>
        <p:pic>
          <p:nvPicPr>
            <p:cNvPr id="3" name="object 3"/>
            <p:cNvPicPr/>
            <p:nvPr/>
          </p:nvPicPr>
          <p:blipFill>
            <a:blip r:embed="rId2" cstate="print"/>
            <a:stretch>
              <a:fillRect/>
            </a:stretch>
          </p:blipFill>
          <p:spPr>
            <a:xfrm>
              <a:off x="7082917" y="1210691"/>
              <a:ext cx="4572000" cy="2992247"/>
            </a:xfrm>
            <a:prstGeom prst="rect">
              <a:avLst/>
            </a:prstGeom>
          </p:spPr>
        </p:pic>
        <p:pic>
          <p:nvPicPr>
            <p:cNvPr id="4" name="object 4"/>
            <p:cNvPicPr/>
            <p:nvPr/>
          </p:nvPicPr>
          <p:blipFill>
            <a:blip r:embed="rId3" cstate="print"/>
            <a:stretch>
              <a:fillRect/>
            </a:stretch>
          </p:blipFill>
          <p:spPr>
            <a:xfrm>
              <a:off x="7082917" y="3990238"/>
              <a:ext cx="4572000" cy="2456179"/>
            </a:xfrm>
            <a:prstGeom prst="rect">
              <a:avLst/>
            </a:prstGeom>
          </p:spPr>
        </p:pic>
      </p:grpSp>
      <p:sp>
        <p:nvSpPr>
          <p:cNvPr id="5" name="object 5"/>
          <p:cNvSpPr txBox="1">
            <a:spLocks noGrp="1"/>
          </p:cNvSpPr>
          <p:nvPr>
            <p:ph type="title"/>
          </p:nvPr>
        </p:nvSpPr>
        <p:spPr>
          <a:xfrm>
            <a:off x="1766697" y="366311"/>
            <a:ext cx="7602220" cy="757555"/>
          </a:xfrm>
          <a:prstGeom prst="rect">
            <a:avLst/>
          </a:prstGeom>
        </p:spPr>
        <p:txBody>
          <a:bodyPr vert="horz" wrap="square" lIns="0" tIns="12700" rIns="0" bIns="0" rtlCol="0">
            <a:spAutoFit/>
          </a:bodyPr>
          <a:lstStyle/>
          <a:p>
            <a:pPr marL="12700">
              <a:lnSpc>
                <a:spcPct val="100000"/>
              </a:lnSpc>
              <a:spcBef>
                <a:spcPts val="100"/>
              </a:spcBef>
            </a:pPr>
            <a:r>
              <a:rPr sz="4800" spc="-10" dirty="0"/>
              <a:t>Protecting</a:t>
            </a:r>
            <a:r>
              <a:rPr sz="4800" spc="-20" dirty="0"/>
              <a:t> </a:t>
            </a:r>
            <a:r>
              <a:rPr sz="4800" spc="-5" dirty="0"/>
              <a:t>IP</a:t>
            </a:r>
            <a:r>
              <a:rPr sz="4800" spc="-275" dirty="0"/>
              <a:t> </a:t>
            </a:r>
            <a:r>
              <a:rPr sz="4800" dirty="0"/>
              <a:t>–</a:t>
            </a:r>
            <a:r>
              <a:rPr sz="4800" spc="-100" dirty="0"/>
              <a:t> </a:t>
            </a:r>
            <a:r>
              <a:rPr sz="4800" spc="-75" dirty="0"/>
              <a:t>Trade</a:t>
            </a:r>
            <a:r>
              <a:rPr sz="4800" spc="-10" dirty="0"/>
              <a:t> </a:t>
            </a:r>
            <a:r>
              <a:rPr sz="4800" spc="-15" dirty="0"/>
              <a:t>Secrets</a:t>
            </a:r>
            <a:endParaRPr sz="4800" dirty="0"/>
          </a:p>
        </p:txBody>
      </p:sp>
      <p:sp>
        <p:nvSpPr>
          <p:cNvPr id="6" name="object 6"/>
          <p:cNvSpPr txBox="1"/>
          <p:nvPr/>
        </p:nvSpPr>
        <p:spPr>
          <a:xfrm>
            <a:off x="1905000" y="1447800"/>
            <a:ext cx="4852670" cy="2994660"/>
          </a:xfrm>
          <a:prstGeom prst="rect">
            <a:avLst/>
          </a:prstGeom>
        </p:spPr>
        <p:txBody>
          <a:bodyPr vert="horz" wrap="square" lIns="0" tIns="54610" rIns="0" bIns="0" rtlCol="0">
            <a:spAutoFit/>
          </a:bodyPr>
          <a:lstStyle/>
          <a:p>
            <a:pPr marL="241300" indent="-229235">
              <a:lnSpc>
                <a:spcPct val="100000"/>
              </a:lnSpc>
              <a:spcBef>
                <a:spcPts val="430"/>
              </a:spcBef>
              <a:buClr>
                <a:srgbClr val="359DD6"/>
              </a:buClr>
              <a:buFont typeface="Arial MT"/>
              <a:buChar char="•"/>
              <a:tabLst>
                <a:tab pos="241300" algn="l"/>
                <a:tab pos="241935" algn="l"/>
              </a:tabLst>
            </a:pPr>
            <a:r>
              <a:rPr sz="2000" i="1" spc="-5" dirty="0">
                <a:latin typeface="Arial"/>
                <a:cs typeface="Arial"/>
              </a:rPr>
              <a:t>Waymo</a:t>
            </a:r>
            <a:r>
              <a:rPr sz="2000" i="1" spc="-45" dirty="0">
                <a:latin typeface="Arial"/>
                <a:cs typeface="Arial"/>
              </a:rPr>
              <a:t> </a:t>
            </a:r>
            <a:r>
              <a:rPr sz="2000" i="1" spc="-70" dirty="0">
                <a:latin typeface="Arial"/>
                <a:cs typeface="Arial"/>
              </a:rPr>
              <a:t>v.</a:t>
            </a:r>
            <a:r>
              <a:rPr sz="2000" i="1" spc="-40" dirty="0">
                <a:latin typeface="Arial"/>
                <a:cs typeface="Arial"/>
              </a:rPr>
              <a:t> </a:t>
            </a:r>
            <a:r>
              <a:rPr sz="2000" i="1" dirty="0">
                <a:latin typeface="Arial"/>
                <a:cs typeface="Arial"/>
              </a:rPr>
              <a:t>Uber</a:t>
            </a:r>
            <a:r>
              <a:rPr sz="2000" i="1" spc="-40" dirty="0">
                <a:latin typeface="Arial"/>
                <a:cs typeface="Arial"/>
              </a:rPr>
              <a:t> </a:t>
            </a:r>
            <a:r>
              <a:rPr sz="2000" dirty="0">
                <a:latin typeface="Arial MT"/>
                <a:cs typeface="Arial MT"/>
              </a:rPr>
              <a:t>Case</a:t>
            </a:r>
          </a:p>
          <a:p>
            <a:pPr marL="698500" marR="173355" lvl="1" indent="-228600">
              <a:lnSpc>
                <a:spcPct val="90100"/>
              </a:lnSpc>
              <a:spcBef>
                <a:spcPts val="509"/>
              </a:spcBef>
              <a:buChar char="•"/>
              <a:tabLst>
                <a:tab pos="698500" algn="l"/>
                <a:tab pos="699135" algn="l"/>
              </a:tabLst>
            </a:pPr>
            <a:r>
              <a:rPr sz="1800" spc="-20" dirty="0">
                <a:latin typeface="Arial MT"/>
                <a:cs typeface="Arial MT"/>
              </a:rPr>
              <a:t>Waymo</a:t>
            </a:r>
            <a:r>
              <a:rPr sz="1800" spc="15" dirty="0">
                <a:latin typeface="Arial MT"/>
                <a:cs typeface="Arial MT"/>
              </a:rPr>
              <a:t> </a:t>
            </a:r>
            <a:r>
              <a:rPr sz="1800" spc="-5" dirty="0">
                <a:latin typeface="Arial MT"/>
                <a:cs typeface="Arial MT"/>
              </a:rPr>
              <a:t>sued</a:t>
            </a:r>
            <a:r>
              <a:rPr sz="1800" spc="5" dirty="0">
                <a:latin typeface="Arial MT"/>
                <a:cs typeface="Arial MT"/>
              </a:rPr>
              <a:t> </a:t>
            </a:r>
            <a:r>
              <a:rPr sz="1800" spc="-5" dirty="0">
                <a:latin typeface="Arial MT"/>
                <a:cs typeface="Arial MT"/>
              </a:rPr>
              <a:t>Uber</a:t>
            </a:r>
            <a:r>
              <a:rPr sz="1800" dirty="0">
                <a:latin typeface="Arial MT"/>
                <a:cs typeface="Arial MT"/>
              </a:rPr>
              <a:t> for</a:t>
            </a:r>
            <a:r>
              <a:rPr sz="1800" spc="-10" dirty="0">
                <a:latin typeface="Arial MT"/>
                <a:cs typeface="Arial MT"/>
              </a:rPr>
              <a:t> </a:t>
            </a:r>
            <a:r>
              <a:rPr sz="1800" spc="-5" dirty="0">
                <a:latin typeface="Arial MT"/>
                <a:cs typeface="Arial MT"/>
              </a:rPr>
              <a:t>trade</a:t>
            </a:r>
            <a:r>
              <a:rPr sz="1800" spc="5" dirty="0">
                <a:latin typeface="Arial MT"/>
                <a:cs typeface="Arial MT"/>
              </a:rPr>
              <a:t> </a:t>
            </a:r>
            <a:r>
              <a:rPr sz="1800" spc="-5" dirty="0">
                <a:latin typeface="Arial MT"/>
                <a:cs typeface="Arial MT"/>
              </a:rPr>
              <a:t>secret </a:t>
            </a:r>
            <a:r>
              <a:rPr sz="1800" dirty="0">
                <a:latin typeface="Arial MT"/>
                <a:cs typeface="Arial MT"/>
              </a:rPr>
              <a:t> </a:t>
            </a:r>
            <a:r>
              <a:rPr sz="1800" spc="-5" dirty="0">
                <a:latin typeface="Arial MT"/>
                <a:cs typeface="Arial MT"/>
              </a:rPr>
              <a:t>misappropriation</a:t>
            </a:r>
            <a:r>
              <a:rPr sz="1800" spc="30" dirty="0">
                <a:latin typeface="Arial MT"/>
                <a:cs typeface="Arial MT"/>
              </a:rPr>
              <a:t> </a:t>
            </a:r>
            <a:r>
              <a:rPr sz="1800" spc="-10" dirty="0">
                <a:latin typeface="Arial MT"/>
                <a:cs typeface="Arial MT"/>
              </a:rPr>
              <a:t>alleging</a:t>
            </a:r>
            <a:r>
              <a:rPr sz="1800" spc="25" dirty="0">
                <a:latin typeface="Arial MT"/>
                <a:cs typeface="Arial MT"/>
              </a:rPr>
              <a:t> </a:t>
            </a:r>
            <a:r>
              <a:rPr sz="1800" spc="-5" dirty="0">
                <a:latin typeface="Arial MT"/>
                <a:cs typeface="Arial MT"/>
              </a:rPr>
              <a:t>that</a:t>
            </a:r>
            <a:r>
              <a:rPr sz="1800" spc="5" dirty="0">
                <a:latin typeface="Arial MT"/>
                <a:cs typeface="Arial MT"/>
              </a:rPr>
              <a:t> </a:t>
            </a:r>
            <a:r>
              <a:rPr sz="1800" spc="-5" dirty="0">
                <a:latin typeface="Arial MT"/>
                <a:cs typeface="Arial MT"/>
              </a:rPr>
              <a:t>former</a:t>
            </a:r>
            <a:r>
              <a:rPr sz="1800" spc="5" dirty="0">
                <a:latin typeface="Arial MT"/>
                <a:cs typeface="Arial MT"/>
              </a:rPr>
              <a:t> </a:t>
            </a:r>
            <a:r>
              <a:rPr sz="1800" spc="-10" dirty="0">
                <a:latin typeface="Arial MT"/>
                <a:cs typeface="Arial MT"/>
              </a:rPr>
              <a:t>engineer </a:t>
            </a:r>
            <a:r>
              <a:rPr sz="1800" spc="-484" dirty="0">
                <a:latin typeface="Arial MT"/>
                <a:cs typeface="Arial MT"/>
              </a:rPr>
              <a:t> </a:t>
            </a:r>
            <a:r>
              <a:rPr sz="1800" spc="-5" dirty="0">
                <a:latin typeface="Arial MT"/>
                <a:cs typeface="Arial MT"/>
              </a:rPr>
              <a:t>took 14K</a:t>
            </a:r>
            <a:r>
              <a:rPr sz="1800" dirty="0">
                <a:latin typeface="Arial MT"/>
                <a:cs typeface="Arial MT"/>
              </a:rPr>
              <a:t> </a:t>
            </a:r>
            <a:r>
              <a:rPr sz="1800" spc="-5" dirty="0">
                <a:latin typeface="Arial MT"/>
                <a:cs typeface="Arial MT"/>
              </a:rPr>
              <a:t>documents</a:t>
            </a:r>
            <a:endParaRPr sz="1800" dirty="0">
              <a:latin typeface="Arial MT"/>
              <a:cs typeface="Arial MT"/>
            </a:endParaRPr>
          </a:p>
          <a:p>
            <a:pPr marL="698500" marR="5080" lvl="1" indent="-228600">
              <a:lnSpc>
                <a:spcPts val="1939"/>
              </a:lnSpc>
              <a:spcBef>
                <a:spcPts val="525"/>
              </a:spcBef>
              <a:buChar char="•"/>
              <a:tabLst>
                <a:tab pos="698500" algn="l"/>
                <a:tab pos="699135" algn="l"/>
                <a:tab pos="2032000" algn="l"/>
              </a:tabLst>
            </a:pPr>
            <a:r>
              <a:rPr sz="1800" spc="-5" dirty="0">
                <a:latin typeface="Arial MT"/>
                <a:cs typeface="Arial MT"/>
              </a:rPr>
              <a:t>Alleged</a:t>
            </a:r>
            <a:r>
              <a:rPr sz="1800" spc="20" dirty="0">
                <a:latin typeface="Arial MT"/>
                <a:cs typeface="Arial MT"/>
              </a:rPr>
              <a:t> </a:t>
            </a:r>
            <a:r>
              <a:rPr sz="1800" spc="-5" dirty="0">
                <a:latin typeface="Arial MT"/>
                <a:cs typeface="Arial MT"/>
              </a:rPr>
              <a:t>that	after Uber acquired </a:t>
            </a:r>
            <a:r>
              <a:rPr sz="1800" dirty="0">
                <a:latin typeface="Arial MT"/>
                <a:cs typeface="Arial MT"/>
              </a:rPr>
              <a:t>the Otto, it </a:t>
            </a:r>
            <a:r>
              <a:rPr sz="1800" spc="5" dirty="0">
                <a:latin typeface="Arial MT"/>
                <a:cs typeface="Arial MT"/>
              </a:rPr>
              <a:t> </a:t>
            </a:r>
            <a:r>
              <a:rPr sz="1800" spc="-5" dirty="0">
                <a:latin typeface="Arial MT"/>
                <a:cs typeface="Arial MT"/>
              </a:rPr>
              <a:t>used</a:t>
            </a:r>
            <a:r>
              <a:rPr sz="1800" dirty="0">
                <a:latin typeface="Arial MT"/>
                <a:cs typeface="Arial MT"/>
              </a:rPr>
              <a:t> </a:t>
            </a:r>
            <a:r>
              <a:rPr sz="1800" spc="-5" dirty="0">
                <a:latin typeface="Arial MT"/>
                <a:cs typeface="Arial MT"/>
              </a:rPr>
              <a:t>more</a:t>
            </a:r>
            <a:r>
              <a:rPr sz="1800" spc="-10" dirty="0">
                <a:latin typeface="Arial MT"/>
                <a:cs typeface="Arial MT"/>
              </a:rPr>
              <a:t> </a:t>
            </a:r>
            <a:r>
              <a:rPr sz="1800" spc="-5" dirty="0">
                <a:latin typeface="Arial MT"/>
                <a:cs typeface="Arial MT"/>
              </a:rPr>
              <a:t>than</a:t>
            </a:r>
            <a:r>
              <a:rPr sz="1800" dirty="0">
                <a:latin typeface="Arial MT"/>
                <a:cs typeface="Arial MT"/>
              </a:rPr>
              <a:t> </a:t>
            </a:r>
            <a:r>
              <a:rPr sz="1800" spc="-5" dirty="0">
                <a:latin typeface="Arial MT"/>
                <a:cs typeface="Arial MT"/>
              </a:rPr>
              <a:t>100</a:t>
            </a:r>
            <a:r>
              <a:rPr sz="1800" spc="5" dirty="0">
                <a:latin typeface="Arial MT"/>
                <a:cs typeface="Arial MT"/>
              </a:rPr>
              <a:t> </a:t>
            </a:r>
            <a:r>
              <a:rPr sz="1800" spc="-5" dirty="0">
                <a:latin typeface="Arial MT"/>
                <a:cs typeface="Arial MT"/>
              </a:rPr>
              <a:t>trade</a:t>
            </a:r>
            <a:r>
              <a:rPr sz="1800" dirty="0">
                <a:latin typeface="Arial MT"/>
                <a:cs typeface="Arial MT"/>
              </a:rPr>
              <a:t> </a:t>
            </a:r>
            <a:r>
              <a:rPr sz="1800" spc="-5" dirty="0">
                <a:latin typeface="Arial MT"/>
                <a:cs typeface="Arial MT"/>
              </a:rPr>
              <a:t>secrets</a:t>
            </a:r>
            <a:r>
              <a:rPr sz="1800" dirty="0">
                <a:latin typeface="Arial MT"/>
                <a:cs typeface="Arial MT"/>
              </a:rPr>
              <a:t> to </a:t>
            </a:r>
            <a:r>
              <a:rPr sz="1800" spc="-5" dirty="0">
                <a:latin typeface="Arial MT"/>
                <a:cs typeface="Arial MT"/>
              </a:rPr>
              <a:t>develop</a:t>
            </a:r>
            <a:r>
              <a:rPr sz="1800" spc="20" dirty="0">
                <a:latin typeface="Arial MT"/>
                <a:cs typeface="Arial MT"/>
              </a:rPr>
              <a:t> </a:t>
            </a:r>
            <a:r>
              <a:rPr sz="1800" dirty="0">
                <a:latin typeface="Arial MT"/>
                <a:cs typeface="Arial MT"/>
              </a:rPr>
              <a:t>its </a:t>
            </a:r>
            <a:r>
              <a:rPr sz="1800" spc="-490" dirty="0">
                <a:latin typeface="Arial MT"/>
                <a:cs typeface="Arial MT"/>
              </a:rPr>
              <a:t> </a:t>
            </a:r>
            <a:r>
              <a:rPr sz="1800" spc="-5" dirty="0">
                <a:latin typeface="Arial MT"/>
                <a:cs typeface="Arial MT"/>
              </a:rPr>
              <a:t>Lidar</a:t>
            </a:r>
            <a:r>
              <a:rPr sz="1800" spc="10" dirty="0">
                <a:latin typeface="Arial MT"/>
                <a:cs typeface="Arial MT"/>
              </a:rPr>
              <a:t> </a:t>
            </a:r>
            <a:r>
              <a:rPr sz="1800" spc="-5" dirty="0">
                <a:latin typeface="Arial MT"/>
                <a:cs typeface="Arial MT"/>
              </a:rPr>
              <a:t>solution</a:t>
            </a:r>
            <a:endParaRPr sz="1800" dirty="0">
              <a:latin typeface="Arial MT"/>
              <a:cs typeface="Arial MT"/>
            </a:endParaRPr>
          </a:p>
          <a:p>
            <a:pPr lvl="1">
              <a:lnSpc>
                <a:spcPct val="100000"/>
              </a:lnSpc>
              <a:buFont typeface="Arial MT"/>
              <a:buChar char="•"/>
            </a:pPr>
            <a:endParaRPr sz="2000" dirty="0">
              <a:latin typeface="Arial MT"/>
              <a:cs typeface="Arial MT"/>
            </a:endParaRPr>
          </a:p>
          <a:p>
            <a:pPr marL="241300" marR="97155" indent="-229235">
              <a:lnSpc>
                <a:spcPts val="2160"/>
              </a:lnSpc>
              <a:spcBef>
                <a:spcPts val="1365"/>
              </a:spcBef>
              <a:buClr>
                <a:srgbClr val="359DD6"/>
              </a:buClr>
              <a:buChar char="•"/>
              <a:tabLst>
                <a:tab pos="241300" algn="l"/>
                <a:tab pos="241935" algn="l"/>
              </a:tabLst>
            </a:pPr>
            <a:r>
              <a:rPr sz="2000" dirty="0">
                <a:latin typeface="Arial MT"/>
                <a:cs typeface="Arial MT"/>
              </a:rPr>
              <a:t>Case</a:t>
            </a:r>
            <a:r>
              <a:rPr sz="2000" spc="-35" dirty="0">
                <a:latin typeface="Arial MT"/>
                <a:cs typeface="Arial MT"/>
              </a:rPr>
              <a:t> </a:t>
            </a:r>
            <a:r>
              <a:rPr sz="2000" dirty="0">
                <a:latin typeface="Arial MT"/>
                <a:cs typeface="Arial MT"/>
              </a:rPr>
              <a:t>settled</a:t>
            </a:r>
            <a:r>
              <a:rPr sz="2000" spc="-20" dirty="0">
                <a:latin typeface="Arial MT"/>
                <a:cs typeface="Arial MT"/>
              </a:rPr>
              <a:t> </a:t>
            </a:r>
            <a:r>
              <a:rPr sz="2000" dirty="0">
                <a:latin typeface="Arial MT"/>
                <a:cs typeface="Arial MT"/>
              </a:rPr>
              <a:t>in February</a:t>
            </a:r>
            <a:r>
              <a:rPr sz="2000" spc="-50" dirty="0">
                <a:latin typeface="Arial MT"/>
                <a:cs typeface="Arial MT"/>
              </a:rPr>
              <a:t> </a:t>
            </a:r>
            <a:r>
              <a:rPr sz="2000" dirty="0">
                <a:latin typeface="Arial MT"/>
                <a:cs typeface="Arial MT"/>
              </a:rPr>
              <a:t>2018</a:t>
            </a:r>
            <a:r>
              <a:rPr sz="2000" spc="-20"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$245</a:t>
            </a:r>
            <a:r>
              <a:rPr sz="2000" spc="-20" dirty="0">
                <a:latin typeface="Arial MT"/>
                <a:cs typeface="Arial MT"/>
              </a:rPr>
              <a:t> </a:t>
            </a:r>
            <a:r>
              <a:rPr sz="2000" dirty="0">
                <a:latin typeface="Arial MT"/>
                <a:cs typeface="Arial MT"/>
              </a:rPr>
              <a:t>million </a:t>
            </a:r>
            <a:r>
              <a:rPr sz="2000" spc="-540" dirty="0">
                <a:latin typeface="Arial MT"/>
                <a:cs typeface="Arial MT"/>
              </a:rPr>
              <a:t> </a:t>
            </a:r>
            <a:r>
              <a:rPr sz="2000" dirty="0">
                <a:latin typeface="Arial MT"/>
                <a:cs typeface="Arial MT"/>
              </a:rPr>
              <a:t>or</a:t>
            </a:r>
            <a:r>
              <a:rPr sz="2000" spc="-20" dirty="0">
                <a:latin typeface="Arial MT"/>
                <a:cs typeface="Arial MT"/>
              </a:rPr>
              <a:t> </a:t>
            </a:r>
            <a:r>
              <a:rPr sz="2000" dirty="0">
                <a:latin typeface="Arial MT"/>
                <a:cs typeface="Arial MT"/>
              </a:rPr>
              <a:t>.34</a:t>
            </a:r>
            <a:r>
              <a:rPr sz="2000" spc="-20" dirty="0">
                <a:latin typeface="Arial MT"/>
                <a:cs typeface="Arial MT"/>
              </a:rPr>
              <a:t> </a:t>
            </a:r>
            <a:r>
              <a:rPr sz="2000" dirty="0">
                <a:latin typeface="Arial MT"/>
                <a:cs typeface="Arial MT"/>
              </a:rPr>
              <a:t>percent</a:t>
            </a:r>
            <a:r>
              <a:rPr sz="2000" spc="-45" dirty="0">
                <a:latin typeface="Arial MT"/>
                <a:cs typeface="Arial MT"/>
              </a:rPr>
              <a:t> </a:t>
            </a:r>
            <a:r>
              <a:rPr sz="2000" dirty="0">
                <a:latin typeface="Arial MT"/>
                <a:cs typeface="Arial MT"/>
              </a:rPr>
              <a:t>equity</a:t>
            </a:r>
            <a:r>
              <a:rPr sz="2000" spc="-10" dirty="0">
                <a:latin typeface="Arial MT"/>
                <a:cs typeface="Arial MT"/>
              </a:rPr>
              <a:t> </a:t>
            </a:r>
            <a:r>
              <a:rPr sz="2000" dirty="0">
                <a:latin typeface="Arial MT"/>
                <a:cs typeface="Arial MT"/>
              </a:rPr>
              <a:t>in</a:t>
            </a:r>
            <a:r>
              <a:rPr sz="2000" spc="-10" dirty="0">
                <a:latin typeface="Arial MT"/>
                <a:cs typeface="Arial MT"/>
              </a:rPr>
              <a:t> </a:t>
            </a:r>
            <a:r>
              <a:rPr sz="2000" dirty="0">
                <a:latin typeface="Arial MT"/>
                <a:cs typeface="Arial MT"/>
              </a:rPr>
              <a:t>Uber</a:t>
            </a:r>
          </a:p>
        </p:txBody>
      </p:sp>
      <p:pic>
        <p:nvPicPr>
          <p:cNvPr id="7" name="Picture 6">
            <a:extLst>
              <a:ext uri="{FF2B5EF4-FFF2-40B4-BE49-F238E27FC236}">
                <a16:creationId xmlns:a16="http://schemas.microsoft.com/office/drawing/2014/main" id="{88D9AAC3-D11D-3B1D-7E95-DF8A082EE1C6}"/>
              </a:ext>
            </a:extLst>
          </p:cNvPr>
          <p:cNvPicPr>
            <a:picLocks noChangeAspect="1"/>
          </p:cNvPicPr>
          <p:nvPr/>
        </p:nvPicPr>
        <p:blipFill>
          <a:blip r:embed="rId4"/>
          <a:stretch>
            <a:fillRect/>
          </a:stretch>
        </p:blipFill>
        <p:spPr>
          <a:xfrm>
            <a:off x="103131" y="91440"/>
            <a:ext cx="1192269" cy="65731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152400"/>
            <a:ext cx="7602220" cy="757555"/>
          </a:xfrm>
          <a:prstGeom prst="rect">
            <a:avLst/>
          </a:prstGeom>
        </p:spPr>
        <p:txBody>
          <a:bodyPr vert="horz" wrap="square" lIns="0" tIns="12700" rIns="0" bIns="0" rtlCol="0">
            <a:spAutoFit/>
          </a:bodyPr>
          <a:lstStyle/>
          <a:p>
            <a:pPr marL="12700">
              <a:lnSpc>
                <a:spcPct val="100000"/>
              </a:lnSpc>
              <a:spcBef>
                <a:spcPts val="100"/>
              </a:spcBef>
            </a:pPr>
            <a:r>
              <a:rPr sz="4800" spc="-10" dirty="0"/>
              <a:t>Protecting </a:t>
            </a:r>
            <a:r>
              <a:rPr sz="4800" spc="-5" dirty="0"/>
              <a:t>IP</a:t>
            </a:r>
            <a:r>
              <a:rPr sz="4800" spc="-285" dirty="0"/>
              <a:t> </a:t>
            </a:r>
            <a:r>
              <a:rPr sz="4800" dirty="0"/>
              <a:t>–</a:t>
            </a:r>
            <a:r>
              <a:rPr sz="4800" spc="-100" dirty="0"/>
              <a:t> </a:t>
            </a:r>
            <a:r>
              <a:rPr sz="4800" spc="-75" dirty="0"/>
              <a:t>Trade</a:t>
            </a:r>
            <a:r>
              <a:rPr sz="4800" spc="-10" dirty="0"/>
              <a:t> </a:t>
            </a:r>
            <a:r>
              <a:rPr sz="4800" spc="-15" dirty="0"/>
              <a:t>Secrets</a:t>
            </a:r>
            <a:endParaRPr sz="4800" dirty="0"/>
          </a:p>
        </p:txBody>
      </p:sp>
      <p:sp>
        <p:nvSpPr>
          <p:cNvPr id="3" name="object 3"/>
          <p:cNvSpPr txBox="1"/>
          <p:nvPr/>
        </p:nvSpPr>
        <p:spPr>
          <a:xfrm>
            <a:off x="1676400" y="1143000"/>
            <a:ext cx="8070850" cy="3596640"/>
          </a:xfrm>
          <a:prstGeom prst="rect">
            <a:avLst/>
          </a:prstGeom>
        </p:spPr>
        <p:txBody>
          <a:bodyPr vert="horz" wrap="square" lIns="0" tIns="54610" rIns="0" bIns="0" rtlCol="0">
            <a:spAutoFit/>
          </a:bodyPr>
          <a:lstStyle/>
          <a:p>
            <a:pPr marL="241300" indent="-229235">
              <a:lnSpc>
                <a:spcPct val="100000"/>
              </a:lnSpc>
              <a:spcBef>
                <a:spcPts val="430"/>
              </a:spcBef>
              <a:buClr>
                <a:srgbClr val="359DD6"/>
              </a:buClr>
              <a:buChar char="•"/>
              <a:tabLst>
                <a:tab pos="241300" algn="l"/>
                <a:tab pos="241935" algn="l"/>
              </a:tabLst>
            </a:pPr>
            <a:r>
              <a:rPr sz="2000" spc="-55" dirty="0">
                <a:latin typeface="Arial MT"/>
                <a:cs typeface="Arial MT"/>
              </a:rPr>
              <a:t>Take</a:t>
            </a:r>
            <a:r>
              <a:rPr sz="2000" spc="-30" dirty="0">
                <a:latin typeface="Arial MT"/>
                <a:cs typeface="Arial MT"/>
              </a:rPr>
              <a:t> </a:t>
            </a:r>
            <a:r>
              <a:rPr sz="2000" dirty="0">
                <a:latin typeface="Arial MT"/>
                <a:cs typeface="Arial MT"/>
              </a:rPr>
              <a:t>reasonable</a:t>
            </a:r>
            <a:r>
              <a:rPr sz="2000" spc="-40" dirty="0">
                <a:latin typeface="Arial MT"/>
                <a:cs typeface="Arial MT"/>
              </a:rPr>
              <a:t> </a:t>
            </a:r>
            <a:r>
              <a:rPr sz="2000" dirty="0">
                <a:latin typeface="Arial MT"/>
                <a:cs typeface="Arial MT"/>
              </a:rPr>
              <a:t>precautions</a:t>
            </a:r>
            <a:r>
              <a:rPr sz="2000" spc="-50"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maintain</a:t>
            </a:r>
            <a:r>
              <a:rPr sz="2000" spc="-15" dirty="0">
                <a:latin typeface="Arial MT"/>
                <a:cs typeface="Arial MT"/>
              </a:rPr>
              <a:t> </a:t>
            </a:r>
            <a:r>
              <a:rPr sz="2000" dirty="0">
                <a:latin typeface="Arial MT"/>
                <a:cs typeface="Arial MT"/>
              </a:rPr>
              <a:t>secrecy</a:t>
            </a:r>
          </a:p>
          <a:p>
            <a:pPr marL="698500" lvl="1" indent="-229235">
              <a:lnSpc>
                <a:spcPct val="100000"/>
              </a:lnSpc>
              <a:spcBef>
                <a:spcPts val="295"/>
              </a:spcBef>
              <a:buChar char="•"/>
              <a:tabLst>
                <a:tab pos="698500" algn="l"/>
                <a:tab pos="699135" algn="l"/>
              </a:tabLst>
            </a:pPr>
            <a:r>
              <a:rPr sz="1800" spc="-5" dirty="0">
                <a:latin typeface="Arial MT"/>
                <a:cs typeface="Arial MT"/>
              </a:rPr>
              <a:t>Confidentiality</a:t>
            </a:r>
            <a:r>
              <a:rPr sz="1800" dirty="0">
                <a:latin typeface="Arial MT"/>
                <a:cs typeface="Arial MT"/>
              </a:rPr>
              <a:t> </a:t>
            </a:r>
            <a:r>
              <a:rPr sz="1800" spc="-5" dirty="0">
                <a:latin typeface="Arial MT"/>
                <a:cs typeface="Arial MT"/>
              </a:rPr>
              <a:t>agreements</a:t>
            </a:r>
            <a:endParaRPr sz="1800" dirty="0">
              <a:latin typeface="Arial MT"/>
              <a:cs typeface="Arial MT"/>
            </a:endParaRPr>
          </a:p>
          <a:p>
            <a:pPr marL="698500" lvl="1" indent="-229235">
              <a:lnSpc>
                <a:spcPct val="100000"/>
              </a:lnSpc>
              <a:spcBef>
                <a:spcPts val="280"/>
              </a:spcBef>
              <a:buChar char="•"/>
              <a:tabLst>
                <a:tab pos="698500" algn="l"/>
                <a:tab pos="699135" algn="l"/>
              </a:tabLst>
            </a:pPr>
            <a:r>
              <a:rPr sz="1800" spc="-5" dirty="0">
                <a:latin typeface="Arial MT"/>
                <a:cs typeface="Arial MT"/>
              </a:rPr>
              <a:t>Non-disclosure</a:t>
            </a:r>
            <a:r>
              <a:rPr sz="1800" spc="-10" dirty="0">
                <a:latin typeface="Arial MT"/>
                <a:cs typeface="Arial MT"/>
              </a:rPr>
              <a:t> </a:t>
            </a:r>
            <a:r>
              <a:rPr sz="1800" spc="-5" dirty="0">
                <a:latin typeface="Arial MT"/>
                <a:cs typeface="Arial MT"/>
              </a:rPr>
              <a:t>agreements</a:t>
            </a:r>
            <a:endParaRPr sz="1800" dirty="0">
              <a:latin typeface="Arial MT"/>
              <a:cs typeface="Arial MT"/>
            </a:endParaRPr>
          </a:p>
          <a:p>
            <a:pPr marL="698500" lvl="1" indent="-229235">
              <a:lnSpc>
                <a:spcPct val="100000"/>
              </a:lnSpc>
              <a:spcBef>
                <a:spcPts val="290"/>
              </a:spcBef>
              <a:buChar char="•"/>
              <a:tabLst>
                <a:tab pos="698500" algn="l"/>
                <a:tab pos="699135" algn="l"/>
              </a:tabLst>
            </a:pPr>
            <a:r>
              <a:rPr sz="1800" spc="-5" dirty="0">
                <a:latin typeface="Arial MT"/>
                <a:cs typeface="Arial MT"/>
              </a:rPr>
              <a:t>Non-compete</a:t>
            </a:r>
            <a:r>
              <a:rPr sz="1800" spc="25" dirty="0">
                <a:latin typeface="Arial MT"/>
                <a:cs typeface="Arial MT"/>
              </a:rPr>
              <a:t> </a:t>
            </a:r>
            <a:r>
              <a:rPr sz="1800" spc="-5" dirty="0">
                <a:latin typeface="Arial MT"/>
                <a:cs typeface="Arial MT"/>
              </a:rPr>
              <a:t>agreements</a:t>
            </a:r>
            <a:r>
              <a:rPr sz="1800" spc="20" dirty="0">
                <a:latin typeface="Arial MT"/>
                <a:cs typeface="Arial MT"/>
              </a:rPr>
              <a:t> </a:t>
            </a:r>
            <a:r>
              <a:rPr sz="1800" spc="-5" dirty="0">
                <a:latin typeface="Arial MT"/>
                <a:cs typeface="Arial MT"/>
              </a:rPr>
              <a:t>or</a:t>
            </a:r>
            <a:r>
              <a:rPr sz="1800" spc="5" dirty="0">
                <a:latin typeface="Arial MT"/>
                <a:cs typeface="Arial MT"/>
              </a:rPr>
              <a:t> </a:t>
            </a:r>
            <a:r>
              <a:rPr sz="1800" spc="-5" dirty="0">
                <a:latin typeface="Arial MT"/>
                <a:cs typeface="Arial MT"/>
              </a:rPr>
              <a:t>clauses</a:t>
            </a:r>
            <a:r>
              <a:rPr sz="1800" spc="15" dirty="0">
                <a:latin typeface="Arial MT"/>
                <a:cs typeface="Arial MT"/>
              </a:rPr>
              <a:t> </a:t>
            </a:r>
            <a:r>
              <a:rPr sz="1800" spc="-5" dirty="0">
                <a:latin typeface="Arial MT"/>
                <a:cs typeface="Arial MT"/>
              </a:rPr>
              <a:t>in </a:t>
            </a:r>
            <a:r>
              <a:rPr sz="1800" spc="-10" dirty="0">
                <a:latin typeface="Arial MT"/>
                <a:cs typeface="Arial MT"/>
              </a:rPr>
              <a:t>employment</a:t>
            </a:r>
            <a:r>
              <a:rPr sz="1800" spc="55" dirty="0">
                <a:latin typeface="Arial MT"/>
                <a:cs typeface="Arial MT"/>
              </a:rPr>
              <a:t> </a:t>
            </a:r>
            <a:r>
              <a:rPr sz="1800" spc="-5" dirty="0">
                <a:latin typeface="Arial MT"/>
                <a:cs typeface="Arial MT"/>
              </a:rPr>
              <a:t>agreements</a:t>
            </a:r>
            <a:endParaRPr sz="1800" dirty="0">
              <a:latin typeface="Arial MT"/>
              <a:cs typeface="Arial MT"/>
            </a:endParaRPr>
          </a:p>
          <a:p>
            <a:pPr marL="698500" lvl="1" indent="-229235">
              <a:lnSpc>
                <a:spcPct val="100000"/>
              </a:lnSpc>
              <a:spcBef>
                <a:spcPts val="285"/>
              </a:spcBef>
              <a:buChar char="•"/>
              <a:tabLst>
                <a:tab pos="698500" algn="l"/>
                <a:tab pos="699135" algn="l"/>
              </a:tabLst>
            </a:pPr>
            <a:r>
              <a:rPr sz="1800" spc="-5" dirty="0">
                <a:latin typeface="Arial MT"/>
                <a:cs typeface="Arial MT"/>
              </a:rPr>
              <a:t>Clearly</a:t>
            </a:r>
            <a:r>
              <a:rPr sz="1800" spc="15" dirty="0">
                <a:latin typeface="Arial MT"/>
                <a:cs typeface="Arial MT"/>
              </a:rPr>
              <a:t> </a:t>
            </a:r>
            <a:r>
              <a:rPr sz="1800" spc="-5" dirty="0">
                <a:latin typeface="Arial MT"/>
                <a:cs typeface="Arial MT"/>
              </a:rPr>
              <a:t>identify</a:t>
            </a:r>
            <a:r>
              <a:rPr sz="1800" spc="25"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define</a:t>
            </a:r>
            <a:r>
              <a:rPr sz="1800" spc="15" dirty="0">
                <a:latin typeface="Arial MT"/>
                <a:cs typeface="Arial MT"/>
              </a:rPr>
              <a:t> </a:t>
            </a:r>
            <a:r>
              <a:rPr sz="1800" spc="-5" dirty="0">
                <a:latin typeface="Arial MT"/>
                <a:cs typeface="Arial MT"/>
              </a:rPr>
              <a:t>trade</a:t>
            </a:r>
            <a:r>
              <a:rPr sz="1800" spc="5" dirty="0">
                <a:latin typeface="Arial MT"/>
                <a:cs typeface="Arial MT"/>
              </a:rPr>
              <a:t> </a:t>
            </a:r>
            <a:r>
              <a:rPr sz="1800" spc="-5" dirty="0">
                <a:latin typeface="Arial MT"/>
                <a:cs typeface="Arial MT"/>
              </a:rPr>
              <a:t>secrets</a:t>
            </a:r>
            <a:r>
              <a:rPr sz="1800" spc="10"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continue</a:t>
            </a:r>
            <a:r>
              <a:rPr sz="1800" spc="10" dirty="0">
                <a:latin typeface="Arial MT"/>
                <a:cs typeface="Arial MT"/>
              </a:rPr>
              <a:t> </a:t>
            </a:r>
            <a:r>
              <a:rPr sz="1800" spc="-5" dirty="0">
                <a:latin typeface="Arial MT"/>
                <a:cs typeface="Arial MT"/>
              </a:rPr>
              <a:t>training</a:t>
            </a:r>
            <a:r>
              <a:rPr sz="1800" spc="15" dirty="0">
                <a:latin typeface="Arial MT"/>
                <a:cs typeface="Arial MT"/>
              </a:rPr>
              <a:t> </a:t>
            </a:r>
            <a:r>
              <a:rPr sz="1800" spc="-10" dirty="0">
                <a:latin typeface="Arial MT"/>
                <a:cs typeface="Arial MT"/>
              </a:rPr>
              <a:t>employees</a:t>
            </a:r>
            <a:endParaRPr sz="1800" dirty="0">
              <a:latin typeface="Arial MT"/>
              <a:cs typeface="Arial MT"/>
            </a:endParaRPr>
          </a:p>
          <a:p>
            <a:pPr marL="698500" lvl="1" indent="-229235">
              <a:lnSpc>
                <a:spcPct val="100000"/>
              </a:lnSpc>
              <a:spcBef>
                <a:spcPts val="280"/>
              </a:spcBef>
              <a:buChar char="•"/>
              <a:tabLst>
                <a:tab pos="698500" algn="l"/>
                <a:tab pos="699135" algn="l"/>
              </a:tabLst>
            </a:pPr>
            <a:r>
              <a:rPr sz="1800" dirty="0">
                <a:latin typeface="Arial MT"/>
                <a:cs typeface="Arial MT"/>
              </a:rPr>
              <a:t>Stay</a:t>
            </a:r>
            <a:r>
              <a:rPr sz="1800" spc="-10" dirty="0">
                <a:latin typeface="Arial MT"/>
                <a:cs typeface="Arial MT"/>
              </a:rPr>
              <a:t> </a:t>
            </a:r>
            <a:r>
              <a:rPr sz="1800" spc="-5" dirty="0">
                <a:latin typeface="Arial MT"/>
                <a:cs typeface="Arial MT"/>
              </a:rPr>
              <a:t>current</a:t>
            </a:r>
            <a:r>
              <a:rPr sz="1800" spc="-10" dirty="0">
                <a:latin typeface="Arial MT"/>
                <a:cs typeface="Arial MT"/>
              </a:rPr>
              <a:t> </a:t>
            </a:r>
            <a:r>
              <a:rPr sz="1800" spc="-5" dirty="0">
                <a:latin typeface="Arial MT"/>
                <a:cs typeface="Arial MT"/>
              </a:rPr>
              <a:t>and revisit!</a:t>
            </a:r>
            <a:endParaRPr sz="1800" dirty="0">
              <a:latin typeface="Arial MT"/>
              <a:cs typeface="Arial MT"/>
            </a:endParaRPr>
          </a:p>
          <a:p>
            <a:pPr lvl="1">
              <a:lnSpc>
                <a:spcPct val="100000"/>
              </a:lnSpc>
              <a:spcBef>
                <a:spcPts val="20"/>
              </a:spcBef>
              <a:buFont typeface="Arial MT"/>
              <a:buChar char="•"/>
            </a:pPr>
            <a:endParaRPr sz="2950" dirty="0">
              <a:latin typeface="Arial MT"/>
              <a:cs typeface="Arial MT"/>
            </a:endParaRPr>
          </a:p>
          <a:p>
            <a:pPr marL="241300" indent="-229235">
              <a:lnSpc>
                <a:spcPct val="100000"/>
              </a:lnSpc>
              <a:buClr>
                <a:srgbClr val="359DD6"/>
              </a:buClr>
              <a:buChar char="•"/>
              <a:tabLst>
                <a:tab pos="241300" algn="l"/>
                <a:tab pos="241935" algn="l"/>
              </a:tabLst>
            </a:pPr>
            <a:r>
              <a:rPr sz="2000" dirty="0">
                <a:latin typeface="Arial MT"/>
                <a:cs typeface="Arial MT"/>
              </a:rPr>
              <a:t>Manage</a:t>
            </a:r>
            <a:r>
              <a:rPr sz="2000" spc="-60" dirty="0">
                <a:latin typeface="Arial MT"/>
                <a:cs typeface="Arial MT"/>
              </a:rPr>
              <a:t> </a:t>
            </a:r>
            <a:r>
              <a:rPr sz="2000" dirty="0">
                <a:latin typeface="Arial MT"/>
                <a:cs typeface="Arial MT"/>
              </a:rPr>
              <a:t>employees</a:t>
            </a:r>
          </a:p>
          <a:p>
            <a:pPr marL="698500" lvl="1" indent="-229235">
              <a:lnSpc>
                <a:spcPct val="100000"/>
              </a:lnSpc>
              <a:spcBef>
                <a:spcPts val="295"/>
              </a:spcBef>
              <a:buChar char="•"/>
              <a:tabLst>
                <a:tab pos="698500" algn="l"/>
                <a:tab pos="699135" algn="l"/>
              </a:tabLst>
            </a:pPr>
            <a:r>
              <a:rPr sz="1800" spc="-5" dirty="0">
                <a:latin typeface="Arial MT"/>
                <a:cs typeface="Arial MT"/>
              </a:rPr>
              <a:t>Manage</a:t>
            </a:r>
            <a:r>
              <a:rPr sz="1800" dirty="0">
                <a:latin typeface="Arial MT"/>
                <a:cs typeface="Arial MT"/>
              </a:rPr>
              <a:t> </a:t>
            </a:r>
            <a:r>
              <a:rPr sz="1800" spc="-5" dirty="0">
                <a:latin typeface="Arial MT"/>
                <a:cs typeface="Arial MT"/>
              </a:rPr>
              <a:t>access</a:t>
            </a:r>
            <a:r>
              <a:rPr sz="1800" spc="10" dirty="0">
                <a:latin typeface="Arial MT"/>
                <a:cs typeface="Arial MT"/>
              </a:rPr>
              <a:t> </a:t>
            </a:r>
            <a:r>
              <a:rPr sz="1800" dirty="0">
                <a:latin typeface="Arial MT"/>
                <a:cs typeface="Arial MT"/>
              </a:rPr>
              <a:t>to</a:t>
            </a:r>
            <a:r>
              <a:rPr sz="1800" spc="-10" dirty="0">
                <a:latin typeface="Arial MT"/>
                <a:cs typeface="Arial MT"/>
              </a:rPr>
              <a:t> </a:t>
            </a:r>
            <a:r>
              <a:rPr sz="1800" spc="-5" dirty="0">
                <a:latin typeface="Arial MT"/>
                <a:cs typeface="Arial MT"/>
              </a:rPr>
              <a:t>sensitive</a:t>
            </a:r>
            <a:r>
              <a:rPr sz="1800" spc="5" dirty="0">
                <a:latin typeface="Arial MT"/>
                <a:cs typeface="Arial MT"/>
              </a:rPr>
              <a:t> </a:t>
            </a:r>
            <a:r>
              <a:rPr sz="1800" spc="-5" dirty="0">
                <a:latin typeface="Arial MT"/>
                <a:cs typeface="Arial MT"/>
              </a:rPr>
              <a:t>information</a:t>
            </a:r>
            <a:endParaRPr sz="1800" dirty="0">
              <a:latin typeface="Arial MT"/>
              <a:cs typeface="Arial MT"/>
            </a:endParaRPr>
          </a:p>
          <a:p>
            <a:pPr marL="698500" lvl="1" indent="-229235">
              <a:lnSpc>
                <a:spcPct val="100000"/>
              </a:lnSpc>
              <a:spcBef>
                <a:spcPts val="290"/>
              </a:spcBef>
              <a:buChar char="•"/>
              <a:tabLst>
                <a:tab pos="698500" algn="l"/>
                <a:tab pos="699135" algn="l"/>
              </a:tabLst>
            </a:pPr>
            <a:r>
              <a:rPr sz="1800" spc="-5" dirty="0">
                <a:latin typeface="Arial MT"/>
                <a:cs typeface="Arial MT"/>
              </a:rPr>
              <a:t>Keep</a:t>
            </a:r>
            <a:r>
              <a:rPr sz="1800" spc="5" dirty="0">
                <a:latin typeface="Arial MT"/>
                <a:cs typeface="Arial MT"/>
              </a:rPr>
              <a:t> </a:t>
            </a:r>
            <a:r>
              <a:rPr sz="1800" spc="-5" dirty="0">
                <a:latin typeface="Arial MT"/>
                <a:cs typeface="Arial MT"/>
              </a:rPr>
              <a:t>detailed</a:t>
            </a:r>
            <a:r>
              <a:rPr sz="1800" spc="10" dirty="0">
                <a:latin typeface="Arial MT"/>
                <a:cs typeface="Arial MT"/>
              </a:rPr>
              <a:t> </a:t>
            </a:r>
            <a:r>
              <a:rPr sz="1800" spc="-5" dirty="0">
                <a:latin typeface="Arial MT"/>
                <a:cs typeface="Arial MT"/>
              </a:rPr>
              <a:t>procedures</a:t>
            </a:r>
            <a:r>
              <a:rPr sz="1800" spc="30" dirty="0">
                <a:latin typeface="Arial MT"/>
                <a:cs typeface="Arial MT"/>
              </a:rPr>
              <a:t> </a:t>
            </a:r>
            <a:r>
              <a:rPr sz="1800" spc="-15" dirty="0">
                <a:latin typeface="Arial MT"/>
                <a:cs typeface="Arial MT"/>
              </a:rPr>
              <a:t>when</a:t>
            </a:r>
            <a:r>
              <a:rPr sz="1800" spc="50" dirty="0">
                <a:latin typeface="Arial MT"/>
                <a:cs typeface="Arial MT"/>
              </a:rPr>
              <a:t> </a:t>
            </a:r>
            <a:r>
              <a:rPr sz="1800" spc="-5" dirty="0">
                <a:latin typeface="Arial MT"/>
                <a:cs typeface="Arial MT"/>
              </a:rPr>
              <a:t>onboarding</a:t>
            </a:r>
            <a:r>
              <a:rPr sz="1800" spc="35" dirty="0">
                <a:latin typeface="Arial MT"/>
                <a:cs typeface="Arial MT"/>
              </a:rPr>
              <a:t> </a:t>
            </a:r>
            <a:r>
              <a:rPr sz="1800" spc="-5" dirty="0">
                <a:latin typeface="Arial MT"/>
                <a:cs typeface="Arial MT"/>
              </a:rPr>
              <a:t>and</a:t>
            </a:r>
            <a:r>
              <a:rPr sz="1800" dirty="0">
                <a:latin typeface="Arial MT"/>
                <a:cs typeface="Arial MT"/>
              </a:rPr>
              <a:t> </a:t>
            </a:r>
            <a:r>
              <a:rPr sz="1800" spc="-10" dirty="0">
                <a:latin typeface="Arial MT"/>
                <a:cs typeface="Arial MT"/>
              </a:rPr>
              <a:t>offboarding</a:t>
            </a:r>
            <a:r>
              <a:rPr sz="1800" spc="25" dirty="0">
                <a:latin typeface="Arial MT"/>
                <a:cs typeface="Arial MT"/>
              </a:rPr>
              <a:t> </a:t>
            </a:r>
            <a:r>
              <a:rPr sz="1800" spc="-10" dirty="0">
                <a:latin typeface="Arial MT"/>
                <a:cs typeface="Arial MT"/>
              </a:rPr>
              <a:t>employees</a:t>
            </a:r>
            <a:endParaRPr sz="1800" dirty="0">
              <a:latin typeface="Arial MT"/>
              <a:cs typeface="Arial MT"/>
            </a:endParaRPr>
          </a:p>
          <a:p>
            <a:pPr marL="698500" lvl="1" indent="-229235">
              <a:lnSpc>
                <a:spcPct val="100000"/>
              </a:lnSpc>
              <a:spcBef>
                <a:spcPts val="280"/>
              </a:spcBef>
              <a:buChar char="•"/>
              <a:tabLst>
                <a:tab pos="698500" algn="l"/>
                <a:tab pos="699135" algn="l"/>
              </a:tabLst>
            </a:pPr>
            <a:r>
              <a:rPr sz="1800" spc="-5" dirty="0">
                <a:latin typeface="Arial MT"/>
                <a:cs typeface="Arial MT"/>
              </a:rPr>
              <a:t>Conduct</a:t>
            </a:r>
            <a:r>
              <a:rPr sz="1800" spc="15" dirty="0">
                <a:latin typeface="Arial MT"/>
                <a:cs typeface="Arial MT"/>
              </a:rPr>
              <a:t> </a:t>
            </a:r>
            <a:r>
              <a:rPr sz="1800" spc="-10" dirty="0">
                <a:latin typeface="Arial MT"/>
                <a:cs typeface="Arial MT"/>
              </a:rPr>
              <a:t>exit</a:t>
            </a:r>
            <a:r>
              <a:rPr sz="1800" spc="15" dirty="0">
                <a:latin typeface="Arial MT"/>
                <a:cs typeface="Arial MT"/>
              </a:rPr>
              <a:t> </a:t>
            </a:r>
            <a:r>
              <a:rPr sz="1800" spc="-10" dirty="0">
                <a:latin typeface="Arial MT"/>
                <a:cs typeface="Arial MT"/>
              </a:rPr>
              <a:t>interviews</a:t>
            </a:r>
            <a:r>
              <a:rPr sz="1800" spc="55" dirty="0">
                <a:latin typeface="Arial MT"/>
                <a:cs typeface="Arial MT"/>
              </a:rPr>
              <a:t> </a:t>
            </a:r>
            <a:r>
              <a:rPr sz="1800" spc="-5" dirty="0">
                <a:latin typeface="Arial MT"/>
                <a:cs typeface="Arial MT"/>
              </a:rPr>
              <a:t>and</a:t>
            </a:r>
            <a:r>
              <a:rPr sz="1800" spc="10" dirty="0">
                <a:latin typeface="Arial MT"/>
                <a:cs typeface="Arial MT"/>
              </a:rPr>
              <a:t> </a:t>
            </a:r>
            <a:r>
              <a:rPr sz="1800" dirty="0">
                <a:latin typeface="Arial MT"/>
                <a:cs typeface="Arial MT"/>
              </a:rPr>
              <a:t>ask</a:t>
            </a:r>
            <a:r>
              <a:rPr sz="1800" spc="5" dirty="0">
                <a:latin typeface="Arial MT"/>
                <a:cs typeface="Arial MT"/>
              </a:rPr>
              <a:t> </a:t>
            </a:r>
            <a:r>
              <a:rPr sz="1800" spc="-10" dirty="0">
                <a:latin typeface="Arial MT"/>
                <a:cs typeface="Arial MT"/>
              </a:rPr>
              <a:t>employee</a:t>
            </a:r>
            <a:r>
              <a:rPr sz="1800" spc="45" dirty="0">
                <a:latin typeface="Arial MT"/>
                <a:cs typeface="Arial MT"/>
              </a:rPr>
              <a:t> </a:t>
            </a:r>
            <a:r>
              <a:rPr sz="1800" dirty="0">
                <a:latin typeface="Arial MT"/>
                <a:cs typeface="Arial MT"/>
              </a:rPr>
              <a:t>to</a:t>
            </a:r>
            <a:r>
              <a:rPr sz="1800" spc="-5" dirty="0">
                <a:latin typeface="Arial MT"/>
                <a:cs typeface="Arial MT"/>
              </a:rPr>
              <a:t> return</a:t>
            </a:r>
            <a:r>
              <a:rPr sz="1800" spc="10" dirty="0">
                <a:latin typeface="Arial MT"/>
                <a:cs typeface="Arial MT"/>
              </a:rPr>
              <a:t> </a:t>
            </a:r>
            <a:r>
              <a:rPr sz="1800" spc="-5" dirty="0">
                <a:latin typeface="Arial MT"/>
                <a:cs typeface="Arial MT"/>
              </a:rPr>
              <a:t>equipment</a:t>
            </a:r>
            <a:r>
              <a:rPr sz="1800" spc="15"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files</a:t>
            </a:r>
            <a:endParaRPr sz="1800" dirty="0">
              <a:latin typeface="Arial MT"/>
              <a:cs typeface="Arial MT"/>
            </a:endParaRPr>
          </a:p>
        </p:txBody>
      </p:sp>
      <p:pic>
        <p:nvPicPr>
          <p:cNvPr id="4" name="Picture 3">
            <a:extLst>
              <a:ext uri="{FF2B5EF4-FFF2-40B4-BE49-F238E27FC236}">
                <a16:creationId xmlns:a16="http://schemas.microsoft.com/office/drawing/2014/main" id="{8CF21ACA-231C-C9ED-707F-A4CE530B97CF}"/>
              </a:ext>
            </a:extLst>
          </p:cNvPr>
          <p:cNvPicPr>
            <a:picLocks noChangeAspect="1"/>
          </p:cNvPicPr>
          <p:nvPr/>
        </p:nvPicPr>
        <p:blipFill>
          <a:blip r:embed="rId2"/>
          <a:stretch>
            <a:fillRect/>
          </a:stretch>
        </p:blipFill>
        <p:spPr>
          <a:xfrm>
            <a:off x="103131" y="91440"/>
            <a:ext cx="1192269" cy="65731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3275160" y="3590825"/>
              <a:ext cx="8916713" cy="3267170"/>
            </a:xfrm>
            <a:prstGeom prst="rect">
              <a:avLst/>
            </a:prstGeom>
          </p:spPr>
        </p:pic>
        <p:sp>
          <p:nvSpPr>
            <p:cNvPr id="4" name="object 4"/>
            <p:cNvSpPr/>
            <p:nvPr/>
          </p:nvSpPr>
          <p:spPr>
            <a:xfrm>
              <a:off x="2677160" y="1845691"/>
              <a:ext cx="6956425" cy="2235200"/>
            </a:xfrm>
            <a:custGeom>
              <a:avLst/>
              <a:gdLst/>
              <a:ahLst/>
              <a:cxnLst/>
              <a:rect l="l" t="t" r="r" b="b"/>
              <a:pathLst>
                <a:path w="6956425" h="2235200">
                  <a:moveTo>
                    <a:pt x="6956044" y="0"/>
                  </a:moveTo>
                  <a:lnTo>
                    <a:pt x="0" y="0"/>
                  </a:lnTo>
                  <a:lnTo>
                    <a:pt x="0" y="2235199"/>
                  </a:lnTo>
                  <a:lnTo>
                    <a:pt x="6956044" y="2235199"/>
                  </a:lnTo>
                  <a:lnTo>
                    <a:pt x="6956044" y="0"/>
                  </a:lnTo>
                  <a:close/>
                </a:path>
              </a:pathLst>
            </a:custGeom>
            <a:solidFill>
              <a:srgbClr val="FFFFFF">
                <a:alpha val="50195"/>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12192000" cy="6857998"/>
            </a:xfrm>
            <a:prstGeom prst="rect">
              <a:avLst/>
            </a:prstGeom>
          </p:spPr>
        </p:pic>
        <p:sp>
          <p:nvSpPr>
            <p:cNvPr id="6" name="object 6"/>
            <p:cNvSpPr/>
            <p:nvPr/>
          </p:nvSpPr>
          <p:spPr>
            <a:xfrm>
              <a:off x="2617977" y="1836673"/>
              <a:ext cx="6956425" cy="2235200"/>
            </a:xfrm>
            <a:custGeom>
              <a:avLst/>
              <a:gdLst/>
              <a:ahLst/>
              <a:cxnLst/>
              <a:rect l="l" t="t" r="r" b="b"/>
              <a:pathLst>
                <a:path w="6956425" h="2235200">
                  <a:moveTo>
                    <a:pt x="6956044" y="0"/>
                  </a:moveTo>
                  <a:lnTo>
                    <a:pt x="0" y="0"/>
                  </a:lnTo>
                  <a:lnTo>
                    <a:pt x="0" y="2235200"/>
                  </a:lnTo>
                  <a:lnTo>
                    <a:pt x="6956044" y="2235200"/>
                  </a:lnTo>
                  <a:lnTo>
                    <a:pt x="6956044" y="0"/>
                  </a:lnTo>
                  <a:close/>
                </a:path>
              </a:pathLst>
            </a:custGeom>
            <a:solidFill>
              <a:srgbClr val="FFFFFF">
                <a:alpha val="50195"/>
              </a:srgbClr>
            </a:solidFill>
          </p:spPr>
          <p:txBody>
            <a:bodyPr wrap="square" lIns="0" tIns="0" rIns="0" bIns="0" rtlCol="0"/>
            <a:lstStyle/>
            <a:p>
              <a:endParaRPr/>
            </a:p>
          </p:txBody>
        </p:sp>
      </p:grpSp>
      <p:sp>
        <p:nvSpPr>
          <p:cNvPr id="7" name="object 7"/>
          <p:cNvSpPr txBox="1"/>
          <p:nvPr/>
        </p:nvSpPr>
        <p:spPr>
          <a:xfrm>
            <a:off x="2946400" y="2048001"/>
            <a:ext cx="6299200" cy="1812925"/>
          </a:xfrm>
          <a:prstGeom prst="rect">
            <a:avLst/>
          </a:prstGeom>
          <a:solidFill>
            <a:srgbClr val="FFFFFF">
              <a:alpha val="50195"/>
            </a:srgbClr>
          </a:solidFill>
          <a:ln w="12700">
            <a:solidFill>
              <a:srgbClr val="359DD6"/>
            </a:solidFill>
          </a:ln>
        </p:spPr>
        <p:txBody>
          <a:bodyPr vert="horz" wrap="square" lIns="0" tIns="394335" rIns="0" bIns="0" rtlCol="0">
            <a:spAutoFit/>
          </a:bodyPr>
          <a:lstStyle/>
          <a:p>
            <a:pPr marR="80010" algn="ctr">
              <a:lnSpc>
                <a:spcPct val="100000"/>
              </a:lnSpc>
              <a:spcBef>
                <a:spcPts val="3105"/>
              </a:spcBef>
            </a:pPr>
            <a:r>
              <a:rPr sz="4000" b="1" spc="254" dirty="0">
                <a:latin typeface="Arial"/>
                <a:cs typeface="Arial"/>
              </a:rPr>
              <a:t>Insurance</a:t>
            </a:r>
            <a:endParaRPr sz="4000">
              <a:latin typeface="Arial"/>
              <a:cs typeface="Arial"/>
            </a:endParaRPr>
          </a:p>
          <a:p>
            <a:pPr marR="83820" algn="ctr">
              <a:lnSpc>
                <a:spcPct val="100000"/>
              </a:lnSpc>
              <a:spcBef>
                <a:spcPts val="5"/>
              </a:spcBef>
            </a:pPr>
            <a:r>
              <a:rPr sz="4000" b="1" spc="265" dirty="0">
                <a:latin typeface="Arial"/>
                <a:cs typeface="Arial"/>
              </a:rPr>
              <a:t>Considerations</a:t>
            </a:r>
            <a:endParaRPr sz="400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805"/>
            <a:chOff x="0" y="-6488"/>
            <a:chExt cx="12192000" cy="6864805"/>
          </a:xfrm>
        </p:grpSpPr>
        <p:pic>
          <p:nvPicPr>
            <p:cNvPr id="3" name="object 3"/>
            <p:cNvPicPr/>
            <p:nvPr/>
          </p:nvPicPr>
          <p:blipFill>
            <a:blip r:embed="rId2" cstate="print"/>
            <a:stretch>
              <a:fillRect/>
            </a:stretch>
          </p:blipFill>
          <p:spPr>
            <a:xfrm>
              <a:off x="0" y="-6488"/>
              <a:ext cx="12192000" cy="6692430"/>
            </a:xfrm>
            <a:prstGeom prst="rect">
              <a:avLst/>
            </a:prstGeom>
          </p:spPr>
        </p:pic>
        <p:sp>
          <p:nvSpPr>
            <p:cNvPr id="4" name="object 4"/>
            <p:cNvSpPr/>
            <p:nvPr/>
          </p:nvSpPr>
          <p:spPr>
            <a:xfrm>
              <a:off x="88900" y="6462712"/>
              <a:ext cx="12103100" cy="395605"/>
            </a:xfrm>
            <a:custGeom>
              <a:avLst/>
              <a:gdLst/>
              <a:ahLst/>
              <a:cxnLst/>
              <a:rect l="l" t="t" r="r" b="b"/>
              <a:pathLst>
                <a:path w="12103100" h="395604">
                  <a:moveTo>
                    <a:pt x="1160462" y="4762"/>
                  </a:moveTo>
                  <a:lnTo>
                    <a:pt x="0" y="4762"/>
                  </a:lnTo>
                  <a:lnTo>
                    <a:pt x="0" y="395287"/>
                  </a:lnTo>
                  <a:lnTo>
                    <a:pt x="1160462" y="395287"/>
                  </a:lnTo>
                  <a:lnTo>
                    <a:pt x="1160462" y="4762"/>
                  </a:lnTo>
                  <a:close/>
                </a:path>
                <a:path w="12103100" h="395604">
                  <a:moveTo>
                    <a:pt x="12103100" y="0"/>
                  </a:moveTo>
                  <a:lnTo>
                    <a:pt x="10571226" y="0"/>
                  </a:lnTo>
                  <a:lnTo>
                    <a:pt x="10571226" y="395287"/>
                  </a:lnTo>
                  <a:lnTo>
                    <a:pt x="12103100" y="395287"/>
                  </a:lnTo>
                  <a:lnTo>
                    <a:pt x="12103100" y="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3275160" y="3590825"/>
              <a:ext cx="8916713" cy="3267170"/>
            </a:xfrm>
            <a:prstGeom prst="rect">
              <a:avLst/>
            </a:prstGeom>
          </p:spPr>
        </p:pic>
        <p:sp>
          <p:nvSpPr>
            <p:cNvPr id="4" name="object 4"/>
            <p:cNvSpPr/>
            <p:nvPr/>
          </p:nvSpPr>
          <p:spPr>
            <a:xfrm>
              <a:off x="2677160" y="1845691"/>
              <a:ext cx="6956425" cy="2235200"/>
            </a:xfrm>
            <a:custGeom>
              <a:avLst/>
              <a:gdLst/>
              <a:ahLst/>
              <a:cxnLst/>
              <a:rect l="l" t="t" r="r" b="b"/>
              <a:pathLst>
                <a:path w="6956425" h="2235200">
                  <a:moveTo>
                    <a:pt x="6956044" y="0"/>
                  </a:moveTo>
                  <a:lnTo>
                    <a:pt x="0" y="0"/>
                  </a:lnTo>
                  <a:lnTo>
                    <a:pt x="0" y="2235199"/>
                  </a:lnTo>
                  <a:lnTo>
                    <a:pt x="6956044" y="2235199"/>
                  </a:lnTo>
                  <a:lnTo>
                    <a:pt x="6956044" y="0"/>
                  </a:lnTo>
                  <a:close/>
                </a:path>
              </a:pathLst>
            </a:custGeom>
            <a:solidFill>
              <a:srgbClr val="FFFFFF">
                <a:alpha val="50195"/>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12192000" cy="6857998"/>
            </a:xfrm>
            <a:prstGeom prst="rect">
              <a:avLst/>
            </a:prstGeom>
          </p:spPr>
        </p:pic>
        <p:sp>
          <p:nvSpPr>
            <p:cNvPr id="6" name="object 6"/>
            <p:cNvSpPr/>
            <p:nvPr/>
          </p:nvSpPr>
          <p:spPr>
            <a:xfrm>
              <a:off x="2617977" y="1836673"/>
              <a:ext cx="6956425" cy="2235200"/>
            </a:xfrm>
            <a:custGeom>
              <a:avLst/>
              <a:gdLst/>
              <a:ahLst/>
              <a:cxnLst/>
              <a:rect l="l" t="t" r="r" b="b"/>
              <a:pathLst>
                <a:path w="6956425" h="2235200">
                  <a:moveTo>
                    <a:pt x="6956044" y="0"/>
                  </a:moveTo>
                  <a:lnTo>
                    <a:pt x="0" y="0"/>
                  </a:lnTo>
                  <a:lnTo>
                    <a:pt x="0" y="2235200"/>
                  </a:lnTo>
                  <a:lnTo>
                    <a:pt x="6956044" y="2235200"/>
                  </a:lnTo>
                  <a:lnTo>
                    <a:pt x="6956044" y="0"/>
                  </a:lnTo>
                  <a:close/>
                </a:path>
              </a:pathLst>
            </a:custGeom>
            <a:solidFill>
              <a:srgbClr val="FFFFFF">
                <a:alpha val="50195"/>
              </a:srgbClr>
            </a:solidFill>
          </p:spPr>
          <p:txBody>
            <a:bodyPr wrap="square" lIns="0" tIns="0" rIns="0" bIns="0" rtlCol="0"/>
            <a:lstStyle/>
            <a:p>
              <a:endParaRPr/>
            </a:p>
          </p:txBody>
        </p:sp>
      </p:grpSp>
      <p:sp>
        <p:nvSpPr>
          <p:cNvPr id="7" name="object 7"/>
          <p:cNvSpPr txBox="1">
            <a:spLocks noGrp="1"/>
          </p:cNvSpPr>
          <p:nvPr>
            <p:ph type="title"/>
          </p:nvPr>
        </p:nvSpPr>
        <p:spPr>
          <a:xfrm>
            <a:off x="2946400" y="2048001"/>
            <a:ext cx="6299200" cy="1812925"/>
          </a:xfrm>
          <a:prstGeom prst="rect">
            <a:avLst/>
          </a:prstGeom>
          <a:solidFill>
            <a:srgbClr val="FFFFFF">
              <a:alpha val="50195"/>
            </a:srgbClr>
          </a:solidFill>
          <a:ln w="12700">
            <a:solidFill>
              <a:srgbClr val="359DD6"/>
            </a:solidFill>
          </a:ln>
        </p:spPr>
        <p:txBody>
          <a:bodyPr vert="horz" wrap="square" lIns="0" tIns="394335" rIns="0" bIns="0" rtlCol="0">
            <a:spAutoFit/>
          </a:bodyPr>
          <a:lstStyle/>
          <a:p>
            <a:pPr marL="54610" algn="ctr">
              <a:lnSpc>
                <a:spcPct val="100000"/>
              </a:lnSpc>
              <a:spcBef>
                <a:spcPts val="3105"/>
              </a:spcBef>
              <a:tabLst>
                <a:tab pos="1599565" algn="l"/>
              </a:tabLst>
            </a:pPr>
            <a:r>
              <a:rPr sz="4000" spc="215" dirty="0">
                <a:solidFill>
                  <a:srgbClr val="000000"/>
                </a:solidFill>
                <a:latin typeface="Arial"/>
                <a:cs typeface="Arial"/>
              </a:rPr>
              <a:t>Case	</a:t>
            </a:r>
            <a:r>
              <a:rPr sz="4000" spc="229" dirty="0">
                <a:solidFill>
                  <a:srgbClr val="000000"/>
                </a:solidFill>
                <a:latin typeface="Arial"/>
                <a:cs typeface="Arial"/>
              </a:rPr>
              <a:t>Study</a:t>
            </a:r>
            <a:endParaRPr sz="400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0" y="381000"/>
            <a:ext cx="10141585" cy="635000"/>
          </a:xfrm>
          <a:prstGeom prst="rect">
            <a:avLst/>
          </a:prstGeom>
        </p:spPr>
        <p:txBody>
          <a:bodyPr vert="horz" wrap="square" lIns="0" tIns="12065" rIns="0" bIns="0" rtlCol="0">
            <a:spAutoFit/>
          </a:bodyPr>
          <a:lstStyle/>
          <a:p>
            <a:pPr marL="12700">
              <a:lnSpc>
                <a:spcPct val="100000"/>
              </a:lnSpc>
              <a:spcBef>
                <a:spcPts val="95"/>
              </a:spcBef>
            </a:pPr>
            <a:r>
              <a:rPr sz="4000" spc="-10" dirty="0"/>
              <a:t>Autonomous</a:t>
            </a:r>
            <a:r>
              <a:rPr sz="4000" spc="-45" dirty="0"/>
              <a:t> </a:t>
            </a:r>
            <a:r>
              <a:rPr sz="4000" spc="-50" dirty="0"/>
              <a:t>Vehicles</a:t>
            </a:r>
            <a:r>
              <a:rPr sz="4000" spc="10" dirty="0"/>
              <a:t> </a:t>
            </a:r>
            <a:r>
              <a:rPr sz="4000" dirty="0"/>
              <a:t>in</a:t>
            </a:r>
            <a:r>
              <a:rPr sz="4000" spc="5" dirty="0"/>
              <a:t> </a:t>
            </a:r>
            <a:r>
              <a:rPr sz="4000" spc="-5" dirty="0"/>
              <a:t>Public</a:t>
            </a:r>
            <a:r>
              <a:rPr sz="4000" spc="-70" dirty="0"/>
              <a:t> </a:t>
            </a:r>
            <a:r>
              <a:rPr sz="4000" spc="-25" dirty="0"/>
              <a:t>Transportation</a:t>
            </a:r>
            <a:endParaRPr sz="4000" dirty="0"/>
          </a:p>
        </p:txBody>
      </p:sp>
      <p:sp>
        <p:nvSpPr>
          <p:cNvPr id="3" name="object 3"/>
          <p:cNvSpPr txBox="1"/>
          <p:nvPr/>
        </p:nvSpPr>
        <p:spPr>
          <a:xfrm>
            <a:off x="1483360" y="1413827"/>
            <a:ext cx="10106025" cy="4030345"/>
          </a:xfrm>
          <a:prstGeom prst="rect">
            <a:avLst/>
          </a:prstGeom>
        </p:spPr>
        <p:txBody>
          <a:bodyPr vert="horz" wrap="square" lIns="0" tIns="47625" rIns="0" bIns="0" rtlCol="0">
            <a:spAutoFit/>
          </a:bodyPr>
          <a:lstStyle/>
          <a:p>
            <a:pPr marL="12700" marR="78740">
              <a:lnSpc>
                <a:spcPts val="2160"/>
              </a:lnSpc>
              <a:spcBef>
                <a:spcPts val="375"/>
              </a:spcBef>
            </a:pPr>
            <a:r>
              <a:rPr sz="2000" dirty="0">
                <a:latin typeface="Arial MT"/>
                <a:cs typeface="Arial MT"/>
              </a:rPr>
              <a:t>Public transportation</a:t>
            </a:r>
            <a:r>
              <a:rPr sz="2000" spc="-40" dirty="0">
                <a:latin typeface="Arial MT"/>
                <a:cs typeface="Arial MT"/>
              </a:rPr>
              <a:t> </a:t>
            </a:r>
            <a:r>
              <a:rPr sz="2000" dirty="0">
                <a:latin typeface="Arial MT"/>
                <a:cs typeface="Arial MT"/>
              </a:rPr>
              <a:t>agencies</a:t>
            </a:r>
            <a:r>
              <a:rPr sz="2000" spc="-30" dirty="0">
                <a:latin typeface="Arial MT"/>
                <a:cs typeface="Arial MT"/>
              </a:rPr>
              <a:t> </a:t>
            </a:r>
            <a:r>
              <a:rPr sz="2000" dirty="0">
                <a:latin typeface="Arial MT"/>
                <a:cs typeface="Arial MT"/>
              </a:rPr>
              <a:t>are</a:t>
            </a:r>
            <a:r>
              <a:rPr sz="2000" spc="-15" dirty="0">
                <a:latin typeface="Arial MT"/>
                <a:cs typeface="Arial MT"/>
              </a:rPr>
              <a:t> </a:t>
            </a:r>
            <a:r>
              <a:rPr sz="2000" dirty="0">
                <a:latin typeface="Arial MT"/>
                <a:cs typeface="Arial MT"/>
              </a:rPr>
              <a:t>showing</a:t>
            </a:r>
            <a:r>
              <a:rPr sz="2000" spc="-20" dirty="0">
                <a:latin typeface="Arial MT"/>
                <a:cs typeface="Arial MT"/>
              </a:rPr>
              <a:t> </a:t>
            </a:r>
            <a:r>
              <a:rPr sz="2000" dirty="0">
                <a:latin typeface="Arial MT"/>
                <a:cs typeface="Arial MT"/>
              </a:rPr>
              <a:t>interest</a:t>
            </a:r>
            <a:r>
              <a:rPr sz="2000" spc="-10" dirty="0">
                <a:latin typeface="Arial MT"/>
                <a:cs typeface="Arial MT"/>
              </a:rPr>
              <a:t> </a:t>
            </a:r>
            <a:r>
              <a:rPr sz="2000" dirty="0">
                <a:latin typeface="Arial MT"/>
                <a:cs typeface="Arial MT"/>
              </a:rPr>
              <a:t>in incorporating</a:t>
            </a:r>
            <a:r>
              <a:rPr sz="2000" spc="-45" dirty="0">
                <a:latin typeface="Arial MT"/>
                <a:cs typeface="Arial MT"/>
              </a:rPr>
              <a:t> </a:t>
            </a:r>
            <a:r>
              <a:rPr sz="2000" dirty="0">
                <a:latin typeface="Arial MT"/>
                <a:cs typeface="Arial MT"/>
              </a:rPr>
              <a:t>autonomous</a:t>
            </a:r>
            <a:r>
              <a:rPr sz="2000" spc="-30" dirty="0">
                <a:latin typeface="Arial MT"/>
                <a:cs typeface="Arial MT"/>
              </a:rPr>
              <a:t> </a:t>
            </a:r>
            <a:r>
              <a:rPr sz="2000" dirty="0">
                <a:latin typeface="Arial MT"/>
                <a:cs typeface="Arial MT"/>
              </a:rPr>
              <a:t>vehicles </a:t>
            </a:r>
            <a:r>
              <a:rPr sz="2000" spc="-540" dirty="0">
                <a:latin typeface="Arial MT"/>
                <a:cs typeface="Arial MT"/>
              </a:rPr>
              <a:t> </a:t>
            </a:r>
            <a:r>
              <a:rPr sz="2000" dirty="0">
                <a:latin typeface="Arial MT"/>
                <a:cs typeface="Arial MT"/>
              </a:rPr>
              <a:t>into</a:t>
            </a:r>
            <a:r>
              <a:rPr sz="2000" spc="-15" dirty="0">
                <a:latin typeface="Arial MT"/>
                <a:cs typeface="Arial MT"/>
              </a:rPr>
              <a:t> </a:t>
            </a:r>
            <a:r>
              <a:rPr sz="2000" dirty="0">
                <a:latin typeface="Arial MT"/>
                <a:cs typeface="Arial MT"/>
              </a:rPr>
              <a:t>their</a:t>
            </a:r>
            <a:r>
              <a:rPr sz="2000" spc="-25" dirty="0">
                <a:latin typeface="Arial MT"/>
                <a:cs typeface="Arial MT"/>
              </a:rPr>
              <a:t> </a:t>
            </a:r>
            <a:r>
              <a:rPr sz="2000" dirty="0">
                <a:latin typeface="Arial MT"/>
                <a:cs typeface="Arial MT"/>
              </a:rPr>
              <a:t>service,</a:t>
            </a:r>
            <a:r>
              <a:rPr sz="2000" spc="-3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looking</a:t>
            </a:r>
            <a:r>
              <a:rPr sz="2000" spc="-10" dirty="0">
                <a:latin typeface="Arial MT"/>
                <a:cs typeface="Arial MT"/>
              </a:rPr>
              <a:t> </a:t>
            </a:r>
            <a:r>
              <a:rPr sz="2000" dirty="0">
                <a:latin typeface="Arial MT"/>
                <a:cs typeface="Arial MT"/>
              </a:rPr>
              <a:t>at</a:t>
            </a:r>
            <a:r>
              <a:rPr sz="2000" spc="-10" dirty="0">
                <a:latin typeface="Arial MT"/>
                <a:cs typeface="Arial MT"/>
              </a:rPr>
              <a:t> </a:t>
            </a:r>
            <a:r>
              <a:rPr sz="2000" dirty="0">
                <a:latin typeface="Arial MT"/>
                <a:cs typeface="Arial MT"/>
              </a:rPr>
              <a:t>pilot</a:t>
            </a:r>
            <a:r>
              <a:rPr sz="2000" spc="-10" dirty="0">
                <a:latin typeface="Arial MT"/>
                <a:cs typeface="Arial MT"/>
              </a:rPr>
              <a:t> </a:t>
            </a:r>
            <a:r>
              <a:rPr sz="2000" dirty="0">
                <a:latin typeface="Arial MT"/>
                <a:cs typeface="Arial MT"/>
              </a:rPr>
              <a:t>programs</a:t>
            </a:r>
            <a:r>
              <a:rPr sz="2000" spc="-35" dirty="0">
                <a:latin typeface="Arial MT"/>
                <a:cs typeface="Arial MT"/>
              </a:rPr>
              <a:t> </a:t>
            </a:r>
            <a:r>
              <a:rPr sz="2000" dirty="0">
                <a:latin typeface="Arial MT"/>
                <a:cs typeface="Arial MT"/>
              </a:rPr>
              <a:t>using</a:t>
            </a:r>
            <a:r>
              <a:rPr sz="2000" spc="-135" dirty="0">
                <a:latin typeface="Arial MT"/>
                <a:cs typeface="Arial MT"/>
              </a:rPr>
              <a:t> </a:t>
            </a:r>
            <a:r>
              <a:rPr sz="2000" spc="-50" dirty="0">
                <a:latin typeface="Arial MT"/>
                <a:cs typeface="Arial MT"/>
              </a:rPr>
              <a:t>AVs</a:t>
            </a:r>
            <a:endParaRPr sz="2000" dirty="0">
              <a:latin typeface="Arial MT"/>
              <a:cs typeface="Arial MT"/>
            </a:endParaRPr>
          </a:p>
          <a:p>
            <a:pPr marL="241300" indent="-229235">
              <a:lnSpc>
                <a:spcPts val="2280"/>
              </a:lnSpc>
              <a:spcBef>
                <a:spcPts val="725"/>
              </a:spcBef>
              <a:buClr>
                <a:srgbClr val="359DD6"/>
              </a:buClr>
              <a:buChar char="•"/>
              <a:tabLst>
                <a:tab pos="241300" algn="l"/>
                <a:tab pos="241935" algn="l"/>
              </a:tabLst>
            </a:pPr>
            <a:r>
              <a:rPr sz="2000" spc="5" dirty="0">
                <a:latin typeface="Arial MT"/>
                <a:cs typeface="Arial MT"/>
              </a:rPr>
              <a:t>Use</a:t>
            </a:r>
            <a:r>
              <a:rPr sz="2000" spc="-20" dirty="0">
                <a:latin typeface="Arial MT"/>
                <a:cs typeface="Arial MT"/>
              </a:rPr>
              <a:t> </a:t>
            </a:r>
            <a:r>
              <a:rPr sz="2000" dirty="0">
                <a:latin typeface="Arial MT"/>
                <a:cs typeface="Arial MT"/>
              </a:rPr>
              <a:t>of</a:t>
            </a:r>
            <a:r>
              <a:rPr sz="2000" spc="-125" dirty="0">
                <a:latin typeface="Arial MT"/>
                <a:cs typeface="Arial MT"/>
              </a:rPr>
              <a:t> </a:t>
            </a:r>
            <a:r>
              <a:rPr sz="2000" spc="-50" dirty="0">
                <a:latin typeface="Arial MT"/>
                <a:cs typeface="Arial MT"/>
              </a:rPr>
              <a:t>AVs</a:t>
            </a:r>
            <a:r>
              <a:rPr sz="2000" dirty="0">
                <a:latin typeface="Arial MT"/>
                <a:cs typeface="Arial MT"/>
              </a:rPr>
              <a:t> </a:t>
            </a:r>
            <a:r>
              <a:rPr sz="2000" spc="-5" dirty="0">
                <a:latin typeface="Arial MT"/>
                <a:cs typeface="Arial MT"/>
              </a:rPr>
              <a:t>for</a:t>
            </a:r>
            <a:r>
              <a:rPr sz="2000" spc="-20" dirty="0">
                <a:latin typeface="Arial MT"/>
                <a:cs typeface="Arial MT"/>
              </a:rPr>
              <a:t> </a:t>
            </a:r>
            <a:r>
              <a:rPr sz="2000" dirty="0">
                <a:latin typeface="Arial MT"/>
                <a:cs typeface="Arial MT"/>
              </a:rPr>
              <a:t>“micro-transit”</a:t>
            </a:r>
            <a:r>
              <a:rPr sz="2000" spc="-50" dirty="0">
                <a:latin typeface="Arial MT"/>
                <a:cs typeface="Arial MT"/>
              </a:rPr>
              <a:t> </a:t>
            </a:r>
            <a:r>
              <a:rPr sz="2000" dirty="0">
                <a:latin typeface="Arial MT"/>
                <a:cs typeface="Arial MT"/>
              </a:rPr>
              <a:t>or</a:t>
            </a:r>
            <a:r>
              <a:rPr sz="2000" spc="-15" dirty="0">
                <a:latin typeface="Arial MT"/>
                <a:cs typeface="Arial MT"/>
              </a:rPr>
              <a:t> </a:t>
            </a:r>
            <a:r>
              <a:rPr sz="2000" dirty="0">
                <a:latin typeface="Arial MT"/>
                <a:cs typeface="Arial MT"/>
              </a:rPr>
              <a:t>“last</a:t>
            </a:r>
            <a:r>
              <a:rPr sz="2000" spc="-30" dirty="0">
                <a:latin typeface="Arial MT"/>
                <a:cs typeface="Arial MT"/>
              </a:rPr>
              <a:t> </a:t>
            </a:r>
            <a:r>
              <a:rPr sz="2000" dirty="0">
                <a:latin typeface="Arial MT"/>
                <a:cs typeface="Arial MT"/>
              </a:rPr>
              <a:t>mile”</a:t>
            </a:r>
            <a:r>
              <a:rPr sz="2000" spc="5" dirty="0">
                <a:latin typeface="Arial MT"/>
                <a:cs typeface="Arial MT"/>
              </a:rPr>
              <a:t> </a:t>
            </a:r>
            <a:r>
              <a:rPr sz="2000" dirty="0">
                <a:latin typeface="Arial MT"/>
                <a:cs typeface="Arial MT"/>
              </a:rPr>
              <a:t>service</a:t>
            </a:r>
            <a:r>
              <a:rPr sz="2000" spc="-35" dirty="0">
                <a:latin typeface="Arial MT"/>
                <a:cs typeface="Arial MT"/>
              </a:rPr>
              <a:t> </a:t>
            </a:r>
            <a:r>
              <a:rPr sz="2000" dirty="0">
                <a:latin typeface="Arial MT"/>
                <a:cs typeface="Arial MT"/>
              </a:rPr>
              <a:t>could</a:t>
            </a:r>
            <a:r>
              <a:rPr sz="2000" spc="-15" dirty="0">
                <a:latin typeface="Arial MT"/>
                <a:cs typeface="Arial MT"/>
              </a:rPr>
              <a:t> </a:t>
            </a:r>
            <a:r>
              <a:rPr sz="2000" dirty="0">
                <a:latin typeface="Arial MT"/>
                <a:cs typeface="Arial MT"/>
              </a:rPr>
              <a:t>reduce</a:t>
            </a:r>
            <a:r>
              <a:rPr sz="2000" spc="-40" dirty="0">
                <a:latin typeface="Arial MT"/>
                <a:cs typeface="Arial MT"/>
              </a:rPr>
              <a:t> </a:t>
            </a:r>
            <a:r>
              <a:rPr sz="2000" dirty="0">
                <a:latin typeface="Arial MT"/>
                <a:cs typeface="Arial MT"/>
              </a:rPr>
              <a:t>costs</a:t>
            </a:r>
            <a:r>
              <a:rPr sz="2000" spc="-25" dirty="0">
                <a:latin typeface="Arial MT"/>
                <a:cs typeface="Arial MT"/>
              </a:rPr>
              <a:t> </a:t>
            </a:r>
            <a:r>
              <a:rPr sz="2000" dirty="0">
                <a:latin typeface="Arial MT"/>
                <a:cs typeface="Arial MT"/>
              </a:rPr>
              <a:t>and</a:t>
            </a:r>
            <a:r>
              <a:rPr sz="2000" spc="-15" dirty="0">
                <a:latin typeface="Arial MT"/>
                <a:cs typeface="Arial MT"/>
              </a:rPr>
              <a:t> </a:t>
            </a:r>
            <a:r>
              <a:rPr sz="2000" spc="-5" dirty="0">
                <a:latin typeface="Arial MT"/>
                <a:cs typeface="Arial MT"/>
              </a:rPr>
              <a:t>expand</a:t>
            </a:r>
            <a:endParaRPr sz="2000" dirty="0">
              <a:latin typeface="Arial MT"/>
              <a:cs typeface="Arial MT"/>
            </a:endParaRPr>
          </a:p>
          <a:p>
            <a:pPr marL="241300">
              <a:lnSpc>
                <a:spcPts val="2280"/>
              </a:lnSpc>
            </a:pPr>
            <a:r>
              <a:rPr sz="2000" dirty="0">
                <a:latin typeface="Arial MT"/>
                <a:cs typeface="Arial MT"/>
              </a:rPr>
              <a:t>accessibility</a:t>
            </a:r>
          </a:p>
          <a:p>
            <a:pPr marL="241300" indent="-229235">
              <a:lnSpc>
                <a:spcPct val="100000"/>
              </a:lnSpc>
              <a:spcBef>
                <a:spcPts val="770"/>
              </a:spcBef>
              <a:buClr>
                <a:srgbClr val="359DD6"/>
              </a:buClr>
              <a:buChar char="•"/>
              <a:tabLst>
                <a:tab pos="241300" algn="l"/>
                <a:tab pos="241935" algn="l"/>
              </a:tabLst>
            </a:pPr>
            <a:r>
              <a:rPr sz="2000" dirty="0">
                <a:latin typeface="Arial MT"/>
                <a:cs typeface="Arial MT"/>
              </a:rPr>
              <a:t>Reduction</a:t>
            </a:r>
            <a:r>
              <a:rPr sz="2000" spc="-30" dirty="0">
                <a:latin typeface="Arial MT"/>
                <a:cs typeface="Arial MT"/>
              </a:rPr>
              <a:t> </a:t>
            </a:r>
            <a:r>
              <a:rPr sz="2000" dirty="0">
                <a:latin typeface="Arial MT"/>
                <a:cs typeface="Arial MT"/>
              </a:rPr>
              <a:t>in costs</a:t>
            </a:r>
            <a:r>
              <a:rPr sz="2000" spc="-30" dirty="0">
                <a:latin typeface="Arial MT"/>
                <a:cs typeface="Arial MT"/>
              </a:rPr>
              <a:t> </a:t>
            </a:r>
            <a:r>
              <a:rPr sz="2000" dirty="0">
                <a:latin typeface="Arial MT"/>
                <a:cs typeface="Arial MT"/>
              </a:rPr>
              <a:t>– maintenance</a:t>
            </a:r>
            <a:r>
              <a:rPr sz="2000" spc="-35"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less</a:t>
            </a:r>
            <a:r>
              <a:rPr sz="2000" spc="-20" dirty="0">
                <a:latin typeface="Arial MT"/>
                <a:cs typeface="Arial MT"/>
              </a:rPr>
              <a:t> </a:t>
            </a:r>
            <a:r>
              <a:rPr sz="2000" dirty="0">
                <a:latin typeface="Arial MT"/>
                <a:cs typeface="Arial MT"/>
              </a:rPr>
              <a:t>expensive</a:t>
            </a:r>
            <a:r>
              <a:rPr sz="2000" spc="-1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operators</a:t>
            </a:r>
            <a:r>
              <a:rPr sz="2000" spc="-40" dirty="0">
                <a:latin typeface="Arial MT"/>
                <a:cs typeface="Arial MT"/>
              </a:rPr>
              <a:t> </a:t>
            </a:r>
            <a:r>
              <a:rPr sz="2000" dirty="0">
                <a:latin typeface="Arial MT"/>
                <a:cs typeface="Arial MT"/>
              </a:rPr>
              <a:t>may</a:t>
            </a:r>
            <a:r>
              <a:rPr sz="2000" spc="-15" dirty="0">
                <a:latin typeface="Arial MT"/>
                <a:cs typeface="Arial MT"/>
              </a:rPr>
              <a:t> </a:t>
            </a:r>
            <a:r>
              <a:rPr sz="2000" dirty="0">
                <a:latin typeface="Arial MT"/>
                <a:cs typeface="Arial MT"/>
              </a:rPr>
              <a:t>be</a:t>
            </a:r>
            <a:r>
              <a:rPr sz="2000" spc="5" dirty="0">
                <a:latin typeface="Arial MT"/>
                <a:cs typeface="Arial MT"/>
              </a:rPr>
              <a:t> </a:t>
            </a:r>
            <a:r>
              <a:rPr sz="2000" dirty="0">
                <a:latin typeface="Arial MT"/>
                <a:cs typeface="Arial MT"/>
              </a:rPr>
              <a:t>unnecessary</a:t>
            </a:r>
          </a:p>
          <a:p>
            <a:pPr marL="241300" indent="-229235">
              <a:lnSpc>
                <a:spcPct val="100000"/>
              </a:lnSpc>
              <a:spcBef>
                <a:spcPts val="760"/>
              </a:spcBef>
              <a:buClr>
                <a:srgbClr val="359DD6"/>
              </a:buClr>
              <a:buChar char="•"/>
              <a:tabLst>
                <a:tab pos="241300" algn="l"/>
                <a:tab pos="241935" algn="l"/>
              </a:tabLst>
            </a:pPr>
            <a:r>
              <a:rPr sz="2000" dirty="0">
                <a:latin typeface="Arial MT"/>
                <a:cs typeface="Arial MT"/>
              </a:rPr>
              <a:t>Safety</a:t>
            </a:r>
            <a:r>
              <a:rPr sz="2000" spc="-60" dirty="0">
                <a:latin typeface="Arial MT"/>
                <a:cs typeface="Arial MT"/>
              </a:rPr>
              <a:t> </a:t>
            </a:r>
            <a:r>
              <a:rPr sz="2000" dirty="0">
                <a:latin typeface="Arial MT"/>
                <a:cs typeface="Arial MT"/>
              </a:rPr>
              <a:t>benefits</a:t>
            </a:r>
          </a:p>
          <a:p>
            <a:pPr marL="241300" marR="514984" indent="-229235">
              <a:lnSpc>
                <a:spcPts val="2160"/>
              </a:lnSpc>
              <a:spcBef>
                <a:spcPts val="1025"/>
              </a:spcBef>
              <a:buClr>
                <a:srgbClr val="359DD6"/>
              </a:buClr>
              <a:buChar char="•"/>
              <a:tabLst>
                <a:tab pos="241300" algn="l"/>
                <a:tab pos="241935" algn="l"/>
              </a:tabLst>
            </a:pPr>
            <a:r>
              <a:rPr sz="2000" dirty="0">
                <a:latin typeface="Arial MT"/>
                <a:cs typeface="Arial MT"/>
              </a:rPr>
              <a:t>Driver/operator</a:t>
            </a:r>
            <a:r>
              <a:rPr sz="2000" spc="-45" dirty="0">
                <a:latin typeface="Arial MT"/>
                <a:cs typeface="Arial MT"/>
              </a:rPr>
              <a:t> </a:t>
            </a:r>
            <a:r>
              <a:rPr sz="2000" dirty="0">
                <a:latin typeface="Arial MT"/>
                <a:cs typeface="Arial MT"/>
              </a:rPr>
              <a:t>jobs</a:t>
            </a:r>
            <a:r>
              <a:rPr sz="2000" spc="-10" dirty="0">
                <a:latin typeface="Arial MT"/>
                <a:cs typeface="Arial MT"/>
              </a:rPr>
              <a:t> </a:t>
            </a:r>
            <a:r>
              <a:rPr sz="2000" dirty="0">
                <a:latin typeface="Arial MT"/>
                <a:cs typeface="Arial MT"/>
              </a:rPr>
              <a:t>will</a:t>
            </a:r>
            <a:r>
              <a:rPr sz="2000" spc="20" dirty="0">
                <a:latin typeface="Arial MT"/>
                <a:cs typeface="Arial MT"/>
              </a:rPr>
              <a:t> </a:t>
            </a:r>
            <a:r>
              <a:rPr sz="2000" dirty="0">
                <a:latin typeface="Arial MT"/>
                <a:cs typeface="Arial MT"/>
              </a:rPr>
              <a:t>be</a:t>
            </a:r>
            <a:r>
              <a:rPr sz="2000" spc="-15" dirty="0">
                <a:latin typeface="Arial MT"/>
                <a:cs typeface="Arial MT"/>
              </a:rPr>
              <a:t> </a:t>
            </a:r>
            <a:r>
              <a:rPr sz="2000" dirty="0">
                <a:latin typeface="Arial MT"/>
                <a:cs typeface="Arial MT"/>
              </a:rPr>
              <a:t>impacted;</a:t>
            </a:r>
            <a:r>
              <a:rPr sz="2000" spc="-40" dirty="0">
                <a:latin typeface="Arial MT"/>
                <a:cs typeface="Arial MT"/>
              </a:rPr>
              <a:t> </a:t>
            </a:r>
            <a:r>
              <a:rPr sz="2000" dirty="0">
                <a:latin typeface="Arial MT"/>
                <a:cs typeface="Arial MT"/>
              </a:rPr>
              <a:t>operators</a:t>
            </a:r>
            <a:r>
              <a:rPr sz="2000" spc="-40" dirty="0">
                <a:latin typeface="Arial MT"/>
                <a:cs typeface="Arial MT"/>
              </a:rPr>
              <a:t> </a:t>
            </a:r>
            <a:r>
              <a:rPr sz="2000" dirty="0">
                <a:latin typeface="Arial MT"/>
                <a:cs typeface="Arial MT"/>
              </a:rPr>
              <a:t>will</a:t>
            </a:r>
            <a:r>
              <a:rPr sz="2000" spc="20" dirty="0">
                <a:latin typeface="Arial MT"/>
                <a:cs typeface="Arial MT"/>
              </a:rPr>
              <a:t> </a:t>
            </a:r>
            <a:r>
              <a:rPr sz="2000" dirty="0">
                <a:latin typeface="Arial MT"/>
                <a:cs typeface="Arial MT"/>
              </a:rPr>
              <a:t>need</a:t>
            </a:r>
            <a:r>
              <a:rPr sz="2000" spc="-25"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be</a:t>
            </a:r>
            <a:r>
              <a:rPr sz="2000" spc="-10" dirty="0">
                <a:latin typeface="Arial MT"/>
                <a:cs typeface="Arial MT"/>
              </a:rPr>
              <a:t> </a:t>
            </a:r>
            <a:r>
              <a:rPr sz="2000" dirty="0">
                <a:latin typeface="Arial MT"/>
                <a:cs typeface="Arial MT"/>
              </a:rPr>
              <a:t>retrained</a:t>
            </a:r>
            <a:r>
              <a:rPr sz="2000" spc="-2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become </a:t>
            </a:r>
            <a:r>
              <a:rPr sz="2000" spc="-540" dirty="0">
                <a:latin typeface="Arial MT"/>
                <a:cs typeface="Arial MT"/>
              </a:rPr>
              <a:t> </a:t>
            </a:r>
            <a:r>
              <a:rPr sz="2000" dirty="0">
                <a:latin typeface="Arial MT"/>
                <a:cs typeface="Arial MT"/>
              </a:rPr>
              <a:t>“computer</a:t>
            </a:r>
            <a:r>
              <a:rPr sz="2000" spc="-60" dirty="0">
                <a:latin typeface="Arial MT"/>
                <a:cs typeface="Arial MT"/>
              </a:rPr>
              <a:t> </a:t>
            </a:r>
            <a:r>
              <a:rPr sz="2000" dirty="0">
                <a:latin typeface="Arial MT"/>
                <a:cs typeface="Arial MT"/>
              </a:rPr>
              <a:t>technicians</a:t>
            </a:r>
          </a:p>
          <a:p>
            <a:pPr marL="698500" lvl="1" indent="-229235">
              <a:lnSpc>
                <a:spcPts val="2055"/>
              </a:lnSpc>
              <a:spcBef>
                <a:spcPts val="265"/>
              </a:spcBef>
              <a:buChar char="•"/>
              <a:tabLst>
                <a:tab pos="698500" algn="l"/>
                <a:tab pos="699135" algn="l"/>
              </a:tabLst>
            </a:pPr>
            <a:r>
              <a:rPr sz="1800" dirty="0">
                <a:latin typeface="Arial MT"/>
                <a:cs typeface="Arial MT"/>
              </a:rPr>
              <a:t>ADA</a:t>
            </a:r>
            <a:r>
              <a:rPr sz="1800" spc="-100" dirty="0">
                <a:latin typeface="Arial MT"/>
                <a:cs typeface="Arial MT"/>
              </a:rPr>
              <a:t> </a:t>
            </a:r>
            <a:r>
              <a:rPr sz="1800" spc="-5" dirty="0">
                <a:latin typeface="Arial MT"/>
                <a:cs typeface="Arial MT"/>
              </a:rPr>
              <a:t>compliance</a:t>
            </a:r>
            <a:r>
              <a:rPr sz="1800" spc="20" dirty="0">
                <a:latin typeface="Arial MT"/>
                <a:cs typeface="Arial MT"/>
              </a:rPr>
              <a:t> </a:t>
            </a:r>
            <a:r>
              <a:rPr sz="1800" spc="-5" dirty="0">
                <a:latin typeface="Arial MT"/>
                <a:cs typeface="Arial MT"/>
              </a:rPr>
              <a:t>requirements</a:t>
            </a:r>
            <a:r>
              <a:rPr sz="1800" spc="15" dirty="0">
                <a:latin typeface="Arial MT"/>
                <a:cs typeface="Arial MT"/>
              </a:rPr>
              <a:t> </a:t>
            </a:r>
            <a:r>
              <a:rPr sz="1800" spc="-5" dirty="0">
                <a:latin typeface="Arial MT"/>
                <a:cs typeface="Arial MT"/>
              </a:rPr>
              <a:t>means</a:t>
            </a:r>
            <a:r>
              <a:rPr sz="1800" spc="10" dirty="0">
                <a:latin typeface="Arial MT"/>
                <a:cs typeface="Arial MT"/>
              </a:rPr>
              <a:t> </a:t>
            </a:r>
            <a:r>
              <a:rPr sz="1800" spc="-5" dirty="0">
                <a:latin typeface="Arial MT"/>
                <a:cs typeface="Arial MT"/>
              </a:rPr>
              <a:t>on-bus</a:t>
            </a:r>
            <a:r>
              <a:rPr sz="1800" spc="15" dirty="0">
                <a:latin typeface="Arial MT"/>
                <a:cs typeface="Arial MT"/>
              </a:rPr>
              <a:t> </a:t>
            </a:r>
            <a:r>
              <a:rPr sz="1800" spc="-5" dirty="0">
                <a:latin typeface="Arial MT"/>
                <a:cs typeface="Arial MT"/>
              </a:rPr>
              <a:t>presence</a:t>
            </a:r>
            <a:r>
              <a:rPr sz="1800" spc="15" dirty="0">
                <a:latin typeface="Arial MT"/>
                <a:cs typeface="Arial MT"/>
              </a:rPr>
              <a:t> </a:t>
            </a:r>
            <a:r>
              <a:rPr sz="1800" dirty="0">
                <a:latin typeface="Arial MT"/>
                <a:cs typeface="Arial MT"/>
              </a:rPr>
              <a:t>of</a:t>
            </a:r>
            <a:r>
              <a:rPr sz="1800" spc="5" dirty="0">
                <a:latin typeface="Arial MT"/>
                <a:cs typeface="Arial MT"/>
              </a:rPr>
              <a:t> </a:t>
            </a:r>
            <a:r>
              <a:rPr sz="1800" spc="-5" dirty="0">
                <a:latin typeface="Arial MT"/>
                <a:cs typeface="Arial MT"/>
              </a:rPr>
              <a:t>an operator</a:t>
            </a:r>
            <a:r>
              <a:rPr sz="1800" spc="15" dirty="0">
                <a:latin typeface="Arial MT"/>
                <a:cs typeface="Arial MT"/>
              </a:rPr>
              <a:t> </a:t>
            </a:r>
            <a:r>
              <a:rPr sz="1800" spc="-5" dirty="0">
                <a:latin typeface="Arial MT"/>
                <a:cs typeface="Arial MT"/>
              </a:rPr>
              <a:t>probably</a:t>
            </a:r>
            <a:r>
              <a:rPr sz="1800" spc="30" dirty="0">
                <a:latin typeface="Arial MT"/>
                <a:cs typeface="Arial MT"/>
              </a:rPr>
              <a:t> </a:t>
            </a:r>
            <a:r>
              <a:rPr sz="1800" spc="-5" dirty="0">
                <a:latin typeface="Arial MT"/>
                <a:cs typeface="Arial MT"/>
              </a:rPr>
              <a:t>cannot</a:t>
            </a:r>
            <a:r>
              <a:rPr sz="1800" spc="25" dirty="0">
                <a:latin typeface="Arial MT"/>
                <a:cs typeface="Arial MT"/>
              </a:rPr>
              <a:t> </a:t>
            </a:r>
            <a:r>
              <a:rPr sz="1800" spc="-10" dirty="0">
                <a:latin typeface="Arial MT"/>
                <a:cs typeface="Arial MT"/>
              </a:rPr>
              <a:t>be</a:t>
            </a:r>
            <a:endParaRPr sz="1800" dirty="0">
              <a:latin typeface="Arial MT"/>
              <a:cs typeface="Arial MT"/>
            </a:endParaRPr>
          </a:p>
          <a:p>
            <a:pPr marL="698500">
              <a:lnSpc>
                <a:spcPts val="2055"/>
              </a:lnSpc>
            </a:pPr>
            <a:r>
              <a:rPr sz="1800" spc="-5" dirty="0">
                <a:latin typeface="Arial MT"/>
                <a:cs typeface="Arial MT"/>
              </a:rPr>
              <a:t>eliminated</a:t>
            </a:r>
            <a:endParaRPr sz="1800" dirty="0">
              <a:latin typeface="Arial MT"/>
              <a:cs typeface="Arial MT"/>
            </a:endParaRPr>
          </a:p>
          <a:p>
            <a:pPr marL="241300" indent="-229235">
              <a:lnSpc>
                <a:spcPct val="100000"/>
              </a:lnSpc>
              <a:spcBef>
                <a:spcPts val="750"/>
              </a:spcBef>
              <a:buClr>
                <a:srgbClr val="359DD6"/>
              </a:buClr>
              <a:buChar char="•"/>
              <a:tabLst>
                <a:tab pos="241300" algn="l"/>
                <a:tab pos="241935" algn="l"/>
              </a:tabLst>
            </a:pPr>
            <a:r>
              <a:rPr sz="2000" spc="-5" dirty="0">
                <a:latin typeface="Arial MT"/>
                <a:cs typeface="Arial MT"/>
              </a:rPr>
              <a:t>Infrastructure</a:t>
            </a:r>
            <a:r>
              <a:rPr sz="2000" spc="-40" dirty="0">
                <a:latin typeface="Arial MT"/>
                <a:cs typeface="Arial MT"/>
              </a:rPr>
              <a:t> </a:t>
            </a:r>
            <a:r>
              <a:rPr sz="2000" dirty="0">
                <a:latin typeface="Arial MT"/>
                <a:cs typeface="Arial MT"/>
              </a:rPr>
              <a:t>maintenance</a:t>
            </a:r>
            <a:r>
              <a:rPr sz="2000" spc="-3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interactivity</a:t>
            </a:r>
            <a:r>
              <a:rPr sz="2000" spc="-25" dirty="0">
                <a:latin typeface="Arial MT"/>
                <a:cs typeface="Arial MT"/>
              </a:rPr>
              <a:t> </a:t>
            </a:r>
            <a:r>
              <a:rPr sz="2000" dirty="0">
                <a:latin typeface="Arial MT"/>
                <a:cs typeface="Arial MT"/>
              </a:rPr>
              <a:t>with</a:t>
            </a:r>
            <a:r>
              <a:rPr sz="2000" spc="-5" dirty="0">
                <a:latin typeface="Arial MT"/>
                <a:cs typeface="Arial MT"/>
              </a:rPr>
              <a:t> </a:t>
            </a:r>
            <a:r>
              <a:rPr sz="2000" dirty="0">
                <a:latin typeface="Arial MT"/>
                <a:cs typeface="Arial MT"/>
              </a:rPr>
              <a:t>vehicles</a:t>
            </a:r>
          </a:p>
          <a:p>
            <a:pPr marL="698500" lvl="1" indent="-229235">
              <a:lnSpc>
                <a:spcPct val="100000"/>
              </a:lnSpc>
              <a:spcBef>
                <a:spcPts val="295"/>
              </a:spcBef>
              <a:buChar char="•"/>
              <a:tabLst>
                <a:tab pos="698500" algn="l"/>
                <a:tab pos="699135" algn="l"/>
              </a:tabLst>
            </a:pPr>
            <a:r>
              <a:rPr sz="1800" spc="-15" dirty="0">
                <a:latin typeface="Arial MT"/>
                <a:cs typeface="Arial MT"/>
              </a:rPr>
              <a:t>Traffic </a:t>
            </a:r>
            <a:r>
              <a:rPr sz="1800" spc="-5" dirty="0">
                <a:latin typeface="Arial MT"/>
                <a:cs typeface="Arial MT"/>
              </a:rPr>
              <a:t>lights</a:t>
            </a:r>
            <a:r>
              <a:rPr sz="1800" spc="15" dirty="0">
                <a:latin typeface="Arial MT"/>
                <a:cs typeface="Arial MT"/>
              </a:rPr>
              <a:t> </a:t>
            </a:r>
            <a:r>
              <a:rPr sz="1800" spc="-5" dirty="0">
                <a:latin typeface="Arial MT"/>
                <a:cs typeface="Arial MT"/>
              </a:rPr>
              <a:t>and vehicles</a:t>
            </a:r>
            <a:r>
              <a:rPr sz="1800" spc="20" dirty="0">
                <a:latin typeface="Arial MT"/>
                <a:cs typeface="Arial MT"/>
              </a:rPr>
              <a:t> </a:t>
            </a:r>
            <a:r>
              <a:rPr sz="1800" dirty="0">
                <a:latin typeface="Arial MT"/>
                <a:cs typeface="Arial MT"/>
              </a:rPr>
              <a:t>must</a:t>
            </a:r>
            <a:r>
              <a:rPr sz="1800" spc="-10" dirty="0">
                <a:latin typeface="Arial MT"/>
                <a:cs typeface="Arial MT"/>
              </a:rPr>
              <a:t> </a:t>
            </a:r>
            <a:r>
              <a:rPr sz="1800" dirty="0">
                <a:latin typeface="Arial MT"/>
                <a:cs typeface="Arial MT"/>
              </a:rPr>
              <a:t>talk to </a:t>
            </a:r>
            <a:r>
              <a:rPr sz="1800" spc="-5" dirty="0">
                <a:latin typeface="Arial MT"/>
                <a:cs typeface="Arial MT"/>
              </a:rPr>
              <a:t>each</a:t>
            </a:r>
            <a:r>
              <a:rPr sz="1800" spc="5" dirty="0">
                <a:latin typeface="Arial MT"/>
                <a:cs typeface="Arial MT"/>
              </a:rPr>
              <a:t> </a:t>
            </a:r>
            <a:r>
              <a:rPr sz="1800" spc="-5" dirty="0">
                <a:latin typeface="Arial MT"/>
                <a:cs typeface="Arial MT"/>
              </a:rPr>
              <a:t>other</a:t>
            </a:r>
            <a:r>
              <a:rPr sz="1800"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roads</a:t>
            </a:r>
            <a:r>
              <a:rPr sz="1800" dirty="0">
                <a:latin typeface="Arial MT"/>
                <a:cs typeface="Arial MT"/>
              </a:rPr>
              <a:t> must</a:t>
            </a:r>
            <a:r>
              <a:rPr sz="1800" spc="5" dirty="0">
                <a:latin typeface="Arial MT"/>
                <a:cs typeface="Arial MT"/>
              </a:rPr>
              <a:t> </a:t>
            </a:r>
            <a:r>
              <a:rPr sz="1800" spc="-5" dirty="0">
                <a:latin typeface="Arial MT"/>
                <a:cs typeface="Arial MT"/>
              </a:rPr>
              <a:t>be pothole</a:t>
            </a:r>
            <a:r>
              <a:rPr sz="1800" spc="15" dirty="0">
                <a:latin typeface="Arial MT"/>
                <a:cs typeface="Arial MT"/>
              </a:rPr>
              <a:t> </a:t>
            </a:r>
            <a:r>
              <a:rPr sz="1800" dirty="0">
                <a:latin typeface="Arial MT"/>
                <a:cs typeface="Arial MT"/>
              </a:rPr>
              <a:t>free</a:t>
            </a:r>
          </a:p>
        </p:txBody>
      </p:sp>
      <p:pic>
        <p:nvPicPr>
          <p:cNvPr id="5" name="Picture 4">
            <a:extLst>
              <a:ext uri="{FF2B5EF4-FFF2-40B4-BE49-F238E27FC236}">
                <a16:creationId xmlns:a16="http://schemas.microsoft.com/office/drawing/2014/main" id="{87ED4931-A889-47BA-038E-C22E29CDF9FE}"/>
              </a:ext>
            </a:extLst>
          </p:cNvPr>
          <p:cNvPicPr>
            <a:picLocks noChangeAspect="1"/>
          </p:cNvPicPr>
          <p:nvPr/>
        </p:nvPicPr>
        <p:blipFill>
          <a:blip r:embed="rId2"/>
          <a:stretch>
            <a:fillRect/>
          </a:stretch>
        </p:blipFill>
        <p:spPr>
          <a:xfrm>
            <a:off x="24063" y="52341"/>
            <a:ext cx="1192269" cy="657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0967" y="1871243"/>
            <a:ext cx="8370570" cy="2416810"/>
          </a:xfrm>
          <a:prstGeom prst="rect">
            <a:avLst/>
          </a:prstGeom>
        </p:spPr>
        <p:txBody>
          <a:bodyPr vert="horz" wrap="square" lIns="0" tIns="99695" rIns="0" bIns="0" rtlCol="0">
            <a:spAutoFit/>
          </a:bodyPr>
          <a:lstStyle/>
          <a:p>
            <a:pPr marL="241300" indent="-228600">
              <a:lnSpc>
                <a:spcPct val="100000"/>
              </a:lnSpc>
              <a:spcBef>
                <a:spcPts val="785"/>
              </a:spcBef>
              <a:buClr>
                <a:srgbClr val="359DD6"/>
              </a:buClr>
              <a:buFont typeface="Arial MT"/>
              <a:buChar char="•"/>
              <a:tabLst>
                <a:tab pos="241300" algn="l"/>
              </a:tabLst>
            </a:pPr>
            <a:r>
              <a:rPr sz="2800" spc="-5" dirty="0">
                <a:solidFill>
                  <a:srgbClr val="44536A"/>
                </a:solidFill>
                <a:latin typeface="Arial Black"/>
                <a:cs typeface="Arial Black"/>
              </a:rPr>
              <a:t>10</a:t>
            </a:r>
            <a:r>
              <a:rPr sz="2800" dirty="0">
                <a:solidFill>
                  <a:srgbClr val="44536A"/>
                </a:solidFill>
                <a:latin typeface="Arial Black"/>
                <a:cs typeface="Arial Black"/>
              </a:rPr>
              <a:t> </a:t>
            </a:r>
            <a:r>
              <a:rPr sz="2800" spc="-5" dirty="0">
                <a:solidFill>
                  <a:srgbClr val="44536A"/>
                </a:solidFill>
                <a:latin typeface="Arial Black"/>
                <a:cs typeface="Arial Black"/>
              </a:rPr>
              <a:t>million</a:t>
            </a:r>
            <a:r>
              <a:rPr sz="2800" spc="10" dirty="0">
                <a:solidFill>
                  <a:srgbClr val="44536A"/>
                </a:solidFill>
                <a:latin typeface="Arial Black"/>
                <a:cs typeface="Arial Black"/>
              </a:rPr>
              <a:t> </a:t>
            </a:r>
            <a:r>
              <a:rPr sz="2000" dirty="0">
                <a:latin typeface="Arial MT"/>
                <a:cs typeface="Arial MT"/>
              </a:rPr>
              <a:t>autonomous</a:t>
            </a:r>
            <a:r>
              <a:rPr sz="2000" spc="80" dirty="0">
                <a:latin typeface="Arial MT"/>
                <a:cs typeface="Arial MT"/>
              </a:rPr>
              <a:t> </a:t>
            </a:r>
            <a:r>
              <a:rPr sz="2000" dirty="0">
                <a:latin typeface="Arial MT"/>
                <a:cs typeface="Arial MT"/>
              </a:rPr>
              <a:t>vehicles</a:t>
            </a:r>
            <a:r>
              <a:rPr sz="2000" spc="100" dirty="0">
                <a:latin typeface="Arial MT"/>
                <a:cs typeface="Arial MT"/>
              </a:rPr>
              <a:t> </a:t>
            </a:r>
            <a:r>
              <a:rPr sz="2000" dirty="0">
                <a:latin typeface="Arial MT"/>
                <a:cs typeface="Arial MT"/>
              </a:rPr>
              <a:t>will</a:t>
            </a:r>
            <a:r>
              <a:rPr sz="2000" spc="130" dirty="0">
                <a:latin typeface="Arial MT"/>
                <a:cs typeface="Arial MT"/>
              </a:rPr>
              <a:t> </a:t>
            </a:r>
            <a:r>
              <a:rPr sz="2000" dirty="0">
                <a:latin typeface="Arial MT"/>
                <a:cs typeface="Arial MT"/>
              </a:rPr>
              <a:t>hit</a:t>
            </a:r>
            <a:r>
              <a:rPr sz="2000" spc="100" dirty="0">
                <a:latin typeface="Arial MT"/>
                <a:cs typeface="Arial MT"/>
              </a:rPr>
              <a:t> </a:t>
            </a:r>
            <a:r>
              <a:rPr sz="2000" dirty="0">
                <a:latin typeface="Arial MT"/>
                <a:cs typeface="Arial MT"/>
              </a:rPr>
              <a:t>the</a:t>
            </a:r>
            <a:r>
              <a:rPr sz="2000" spc="90" dirty="0">
                <a:latin typeface="Arial MT"/>
                <a:cs typeface="Arial MT"/>
              </a:rPr>
              <a:t> </a:t>
            </a:r>
            <a:r>
              <a:rPr sz="2000" dirty="0">
                <a:latin typeface="Arial MT"/>
                <a:cs typeface="Arial MT"/>
              </a:rPr>
              <a:t>roads</a:t>
            </a:r>
            <a:r>
              <a:rPr sz="2000" spc="90" dirty="0">
                <a:latin typeface="Arial MT"/>
                <a:cs typeface="Arial MT"/>
              </a:rPr>
              <a:t> </a:t>
            </a:r>
            <a:r>
              <a:rPr sz="2000" dirty="0">
                <a:latin typeface="Arial MT"/>
                <a:cs typeface="Arial MT"/>
              </a:rPr>
              <a:t>by</a:t>
            </a:r>
            <a:r>
              <a:rPr sz="2000" spc="110" dirty="0">
                <a:latin typeface="Arial MT"/>
                <a:cs typeface="Arial MT"/>
              </a:rPr>
              <a:t> </a:t>
            </a:r>
            <a:r>
              <a:rPr sz="2000" dirty="0">
                <a:latin typeface="Arial MT"/>
                <a:cs typeface="Arial MT"/>
              </a:rPr>
              <a:t>2020</a:t>
            </a:r>
          </a:p>
          <a:p>
            <a:pPr marL="241300" indent="-228600">
              <a:lnSpc>
                <a:spcPct val="100000"/>
              </a:lnSpc>
              <a:spcBef>
                <a:spcPts val="680"/>
              </a:spcBef>
              <a:buClr>
                <a:srgbClr val="359DD6"/>
              </a:buClr>
              <a:buFont typeface="Arial MT"/>
              <a:buChar char="•"/>
              <a:tabLst>
                <a:tab pos="241300" algn="l"/>
              </a:tabLst>
            </a:pPr>
            <a:r>
              <a:rPr sz="2800" spc="-5" dirty="0">
                <a:solidFill>
                  <a:srgbClr val="44536A"/>
                </a:solidFill>
                <a:latin typeface="Arial Black"/>
                <a:cs typeface="Arial Black"/>
              </a:rPr>
              <a:t>In</a:t>
            </a:r>
            <a:r>
              <a:rPr sz="2800" spc="-10" dirty="0">
                <a:solidFill>
                  <a:srgbClr val="44536A"/>
                </a:solidFill>
                <a:latin typeface="Arial Black"/>
                <a:cs typeface="Arial Black"/>
              </a:rPr>
              <a:t> </a:t>
            </a:r>
            <a:r>
              <a:rPr sz="2800" spc="-5" dirty="0">
                <a:solidFill>
                  <a:srgbClr val="44536A"/>
                </a:solidFill>
                <a:latin typeface="Arial Black"/>
                <a:cs typeface="Arial Black"/>
              </a:rPr>
              <a:t>10</a:t>
            </a:r>
            <a:r>
              <a:rPr sz="2800" spc="-165" dirty="0">
                <a:solidFill>
                  <a:srgbClr val="44536A"/>
                </a:solidFill>
                <a:latin typeface="Arial Black"/>
                <a:cs typeface="Arial Black"/>
              </a:rPr>
              <a:t> </a:t>
            </a:r>
            <a:r>
              <a:rPr sz="2800" spc="-5" dirty="0">
                <a:solidFill>
                  <a:srgbClr val="44536A"/>
                </a:solidFill>
                <a:latin typeface="Arial Black"/>
                <a:cs typeface="Arial Black"/>
              </a:rPr>
              <a:t>years</a:t>
            </a:r>
            <a:r>
              <a:rPr sz="2800" spc="-140" dirty="0">
                <a:solidFill>
                  <a:srgbClr val="44536A"/>
                </a:solidFill>
                <a:latin typeface="Arial Black"/>
                <a:cs typeface="Arial Black"/>
              </a:rPr>
              <a:t> </a:t>
            </a:r>
            <a:r>
              <a:rPr sz="2000" dirty="0">
                <a:latin typeface="Arial MT"/>
                <a:cs typeface="Arial MT"/>
              </a:rPr>
              <a:t>fully</a:t>
            </a:r>
            <a:r>
              <a:rPr sz="2000" spc="-15" dirty="0">
                <a:latin typeface="Arial MT"/>
                <a:cs typeface="Arial MT"/>
              </a:rPr>
              <a:t> </a:t>
            </a:r>
            <a:r>
              <a:rPr sz="2000" dirty="0">
                <a:latin typeface="Arial MT"/>
                <a:cs typeface="Arial MT"/>
              </a:rPr>
              <a:t>autonomous</a:t>
            </a:r>
            <a:r>
              <a:rPr sz="2000" spc="-25" dirty="0">
                <a:latin typeface="Arial MT"/>
                <a:cs typeface="Arial MT"/>
              </a:rPr>
              <a:t> </a:t>
            </a:r>
            <a:r>
              <a:rPr sz="2000" dirty="0">
                <a:latin typeface="Arial MT"/>
                <a:cs typeface="Arial MT"/>
              </a:rPr>
              <a:t>vehicles</a:t>
            </a:r>
            <a:r>
              <a:rPr sz="2000" spc="-30" dirty="0">
                <a:latin typeface="Arial MT"/>
                <a:cs typeface="Arial MT"/>
              </a:rPr>
              <a:t> </a:t>
            </a:r>
            <a:r>
              <a:rPr sz="2000" dirty="0">
                <a:latin typeface="Arial MT"/>
                <a:cs typeface="Arial MT"/>
              </a:rPr>
              <a:t>will</a:t>
            </a:r>
            <a:r>
              <a:rPr sz="2000" spc="25" dirty="0">
                <a:latin typeface="Arial MT"/>
                <a:cs typeface="Arial MT"/>
              </a:rPr>
              <a:t> </a:t>
            </a:r>
            <a:r>
              <a:rPr sz="2000" dirty="0">
                <a:latin typeface="Arial MT"/>
                <a:cs typeface="Arial MT"/>
              </a:rPr>
              <a:t>be</a:t>
            </a:r>
            <a:r>
              <a:rPr sz="2000" spc="-1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norm</a:t>
            </a:r>
          </a:p>
          <a:p>
            <a:pPr marL="241300" indent="-228600">
              <a:lnSpc>
                <a:spcPct val="100000"/>
              </a:lnSpc>
              <a:spcBef>
                <a:spcPts val="640"/>
              </a:spcBef>
              <a:buClr>
                <a:srgbClr val="359DD6"/>
              </a:buClr>
              <a:buChar char="•"/>
              <a:tabLst>
                <a:tab pos="240665" algn="l"/>
                <a:tab pos="241300" algn="l"/>
              </a:tabLst>
            </a:pPr>
            <a:r>
              <a:rPr sz="2000" spc="-55" dirty="0">
                <a:latin typeface="Arial MT"/>
                <a:cs typeface="Arial MT"/>
              </a:rPr>
              <a:t>AVs</a:t>
            </a:r>
            <a:r>
              <a:rPr sz="2000" dirty="0">
                <a:latin typeface="Arial MT"/>
                <a:cs typeface="Arial MT"/>
              </a:rPr>
              <a:t> will</a:t>
            </a:r>
            <a:r>
              <a:rPr sz="2000" spc="5" dirty="0">
                <a:latin typeface="Arial MT"/>
                <a:cs typeface="Arial MT"/>
              </a:rPr>
              <a:t> </a:t>
            </a:r>
            <a:r>
              <a:rPr sz="2000" dirty="0">
                <a:latin typeface="Arial MT"/>
                <a:cs typeface="Arial MT"/>
              </a:rPr>
              <a:t>generate</a:t>
            </a:r>
            <a:r>
              <a:rPr sz="2000" spc="-35" dirty="0">
                <a:latin typeface="Arial MT"/>
                <a:cs typeface="Arial MT"/>
              </a:rPr>
              <a:t> </a:t>
            </a:r>
            <a:r>
              <a:rPr sz="2000" dirty="0">
                <a:latin typeface="Arial MT"/>
                <a:cs typeface="Arial MT"/>
              </a:rPr>
              <a:t>a</a:t>
            </a:r>
            <a:r>
              <a:rPr sz="2000" spc="5" dirty="0">
                <a:latin typeface="Arial MT"/>
                <a:cs typeface="Arial MT"/>
              </a:rPr>
              <a:t> </a:t>
            </a:r>
            <a:r>
              <a:rPr sz="2800" spc="-10" dirty="0">
                <a:solidFill>
                  <a:srgbClr val="44536A"/>
                </a:solidFill>
                <a:latin typeface="Arial Black"/>
                <a:cs typeface="Arial Black"/>
              </a:rPr>
              <a:t>$7</a:t>
            </a:r>
            <a:r>
              <a:rPr sz="2800" dirty="0">
                <a:solidFill>
                  <a:srgbClr val="44536A"/>
                </a:solidFill>
                <a:latin typeface="Arial Black"/>
                <a:cs typeface="Arial Black"/>
              </a:rPr>
              <a:t> </a:t>
            </a:r>
            <a:r>
              <a:rPr sz="2800" spc="-5" dirty="0">
                <a:solidFill>
                  <a:srgbClr val="44536A"/>
                </a:solidFill>
                <a:latin typeface="Arial Black"/>
                <a:cs typeface="Arial Black"/>
              </a:rPr>
              <a:t>trillion</a:t>
            </a:r>
            <a:r>
              <a:rPr sz="2800" spc="20" dirty="0">
                <a:solidFill>
                  <a:srgbClr val="44536A"/>
                </a:solidFill>
                <a:latin typeface="Arial Black"/>
                <a:cs typeface="Arial Black"/>
              </a:rPr>
              <a:t> </a:t>
            </a:r>
            <a:r>
              <a:rPr sz="2000" dirty="0">
                <a:latin typeface="Arial MT"/>
                <a:cs typeface="Arial MT"/>
              </a:rPr>
              <a:t>annual</a:t>
            </a:r>
            <a:r>
              <a:rPr sz="2000" spc="-10" dirty="0">
                <a:latin typeface="Arial MT"/>
                <a:cs typeface="Arial MT"/>
              </a:rPr>
              <a:t> </a:t>
            </a:r>
            <a:r>
              <a:rPr sz="2000" dirty="0">
                <a:latin typeface="Arial MT"/>
                <a:cs typeface="Arial MT"/>
              </a:rPr>
              <a:t>revenue</a:t>
            </a:r>
            <a:r>
              <a:rPr sz="2000" spc="-30" dirty="0">
                <a:latin typeface="Arial MT"/>
                <a:cs typeface="Arial MT"/>
              </a:rPr>
              <a:t> </a:t>
            </a:r>
            <a:r>
              <a:rPr sz="2000" dirty="0">
                <a:latin typeface="Arial MT"/>
                <a:cs typeface="Arial MT"/>
              </a:rPr>
              <a:t>stream</a:t>
            </a:r>
            <a:r>
              <a:rPr sz="2000" spc="-35" dirty="0">
                <a:latin typeface="Arial MT"/>
                <a:cs typeface="Arial MT"/>
              </a:rPr>
              <a:t> </a:t>
            </a:r>
            <a:r>
              <a:rPr sz="2000" dirty="0">
                <a:latin typeface="Arial MT"/>
                <a:cs typeface="Arial MT"/>
              </a:rPr>
              <a:t>by</a:t>
            </a:r>
            <a:r>
              <a:rPr sz="2000" spc="395" dirty="0">
                <a:latin typeface="Arial MT"/>
                <a:cs typeface="Arial MT"/>
              </a:rPr>
              <a:t> </a:t>
            </a:r>
            <a:r>
              <a:rPr sz="2000" dirty="0">
                <a:latin typeface="Arial MT"/>
                <a:cs typeface="Arial MT"/>
              </a:rPr>
              <a:t>2050</a:t>
            </a:r>
          </a:p>
          <a:p>
            <a:pPr marL="241300" marR="5080" indent="-228600">
              <a:lnSpc>
                <a:spcPct val="99400"/>
              </a:lnSpc>
              <a:spcBef>
                <a:spcPts val="1015"/>
              </a:spcBef>
              <a:buClr>
                <a:srgbClr val="359DD6"/>
              </a:buClr>
              <a:buChar char="•"/>
              <a:tabLst>
                <a:tab pos="240665" algn="l"/>
                <a:tab pos="241300" algn="l"/>
              </a:tabLst>
            </a:pPr>
            <a:r>
              <a:rPr sz="2000" dirty="0">
                <a:latin typeface="Arial MT"/>
                <a:cs typeface="Arial MT"/>
              </a:rPr>
              <a:t>Widespread adoption of </a:t>
            </a:r>
            <a:r>
              <a:rPr sz="2000" spc="-50" dirty="0">
                <a:latin typeface="Arial MT"/>
                <a:cs typeface="Arial MT"/>
              </a:rPr>
              <a:t>AVs </a:t>
            </a:r>
            <a:r>
              <a:rPr sz="2000" dirty="0">
                <a:latin typeface="Arial MT"/>
                <a:cs typeface="Arial MT"/>
              </a:rPr>
              <a:t>could lead to a </a:t>
            </a:r>
            <a:r>
              <a:rPr sz="2800" spc="-10" dirty="0">
                <a:solidFill>
                  <a:srgbClr val="44536A"/>
                </a:solidFill>
                <a:latin typeface="Arial Black"/>
                <a:cs typeface="Arial Black"/>
              </a:rPr>
              <a:t>90% </a:t>
            </a:r>
            <a:r>
              <a:rPr sz="2800" spc="-5" dirty="0">
                <a:solidFill>
                  <a:srgbClr val="44536A"/>
                </a:solidFill>
                <a:latin typeface="Arial Black"/>
                <a:cs typeface="Arial Black"/>
              </a:rPr>
              <a:t>reduction </a:t>
            </a:r>
            <a:r>
              <a:rPr sz="2000" dirty="0">
                <a:latin typeface="Arial MT"/>
                <a:cs typeface="Arial MT"/>
              </a:rPr>
              <a:t>in </a:t>
            </a:r>
            <a:r>
              <a:rPr sz="2000" spc="-545" dirty="0">
                <a:latin typeface="Arial MT"/>
                <a:cs typeface="Arial MT"/>
              </a:rPr>
              <a:t> </a:t>
            </a:r>
            <a:r>
              <a:rPr sz="2000" dirty="0">
                <a:latin typeface="Arial MT"/>
                <a:cs typeface="Arial MT"/>
              </a:rPr>
              <a:t>vehicle</a:t>
            </a:r>
            <a:r>
              <a:rPr sz="2000" spc="-10" dirty="0">
                <a:latin typeface="Arial MT"/>
                <a:cs typeface="Arial MT"/>
              </a:rPr>
              <a:t> </a:t>
            </a:r>
            <a:r>
              <a:rPr sz="2000" dirty="0">
                <a:latin typeface="Arial MT"/>
                <a:cs typeface="Arial MT"/>
              </a:rPr>
              <a:t>crashes</a:t>
            </a:r>
          </a:p>
        </p:txBody>
      </p:sp>
      <p:sp>
        <p:nvSpPr>
          <p:cNvPr id="3" name="object 3"/>
          <p:cNvSpPr txBox="1">
            <a:spLocks noGrp="1"/>
          </p:cNvSpPr>
          <p:nvPr>
            <p:ph type="title"/>
          </p:nvPr>
        </p:nvSpPr>
        <p:spPr>
          <a:xfrm>
            <a:off x="1371600" y="1113688"/>
            <a:ext cx="3333750" cy="757555"/>
          </a:xfrm>
          <a:prstGeom prst="rect">
            <a:avLst/>
          </a:prstGeom>
        </p:spPr>
        <p:txBody>
          <a:bodyPr vert="horz" wrap="square" lIns="0" tIns="12700" rIns="0" bIns="0" rtlCol="0">
            <a:spAutoFit/>
          </a:bodyPr>
          <a:lstStyle/>
          <a:p>
            <a:pPr marL="12700">
              <a:lnSpc>
                <a:spcPct val="100000"/>
              </a:lnSpc>
              <a:spcBef>
                <a:spcPts val="100"/>
              </a:spcBef>
            </a:pPr>
            <a:r>
              <a:rPr sz="4800" spc="-5" dirty="0"/>
              <a:t>Int</a:t>
            </a:r>
            <a:r>
              <a:rPr sz="4800" spc="-90" dirty="0"/>
              <a:t>r</a:t>
            </a:r>
            <a:r>
              <a:rPr sz="4800" dirty="0"/>
              <a:t>oduct</a:t>
            </a:r>
            <a:r>
              <a:rPr sz="4800" spc="-15" dirty="0"/>
              <a:t>i</a:t>
            </a:r>
            <a:r>
              <a:rPr sz="4800" dirty="0"/>
              <a:t>on</a:t>
            </a:r>
          </a:p>
        </p:txBody>
      </p:sp>
      <p:sp>
        <p:nvSpPr>
          <p:cNvPr id="4" name="object 4"/>
          <p:cNvSpPr txBox="1"/>
          <p:nvPr/>
        </p:nvSpPr>
        <p:spPr>
          <a:xfrm>
            <a:off x="1140967" y="5882436"/>
            <a:ext cx="7529830" cy="574040"/>
          </a:xfrm>
          <a:prstGeom prst="rect">
            <a:avLst/>
          </a:prstGeom>
        </p:spPr>
        <p:txBody>
          <a:bodyPr vert="horz" wrap="square" lIns="0" tIns="12700" rIns="0" bIns="0" rtlCol="0">
            <a:spAutoFit/>
          </a:bodyPr>
          <a:lstStyle/>
          <a:p>
            <a:pPr marL="12700">
              <a:lnSpc>
                <a:spcPct val="100000"/>
              </a:lnSpc>
              <a:spcBef>
                <a:spcPts val="100"/>
              </a:spcBef>
            </a:pPr>
            <a:r>
              <a:rPr sz="900" i="1" dirty="0">
                <a:latin typeface="Arial"/>
                <a:cs typeface="Arial"/>
              </a:rPr>
              <a:t>Sources:</a:t>
            </a:r>
            <a:endParaRPr sz="900">
              <a:latin typeface="Arial"/>
              <a:cs typeface="Arial"/>
            </a:endParaRPr>
          </a:p>
          <a:p>
            <a:pPr marL="12700" marR="328295">
              <a:lnSpc>
                <a:spcPct val="100000"/>
              </a:lnSpc>
            </a:pPr>
            <a:r>
              <a:rPr sz="900" i="1" spc="-5" dirty="0">
                <a:latin typeface="Arial"/>
                <a:cs typeface="Arial"/>
              </a:rPr>
              <a:t>https:/</a:t>
            </a:r>
            <a:r>
              <a:rPr sz="900" i="1" spc="-5" dirty="0">
                <a:latin typeface="Arial"/>
                <a:cs typeface="Arial"/>
                <a:hlinkClick r:id="rId2"/>
              </a:rPr>
              <a:t>/www.f</a:t>
            </a:r>
            <a:r>
              <a:rPr sz="900" i="1" spc="-5" dirty="0">
                <a:latin typeface="Arial"/>
                <a:cs typeface="Arial"/>
              </a:rPr>
              <a:t>o</a:t>
            </a:r>
            <a:r>
              <a:rPr sz="900" i="1" spc="-5" dirty="0">
                <a:latin typeface="Arial"/>
                <a:cs typeface="Arial"/>
                <a:hlinkClick r:id="rId2"/>
              </a:rPr>
              <a:t>rbes.com/sites/oliviergarret/2017/03/03/10-million-self-driving-cars-will-hit-the-road-by-2020-heres-how-to-profit/#45627b757e50 </a:t>
            </a:r>
            <a:r>
              <a:rPr sz="900" i="1" dirty="0">
                <a:latin typeface="Arial"/>
                <a:cs typeface="Arial"/>
              </a:rPr>
              <a:t> </a:t>
            </a:r>
            <a:r>
              <a:rPr sz="900" i="1" spc="-5" dirty="0">
                <a:latin typeface="Arial"/>
                <a:cs typeface="Arial"/>
              </a:rPr>
              <a:t>https:/</a:t>
            </a:r>
            <a:r>
              <a:rPr sz="900" i="1" spc="-5" dirty="0">
                <a:latin typeface="Arial"/>
                <a:cs typeface="Arial"/>
                <a:hlinkClick r:id="rId3"/>
              </a:rPr>
              <a:t>/www.c</a:t>
            </a:r>
            <a:r>
              <a:rPr sz="900" i="1" spc="-5" dirty="0">
                <a:latin typeface="Arial"/>
                <a:cs typeface="Arial"/>
              </a:rPr>
              <a:t>n</a:t>
            </a:r>
            <a:r>
              <a:rPr sz="900" i="1" spc="-5" dirty="0">
                <a:latin typeface="Arial"/>
                <a:cs typeface="Arial"/>
                <a:hlinkClick r:id="rId3"/>
              </a:rPr>
              <a:t>bc.com/2017/06/01/the-7-trillion-promise-of-self-driving-vehicles.html</a:t>
            </a:r>
            <a:endParaRPr sz="900">
              <a:latin typeface="Arial"/>
              <a:cs typeface="Arial"/>
            </a:endParaRPr>
          </a:p>
          <a:p>
            <a:pPr marL="12700">
              <a:lnSpc>
                <a:spcPct val="100000"/>
              </a:lnSpc>
            </a:pPr>
            <a:r>
              <a:rPr sz="900" i="1" spc="-5" dirty="0">
                <a:latin typeface="Arial"/>
                <a:cs typeface="Arial"/>
              </a:rPr>
              <a:t>https:/</a:t>
            </a:r>
            <a:r>
              <a:rPr sz="900" i="1" spc="-5" dirty="0">
                <a:latin typeface="Arial"/>
                <a:cs typeface="Arial"/>
                <a:hlinkClick r:id="rId4"/>
              </a:rPr>
              <a:t>/www.re</a:t>
            </a:r>
            <a:r>
              <a:rPr sz="900" i="1" spc="-5" dirty="0">
                <a:latin typeface="Arial"/>
                <a:cs typeface="Arial"/>
              </a:rPr>
              <a:t>u</a:t>
            </a:r>
            <a:r>
              <a:rPr sz="900" i="1" spc="-5" dirty="0">
                <a:latin typeface="Arial"/>
                <a:cs typeface="Arial"/>
                <a:hlinkClick r:id="rId4"/>
              </a:rPr>
              <a:t>ters.com/article/us-usa-autos-autonomous/self-driving-cars-could-generate-billions-in-revenue-u-s-study-idUSKBN0M10UF20150305</a:t>
            </a:r>
            <a:endParaRPr sz="900">
              <a:latin typeface="Arial"/>
              <a:cs typeface="Arial"/>
            </a:endParaRPr>
          </a:p>
        </p:txBody>
      </p:sp>
      <p:pic>
        <p:nvPicPr>
          <p:cNvPr id="5" name="Picture 4">
            <a:extLst>
              <a:ext uri="{FF2B5EF4-FFF2-40B4-BE49-F238E27FC236}">
                <a16:creationId xmlns:a16="http://schemas.microsoft.com/office/drawing/2014/main" id="{6869E271-1F08-5F5E-FCFD-D17BED7C0178}"/>
              </a:ext>
            </a:extLst>
          </p:cNvPr>
          <p:cNvPicPr>
            <a:picLocks noChangeAspect="1"/>
          </p:cNvPicPr>
          <p:nvPr/>
        </p:nvPicPr>
        <p:blipFill>
          <a:blip r:embed="rId5"/>
          <a:stretch>
            <a:fillRect/>
          </a:stretch>
        </p:blipFill>
        <p:spPr>
          <a:xfrm>
            <a:off x="103131" y="91440"/>
            <a:ext cx="1524213" cy="65731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82039"/>
            <a:ext cx="12192000" cy="5775960"/>
            <a:chOff x="0" y="1082039"/>
            <a:chExt cx="12192000" cy="5775960"/>
          </a:xfrm>
        </p:grpSpPr>
        <p:pic>
          <p:nvPicPr>
            <p:cNvPr id="3" name="object 3"/>
            <p:cNvPicPr/>
            <p:nvPr/>
          </p:nvPicPr>
          <p:blipFill>
            <a:blip r:embed="rId2" cstate="print"/>
            <a:stretch>
              <a:fillRect/>
            </a:stretch>
          </p:blipFill>
          <p:spPr>
            <a:xfrm>
              <a:off x="1284732" y="1082039"/>
              <a:ext cx="9622536" cy="5490972"/>
            </a:xfrm>
            <a:prstGeom prst="rect">
              <a:avLst/>
            </a:prstGeom>
          </p:spPr>
        </p:pic>
        <p:pic>
          <p:nvPicPr>
            <p:cNvPr id="4" name="object 4"/>
            <p:cNvPicPr/>
            <p:nvPr/>
          </p:nvPicPr>
          <p:blipFill>
            <a:blip r:embed="rId3" cstate="print"/>
            <a:stretch>
              <a:fillRect/>
            </a:stretch>
          </p:blipFill>
          <p:spPr>
            <a:xfrm>
              <a:off x="1376807" y="1135049"/>
              <a:ext cx="9438386" cy="5309108"/>
            </a:xfrm>
            <a:prstGeom prst="rect">
              <a:avLst/>
            </a:prstGeom>
          </p:spPr>
        </p:pic>
      </p:grpSp>
      <p:sp>
        <p:nvSpPr>
          <p:cNvPr id="5" name="object 5"/>
          <p:cNvSpPr txBox="1">
            <a:spLocks noGrp="1"/>
          </p:cNvSpPr>
          <p:nvPr>
            <p:ph type="title"/>
          </p:nvPr>
        </p:nvSpPr>
        <p:spPr>
          <a:xfrm>
            <a:off x="1276711" y="204778"/>
            <a:ext cx="5194300" cy="757555"/>
          </a:xfrm>
          <a:prstGeom prst="rect">
            <a:avLst/>
          </a:prstGeom>
        </p:spPr>
        <p:txBody>
          <a:bodyPr vert="horz" wrap="square" lIns="0" tIns="12700" rIns="0" bIns="0" rtlCol="0">
            <a:spAutoFit/>
          </a:bodyPr>
          <a:lstStyle/>
          <a:p>
            <a:pPr marL="12700">
              <a:lnSpc>
                <a:spcPct val="100000"/>
              </a:lnSpc>
              <a:spcBef>
                <a:spcPts val="100"/>
              </a:spcBef>
            </a:pPr>
            <a:r>
              <a:rPr sz="4800" spc="-5" dirty="0"/>
              <a:t>Case</a:t>
            </a:r>
            <a:r>
              <a:rPr sz="4800" spc="-45" dirty="0"/>
              <a:t> </a:t>
            </a:r>
            <a:r>
              <a:rPr sz="4800" spc="-10" dirty="0"/>
              <a:t>Study</a:t>
            </a:r>
            <a:r>
              <a:rPr sz="4800" spc="15" dirty="0"/>
              <a:t> </a:t>
            </a:r>
            <a:r>
              <a:rPr sz="4800" dirty="0"/>
              <a:t>–</a:t>
            </a:r>
            <a:r>
              <a:rPr sz="4800" spc="-20" dirty="0"/>
              <a:t> </a:t>
            </a:r>
            <a:r>
              <a:rPr sz="4800" dirty="0"/>
              <a:t>Keolis</a:t>
            </a:r>
          </a:p>
        </p:txBody>
      </p:sp>
      <p:grpSp>
        <p:nvGrpSpPr>
          <p:cNvPr id="6" name="object 6"/>
          <p:cNvGrpSpPr/>
          <p:nvPr/>
        </p:nvGrpSpPr>
        <p:grpSpPr>
          <a:xfrm>
            <a:off x="1276712" y="1082039"/>
            <a:ext cx="9626366" cy="5491480"/>
            <a:chOff x="1284732" y="1082039"/>
            <a:chExt cx="9618345" cy="5491480"/>
          </a:xfrm>
        </p:grpSpPr>
        <p:sp>
          <p:nvSpPr>
            <p:cNvPr id="7" name="object 7"/>
            <p:cNvSpPr/>
            <p:nvPr/>
          </p:nvSpPr>
          <p:spPr>
            <a:xfrm>
              <a:off x="1357757" y="1115999"/>
              <a:ext cx="9476740" cy="5347335"/>
            </a:xfrm>
            <a:custGeom>
              <a:avLst/>
              <a:gdLst/>
              <a:ahLst/>
              <a:cxnLst/>
              <a:rect l="l" t="t" r="r" b="b"/>
              <a:pathLst>
                <a:path w="9476740" h="5347335">
                  <a:moveTo>
                    <a:pt x="0" y="5347208"/>
                  </a:moveTo>
                  <a:lnTo>
                    <a:pt x="9476486" y="5347208"/>
                  </a:lnTo>
                  <a:lnTo>
                    <a:pt x="9476486" y="0"/>
                  </a:lnTo>
                  <a:lnTo>
                    <a:pt x="0" y="0"/>
                  </a:lnTo>
                  <a:lnTo>
                    <a:pt x="0" y="5347208"/>
                  </a:lnTo>
                  <a:close/>
                </a:path>
              </a:pathLst>
            </a:custGeom>
            <a:ln w="38100">
              <a:solidFill>
                <a:srgbClr val="5B9BD4"/>
              </a:solidFill>
            </a:ln>
          </p:spPr>
          <p:txBody>
            <a:bodyPr wrap="square" lIns="0" tIns="0" rIns="0" bIns="0" rtlCol="0"/>
            <a:lstStyle/>
            <a:p>
              <a:endParaRPr/>
            </a:p>
          </p:txBody>
        </p:sp>
        <p:pic>
          <p:nvPicPr>
            <p:cNvPr id="8" name="object 8"/>
            <p:cNvPicPr/>
            <p:nvPr/>
          </p:nvPicPr>
          <p:blipFill>
            <a:blip r:embed="rId4" cstate="print"/>
            <a:stretch>
              <a:fillRect/>
            </a:stretch>
          </p:blipFill>
          <p:spPr>
            <a:xfrm>
              <a:off x="1284732" y="1082039"/>
              <a:ext cx="9617964" cy="5490972"/>
            </a:xfrm>
            <a:prstGeom prst="rect">
              <a:avLst/>
            </a:prstGeom>
          </p:spPr>
        </p:pic>
        <p:pic>
          <p:nvPicPr>
            <p:cNvPr id="9" name="object 9"/>
            <p:cNvPicPr/>
            <p:nvPr/>
          </p:nvPicPr>
          <p:blipFill>
            <a:blip r:embed="rId5" cstate="print"/>
            <a:stretch>
              <a:fillRect/>
            </a:stretch>
          </p:blipFill>
          <p:spPr>
            <a:xfrm>
              <a:off x="1376807" y="1135049"/>
              <a:ext cx="9434576" cy="5309108"/>
            </a:xfrm>
            <a:prstGeom prst="rect">
              <a:avLst/>
            </a:prstGeom>
          </p:spPr>
        </p:pic>
        <p:sp>
          <p:nvSpPr>
            <p:cNvPr id="10" name="object 10"/>
            <p:cNvSpPr/>
            <p:nvPr/>
          </p:nvSpPr>
          <p:spPr>
            <a:xfrm>
              <a:off x="1357757" y="1115999"/>
              <a:ext cx="9472930" cy="5347335"/>
            </a:xfrm>
            <a:custGeom>
              <a:avLst/>
              <a:gdLst/>
              <a:ahLst/>
              <a:cxnLst/>
              <a:rect l="l" t="t" r="r" b="b"/>
              <a:pathLst>
                <a:path w="9472930" h="5347335">
                  <a:moveTo>
                    <a:pt x="0" y="5347208"/>
                  </a:moveTo>
                  <a:lnTo>
                    <a:pt x="9472676" y="5347208"/>
                  </a:lnTo>
                  <a:lnTo>
                    <a:pt x="9472676" y="0"/>
                  </a:lnTo>
                  <a:lnTo>
                    <a:pt x="0" y="0"/>
                  </a:lnTo>
                  <a:lnTo>
                    <a:pt x="0" y="5347208"/>
                  </a:lnTo>
                  <a:close/>
                </a:path>
              </a:pathLst>
            </a:custGeom>
            <a:ln w="38100">
              <a:solidFill>
                <a:srgbClr val="5B9BD4"/>
              </a:solidFill>
            </a:ln>
          </p:spPr>
          <p:txBody>
            <a:bodyPr wrap="square" lIns="0" tIns="0" rIns="0" bIns="0" rtlCol="0"/>
            <a:lstStyle/>
            <a:p>
              <a:endParaRPr/>
            </a:p>
          </p:txBody>
        </p:sp>
      </p:grpSp>
      <p:pic>
        <p:nvPicPr>
          <p:cNvPr id="11" name="Picture 10">
            <a:extLst>
              <a:ext uri="{FF2B5EF4-FFF2-40B4-BE49-F238E27FC236}">
                <a16:creationId xmlns:a16="http://schemas.microsoft.com/office/drawing/2014/main" id="{8E45A9D4-BADC-2AC7-08C4-67FFD288FAE6}"/>
              </a:ext>
            </a:extLst>
          </p:cNvPr>
          <p:cNvPicPr>
            <a:picLocks noChangeAspect="1"/>
          </p:cNvPicPr>
          <p:nvPr/>
        </p:nvPicPr>
        <p:blipFill>
          <a:blip r:embed="rId6"/>
          <a:stretch>
            <a:fillRect/>
          </a:stretch>
        </p:blipFill>
        <p:spPr>
          <a:xfrm>
            <a:off x="24063" y="52341"/>
            <a:ext cx="1192269" cy="65731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1284" y="1035150"/>
            <a:ext cx="5194300" cy="757555"/>
          </a:xfrm>
          <a:prstGeom prst="rect">
            <a:avLst/>
          </a:prstGeom>
        </p:spPr>
        <p:txBody>
          <a:bodyPr vert="horz" wrap="square" lIns="0" tIns="12700" rIns="0" bIns="0" rtlCol="0">
            <a:spAutoFit/>
          </a:bodyPr>
          <a:lstStyle/>
          <a:p>
            <a:pPr marL="12700">
              <a:lnSpc>
                <a:spcPct val="100000"/>
              </a:lnSpc>
              <a:spcBef>
                <a:spcPts val="100"/>
              </a:spcBef>
            </a:pPr>
            <a:r>
              <a:rPr sz="4800" spc="-5" dirty="0"/>
              <a:t>Case</a:t>
            </a:r>
            <a:r>
              <a:rPr sz="4800" spc="-45" dirty="0"/>
              <a:t> </a:t>
            </a:r>
            <a:r>
              <a:rPr sz="4800" spc="-10" dirty="0"/>
              <a:t>Study</a:t>
            </a:r>
            <a:r>
              <a:rPr sz="4800" spc="15" dirty="0"/>
              <a:t> </a:t>
            </a:r>
            <a:r>
              <a:rPr sz="4800" dirty="0"/>
              <a:t>–</a:t>
            </a:r>
            <a:r>
              <a:rPr sz="4800" spc="-20" dirty="0"/>
              <a:t> </a:t>
            </a:r>
            <a:r>
              <a:rPr sz="4800" dirty="0"/>
              <a:t>Keolis</a:t>
            </a:r>
          </a:p>
        </p:txBody>
      </p:sp>
      <p:sp>
        <p:nvSpPr>
          <p:cNvPr id="3" name="object 3"/>
          <p:cNvSpPr txBox="1"/>
          <p:nvPr/>
        </p:nvSpPr>
        <p:spPr>
          <a:xfrm>
            <a:off x="1219200" y="1828800"/>
            <a:ext cx="8672830" cy="3551554"/>
          </a:xfrm>
          <a:prstGeom prst="rect">
            <a:avLst/>
          </a:prstGeom>
        </p:spPr>
        <p:txBody>
          <a:bodyPr vert="horz" wrap="square" lIns="0" tIns="108585" rIns="0" bIns="0" rtlCol="0">
            <a:spAutoFit/>
          </a:bodyPr>
          <a:lstStyle/>
          <a:p>
            <a:pPr marL="241300" indent="-229235">
              <a:lnSpc>
                <a:spcPct val="100000"/>
              </a:lnSpc>
              <a:spcBef>
                <a:spcPts val="855"/>
              </a:spcBef>
              <a:buClr>
                <a:srgbClr val="359DD6"/>
              </a:buClr>
              <a:buChar char="•"/>
              <a:tabLst>
                <a:tab pos="241300" algn="l"/>
                <a:tab pos="241935" algn="l"/>
              </a:tabLst>
            </a:pPr>
            <a:r>
              <a:rPr sz="2000" dirty="0">
                <a:latin typeface="Arial MT"/>
                <a:cs typeface="Arial MT"/>
              </a:rPr>
              <a:t>Keolis</a:t>
            </a:r>
            <a:r>
              <a:rPr sz="2000" spc="-15" dirty="0">
                <a:latin typeface="Arial MT"/>
                <a:cs typeface="Arial MT"/>
              </a:rPr>
              <a:t> </a:t>
            </a:r>
            <a:r>
              <a:rPr sz="2000" dirty="0">
                <a:latin typeface="Arial MT"/>
                <a:cs typeface="Arial MT"/>
              </a:rPr>
              <a:t>Pilot</a:t>
            </a:r>
            <a:r>
              <a:rPr sz="2000" spc="-10" dirty="0">
                <a:latin typeface="Arial MT"/>
                <a:cs typeface="Arial MT"/>
              </a:rPr>
              <a:t> </a:t>
            </a:r>
            <a:r>
              <a:rPr sz="2000" dirty="0">
                <a:latin typeface="Arial MT"/>
                <a:cs typeface="Arial MT"/>
              </a:rPr>
              <a:t>Project</a:t>
            </a:r>
            <a:r>
              <a:rPr sz="2000" spc="-40" dirty="0">
                <a:latin typeface="Arial MT"/>
                <a:cs typeface="Arial MT"/>
              </a:rPr>
              <a:t> </a:t>
            </a:r>
            <a:r>
              <a:rPr sz="2000" dirty="0">
                <a:latin typeface="Arial MT"/>
                <a:cs typeface="Arial MT"/>
              </a:rPr>
              <a:t>in Las</a:t>
            </a:r>
            <a:r>
              <a:rPr sz="2000" spc="-30" dirty="0">
                <a:latin typeface="Arial MT"/>
                <a:cs typeface="Arial MT"/>
              </a:rPr>
              <a:t> </a:t>
            </a:r>
            <a:r>
              <a:rPr sz="2000" spc="-25" dirty="0">
                <a:latin typeface="Arial MT"/>
                <a:cs typeface="Arial MT"/>
              </a:rPr>
              <a:t>Vegas</a:t>
            </a:r>
            <a:endParaRPr sz="2000" dirty="0">
              <a:latin typeface="Arial MT"/>
              <a:cs typeface="Arial MT"/>
            </a:endParaRPr>
          </a:p>
          <a:p>
            <a:pPr marL="241300" marR="374650" indent="-229235">
              <a:lnSpc>
                <a:spcPct val="90100"/>
              </a:lnSpc>
              <a:spcBef>
                <a:spcPts val="990"/>
              </a:spcBef>
              <a:buClr>
                <a:srgbClr val="359DD6"/>
              </a:buClr>
              <a:buChar char="•"/>
              <a:tabLst>
                <a:tab pos="241300" algn="l"/>
                <a:tab pos="241935" algn="l"/>
              </a:tabLst>
            </a:pPr>
            <a:r>
              <a:rPr sz="2000" dirty="0">
                <a:latin typeface="Arial MT"/>
                <a:cs typeface="Arial MT"/>
              </a:rPr>
              <a:t>Las</a:t>
            </a:r>
            <a:r>
              <a:rPr sz="2000" spc="-10" dirty="0">
                <a:latin typeface="Arial MT"/>
                <a:cs typeface="Arial MT"/>
              </a:rPr>
              <a:t> </a:t>
            </a:r>
            <a:r>
              <a:rPr sz="2000" spc="-25" dirty="0">
                <a:latin typeface="Arial MT"/>
                <a:cs typeface="Arial MT"/>
              </a:rPr>
              <a:t>Vegas</a:t>
            </a:r>
            <a:r>
              <a:rPr sz="2000" spc="-2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Nevada</a:t>
            </a:r>
            <a:r>
              <a:rPr sz="2000" spc="-10" dirty="0">
                <a:latin typeface="Arial MT"/>
                <a:cs typeface="Arial MT"/>
              </a:rPr>
              <a:t> </a:t>
            </a:r>
            <a:r>
              <a:rPr sz="2000" dirty="0">
                <a:latin typeface="Arial MT"/>
                <a:cs typeface="Arial MT"/>
              </a:rPr>
              <a:t>are</a:t>
            </a:r>
            <a:r>
              <a:rPr sz="2000" spc="-30" dirty="0">
                <a:latin typeface="Arial MT"/>
                <a:cs typeface="Arial MT"/>
              </a:rPr>
              <a:t> </a:t>
            </a:r>
            <a:r>
              <a:rPr sz="2000" dirty="0">
                <a:latin typeface="Arial MT"/>
                <a:cs typeface="Arial MT"/>
              </a:rPr>
              <a:t>leading</a:t>
            </a:r>
            <a:r>
              <a:rPr sz="2000" spc="5" dirty="0">
                <a:latin typeface="Arial MT"/>
                <a:cs typeface="Arial MT"/>
              </a:rPr>
              <a:t> </a:t>
            </a:r>
            <a:r>
              <a:rPr sz="2000" spc="-5" dirty="0">
                <a:latin typeface="Arial MT"/>
                <a:cs typeface="Arial MT"/>
              </a:rPr>
              <a:t>the</a:t>
            </a:r>
            <a:r>
              <a:rPr sz="2000" spc="-10" dirty="0">
                <a:latin typeface="Arial MT"/>
                <a:cs typeface="Arial MT"/>
              </a:rPr>
              <a:t> </a:t>
            </a:r>
            <a:r>
              <a:rPr sz="2000" dirty="0">
                <a:latin typeface="Arial MT"/>
                <a:cs typeface="Arial MT"/>
              </a:rPr>
              <a:t>way</a:t>
            </a:r>
            <a:r>
              <a:rPr sz="2000" spc="-10" dirty="0">
                <a:latin typeface="Arial MT"/>
                <a:cs typeface="Arial MT"/>
              </a:rPr>
              <a:t> </a:t>
            </a:r>
            <a:r>
              <a:rPr sz="2000" dirty="0">
                <a:latin typeface="Arial MT"/>
                <a:cs typeface="Arial MT"/>
              </a:rPr>
              <a:t>in legislative</a:t>
            </a:r>
            <a:r>
              <a:rPr sz="2000" spc="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regulatory </a:t>
            </a:r>
            <a:r>
              <a:rPr sz="2000" spc="-540" dirty="0">
                <a:latin typeface="Arial MT"/>
                <a:cs typeface="Arial MT"/>
              </a:rPr>
              <a:t> </a:t>
            </a:r>
            <a:r>
              <a:rPr sz="2000" dirty="0">
                <a:latin typeface="Arial MT"/>
                <a:cs typeface="Arial MT"/>
              </a:rPr>
              <a:t>changes to facilitate </a:t>
            </a:r>
            <a:r>
              <a:rPr sz="2000" spc="-5" dirty="0">
                <a:latin typeface="Arial MT"/>
                <a:cs typeface="Arial MT"/>
              </a:rPr>
              <a:t>the </a:t>
            </a:r>
            <a:r>
              <a:rPr sz="2000" dirty="0">
                <a:latin typeface="Arial MT"/>
                <a:cs typeface="Arial MT"/>
              </a:rPr>
              <a:t>introduction of autonomous and connected </a:t>
            </a:r>
            <a:r>
              <a:rPr sz="2000" spc="5" dirty="0">
                <a:latin typeface="Arial MT"/>
                <a:cs typeface="Arial MT"/>
              </a:rPr>
              <a:t> </a:t>
            </a:r>
            <a:r>
              <a:rPr sz="2000" dirty="0">
                <a:latin typeface="Arial MT"/>
                <a:cs typeface="Arial MT"/>
              </a:rPr>
              <a:t>vehicles</a:t>
            </a:r>
          </a:p>
          <a:p>
            <a:pPr marL="241300" marR="1018540" indent="-229235">
              <a:lnSpc>
                <a:spcPts val="2160"/>
              </a:lnSpc>
              <a:spcBef>
                <a:spcPts val="1040"/>
              </a:spcBef>
              <a:buClr>
                <a:srgbClr val="359DD6"/>
              </a:buClr>
              <a:buChar char="•"/>
              <a:tabLst>
                <a:tab pos="241300" algn="l"/>
                <a:tab pos="241935" algn="l"/>
              </a:tabLst>
            </a:pPr>
            <a:r>
              <a:rPr sz="2000" dirty="0">
                <a:latin typeface="Arial MT"/>
                <a:cs typeface="Arial MT"/>
              </a:rPr>
              <a:t>Keolis operates Navya-supplied Arma Shuttle </a:t>
            </a:r>
            <a:r>
              <a:rPr sz="2000" spc="-5" dirty="0">
                <a:latin typeface="Arial MT"/>
                <a:cs typeface="Arial MT"/>
              </a:rPr>
              <a:t>that </a:t>
            </a:r>
            <a:r>
              <a:rPr sz="2000" dirty="0">
                <a:latin typeface="Arial MT"/>
                <a:cs typeface="Arial MT"/>
              </a:rPr>
              <a:t>seats up </a:t>
            </a:r>
            <a:r>
              <a:rPr sz="2000" spc="-5" dirty="0">
                <a:latin typeface="Arial MT"/>
                <a:cs typeface="Arial MT"/>
              </a:rPr>
              <a:t>to </a:t>
            </a:r>
            <a:r>
              <a:rPr sz="2000" dirty="0">
                <a:latin typeface="Arial MT"/>
                <a:cs typeface="Arial MT"/>
              </a:rPr>
              <a:t>8 </a:t>
            </a:r>
            <a:r>
              <a:rPr sz="2000" spc="5" dirty="0">
                <a:latin typeface="Arial MT"/>
                <a:cs typeface="Arial MT"/>
              </a:rPr>
              <a:t> </a:t>
            </a:r>
            <a:r>
              <a:rPr sz="2000" dirty="0">
                <a:latin typeface="Arial MT"/>
                <a:cs typeface="Arial MT"/>
              </a:rPr>
              <a:t>passengers,</a:t>
            </a:r>
            <a:r>
              <a:rPr sz="2000" spc="-50" dirty="0">
                <a:latin typeface="Arial MT"/>
                <a:cs typeface="Arial MT"/>
              </a:rPr>
              <a:t> </a:t>
            </a:r>
            <a:r>
              <a:rPr sz="2000" dirty="0">
                <a:latin typeface="Arial MT"/>
                <a:cs typeface="Arial MT"/>
              </a:rPr>
              <a:t>6 </a:t>
            </a:r>
            <a:r>
              <a:rPr sz="2000" spc="-5" dirty="0">
                <a:latin typeface="Arial MT"/>
                <a:cs typeface="Arial MT"/>
              </a:rPr>
              <a:t>days </a:t>
            </a:r>
            <a:r>
              <a:rPr sz="2000" dirty="0">
                <a:latin typeface="Arial MT"/>
                <a:cs typeface="Arial MT"/>
              </a:rPr>
              <a:t>a</a:t>
            </a:r>
            <a:r>
              <a:rPr sz="2000" spc="-20" dirty="0">
                <a:latin typeface="Arial MT"/>
                <a:cs typeface="Arial MT"/>
              </a:rPr>
              <a:t> </a:t>
            </a:r>
            <a:r>
              <a:rPr sz="2000" dirty="0">
                <a:latin typeface="Arial MT"/>
                <a:cs typeface="Arial MT"/>
              </a:rPr>
              <a:t>week</a:t>
            </a:r>
            <a:r>
              <a:rPr sz="2000" spc="-5" dirty="0">
                <a:latin typeface="Arial MT"/>
                <a:cs typeface="Arial MT"/>
              </a:rPr>
              <a:t> </a:t>
            </a:r>
            <a:r>
              <a:rPr sz="2000" dirty="0">
                <a:latin typeface="Arial MT"/>
                <a:cs typeface="Arial MT"/>
              </a:rPr>
              <a:t>up</a:t>
            </a:r>
            <a:r>
              <a:rPr sz="2000" spc="-10" dirty="0">
                <a:latin typeface="Arial MT"/>
                <a:cs typeface="Arial MT"/>
              </a:rPr>
              <a:t> </a:t>
            </a:r>
            <a:r>
              <a:rPr sz="2000" dirty="0">
                <a:latin typeface="Arial MT"/>
                <a:cs typeface="Arial MT"/>
              </a:rPr>
              <a:t>to</a:t>
            </a:r>
            <a:r>
              <a:rPr sz="2000" spc="-25" dirty="0">
                <a:latin typeface="Arial MT"/>
                <a:cs typeface="Arial MT"/>
              </a:rPr>
              <a:t> </a:t>
            </a:r>
            <a:r>
              <a:rPr sz="2000" dirty="0">
                <a:latin typeface="Arial MT"/>
                <a:cs typeface="Arial MT"/>
              </a:rPr>
              <a:t>8</a:t>
            </a:r>
            <a:r>
              <a:rPr sz="2000" spc="-5" dirty="0">
                <a:latin typeface="Arial MT"/>
                <a:cs typeface="Arial MT"/>
              </a:rPr>
              <a:t> </a:t>
            </a:r>
            <a:r>
              <a:rPr sz="2000" dirty="0">
                <a:latin typeface="Arial MT"/>
                <a:cs typeface="Arial MT"/>
              </a:rPr>
              <a:t>hours</a:t>
            </a:r>
            <a:r>
              <a:rPr sz="2000" spc="-30" dirty="0">
                <a:latin typeface="Arial MT"/>
                <a:cs typeface="Arial MT"/>
              </a:rPr>
              <a:t> </a:t>
            </a:r>
            <a:r>
              <a:rPr sz="2000" dirty="0">
                <a:latin typeface="Arial MT"/>
                <a:cs typeface="Arial MT"/>
              </a:rPr>
              <a:t>a </a:t>
            </a:r>
            <a:r>
              <a:rPr sz="2000" spc="-40" dirty="0">
                <a:latin typeface="Arial MT"/>
                <a:cs typeface="Arial MT"/>
              </a:rPr>
              <a:t>day,</a:t>
            </a:r>
            <a:r>
              <a:rPr sz="2000" spc="-20" dirty="0">
                <a:latin typeface="Arial MT"/>
                <a:cs typeface="Arial MT"/>
              </a:rPr>
              <a:t> </a:t>
            </a:r>
            <a:r>
              <a:rPr sz="2000" dirty="0">
                <a:latin typeface="Arial MT"/>
                <a:cs typeface="Arial MT"/>
              </a:rPr>
              <a:t>in</a:t>
            </a:r>
            <a:r>
              <a:rPr sz="2000" spc="-5" dirty="0">
                <a:latin typeface="Arial MT"/>
                <a:cs typeface="Arial MT"/>
              </a:rPr>
              <a:t> traffic,</a:t>
            </a:r>
            <a:r>
              <a:rPr sz="2000" spc="-30" dirty="0">
                <a:latin typeface="Arial MT"/>
                <a:cs typeface="Arial MT"/>
              </a:rPr>
              <a:t> </a:t>
            </a:r>
            <a:r>
              <a:rPr sz="2000" dirty="0">
                <a:latin typeface="Arial MT"/>
                <a:cs typeface="Arial MT"/>
              </a:rPr>
              <a:t>in a</a:t>
            </a:r>
            <a:r>
              <a:rPr sz="2000" spc="-20" dirty="0">
                <a:latin typeface="Arial MT"/>
                <a:cs typeface="Arial MT"/>
              </a:rPr>
              <a:t> </a:t>
            </a:r>
            <a:r>
              <a:rPr sz="2000" dirty="0">
                <a:latin typeface="Arial MT"/>
                <a:cs typeface="Arial MT"/>
              </a:rPr>
              <a:t>pilot </a:t>
            </a:r>
            <a:r>
              <a:rPr sz="2000" spc="-540" dirty="0">
                <a:latin typeface="Arial MT"/>
                <a:cs typeface="Arial MT"/>
              </a:rPr>
              <a:t> </a:t>
            </a:r>
            <a:r>
              <a:rPr sz="2000" dirty="0">
                <a:latin typeface="Arial MT"/>
                <a:cs typeface="Arial MT"/>
              </a:rPr>
              <a:t>sponsored</a:t>
            </a:r>
            <a:r>
              <a:rPr sz="2000" spc="-45" dirty="0">
                <a:latin typeface="Arial MT"/>
                <a:cs typeface="Arial MT"/>
              </a:rPr>
              <a:t> </a:t>
            </a:r>
            <a:r>
              <a:rPr sz="2000" dirty="0">
                <a:latin typeface="Arial MT"/>
                <a:cs typeface="Arial MT"/>
              </a:rPr>
              <a:t>by</a:t>
            </a:r>
            <a:r>
              <a:rPr sz="2000" spc="-110" dirty="0">
                <a:latin typeface="Arial MT"/>
                <a:cs typeface="Arial MT"/>
              </a:rPr>
              <a:t> </a:t>
            </a:r>
            <a:r>
              <a:rPr sz="2000" spc="-5" dirty="0">
                <a:latin typeface="Arial MT"/>
                <a:cs typeface="Arial MT"/>
              </a:rPr>
              <a:t>AAA</a:t>
            </a:r>
            <a:endParaRPr sz="2000" dirty="0">
              <a:latin typeface="Arial MT"/>
              <a:cs typeface="Arial MT"/>
            </a:endParaRPr>
          </a:p>
          <a:p>
            <a:pPr marL="241300" marR="5080" indent="-229235">
              <a:lnSpc>
                <a:spcPct val="90000"/>
              </a:lnSpc>
              <a:spcBef>
                <a:spcPts val="970"/>
              </a:spcBef>
              <a:buClr>
                <a:srgbClr val="359DD6"/>
              </a:buClr>
              <a:buChar char="•"/>
              <a:tabLst>
                <a:tab pos="241300" algn="l"/>
                <a:tab pos="241935" algn="l"/>
              </a:tabLst>
            </a:pPr>
            <a:r>
              <a:rPr sz="2000" dirty="0">
                <a:latin typeface="Arial MT"/>
                <a:cs typeface="Arial MT"/>
              </a:rPr>
              <a:t>Finalizing agreements highlighted range of issues, including roles and </a:t>
            </a:r>
            <a:r>
              <a:rPr sz="2000" spc="5" dirty="0">
                <a:latin typeface="Arial MT"/>
                <a:cs typeface="Arial MT"/>
              </a:rPr>
              <a:t> </a:t>
            </a:r>
            <a:r>
              <a:rPr sz="2000" dirty="0">
                <a:latin typeface="Arial MT"/>
                <a:cs typeface="Arial MT"/>
              </a:rPr>
              <a:t>responsibilities</a:t>
            </a:r>
            <a:r>
              <a:rPr sz="2000" spc="-30"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parties,</a:t>
            </a:r>
            <a:r>
              <a:rPr sz="2000" spc="-35" dirty="0">
                <a:latin typeface="Arial MT"/>
                <a:cs typeface="Arial MT"/>
              </a:rPr>
              <a:t> </a:t>
            </a:r>
            <a:r>
              <a:rPr sz="2000" dirty="0">
                <a:latin typeface="Arial MT"/>
                <a:cs typeface="Arial MT"/>
              </a:rPr>
              <a:t>regulatory</a:t>
            </a:r>
            <a:r>
              <a:rPr sz="2000" spc="-45" dirty="0">
                <a:latin typeface="Arial MT"/>
                <a:cs typeface="Arial MT"/>
              </a:rPr>
              <a:t> </a:t>
            </a:r>
            <a:r>
              <a:rPr sz="2000" dirty="0">
                <a:latin typeface="Arial MT"/>
                <a:cs typeface="Arial MT"/>
              </a:rPr>
              <a:t>requirements,</a:t>
            </a:r>
            <a:r>
              <a:rPr sz="2000" spc="-45" dirty="0">
                <a:latin typeface="Arial MT"/>
                <a:cs typeface="Arial MT"/>
              </a:rPr>
              <a:t> </a:t>
            </a:r>
            <a:r>
              <a:rPr sz="2000" dirty="0">
                <a:latin typeface="Arial MT"/>
                <a:cs typeface="Arial MT"/>
              </a:rPr>
              <a:t>intellectual</a:t>
            </a:r>
            <a:r>
              <a:rPr sz="2000" spc="-15" dirty="0">
                <a:latin typeface="Arial MT"/>
                <a:cs typeface="Arial MT"/>
              </a:rPr>
              <a:t> property, </a:t>
            </a:r>
            <a:r>
              <a:rPr sz="2000" spc="-545" dirty="0">
                <a:latin typeface="Arial MT"/>
                <a:cs typeface="Arial MT"/>
              </a:rPr>
              <a:t> </a:t>
            </a:r>
            <a:r>
              <a:rPr sz="2000" spc="-10" dirty="0">
                <a:latin typeface="Arial MT"/>
                <a:cs typeface="Arial MT"/>
              </a:rPr>
              <a:t>cybersecurity, </a:t>
            </a:r>
            <a:r>
              <a:rPr sz="2000" dirty="0">
                <a:latin typeface="Arial MT"/>
                <a:cs typeface="Arial MT"/>
              </a:rPr>
              <a:t>vehicle maintenance, vehicle attendant roles and </a:t>
            </a:r>
            <a:r>
              <a:rPr sz="2000" spc="5" dirty="0">
                <a:latin typeface="Arial MT"/>
                <a:cs typeface="Arial MT"/>
              </a:rPr>
              <a:t> </a:t>
            </a:r>
            <a:r>
              <a:rPr sz="2000" dirty="0">
                <a:latin typeface="Arial MT"/>
                <a:cs typeface="Arial MT"/>
              </a:rPr>
              <a:t>responsibilities</a:t>
            </a:r>
            <a:r>
              <a:rPr sz="2000" spc="-3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risk</a:t>
            </a:r>
            <a:r>
              <a:rPr sz="2000" spc="-10" dirty="0">
                <a:latin typeface="Arial MT"/>
                <a:cs typeface="Arial MT"/>
              </a:rPr>
              <a:t> </a:t>
            </a:r>
            <a:r>
              <a:rPr sz="2000" dirty="0">
                <a:latin typeface="Arial MT"/>
                <a:cs typeface="Arial MT"/>
              </a:rPr>
              <a:t>management</a:t>
            </a:r>
          </a:p>
        </p:txBody>
      </p:sp>
      <p:pic>
        <p:nvPicPr>
          <p:cNvPr id="4" name="Picture 3">
            <a:extLst>
              <a:ext uri="{FF2B5EF4-FFF2-40B4-BE49-F238E27FC236}">
                <a16:creationId xmlns:a16="http://schemas.microsoft.com/office/drawing/2014/main" id="{0C09198E-68EC-B003-CF01-041BB4E0DDCC}"/>
              </a:ext>
            </a:extLst>
          </p:cNvPr>
          <p:cNvPicPr>
            <a:picLocks noChangeAspect="1"/>
          </p:cNvPicPr>
          <p:nvPr/>
        </p:nvPicPr>
        <p:blipFill>
          <a:blip r:embed="rId2"/>
          <a:stretch>
            <a:fillRect/>
          </a:stretch>
        </p:blipFill>
        <p:spPr>
          <a:xfrm>
            <a:off x="24063" y="52341"/>
            <a:ext cx="1192269" cy="657317"/>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2333-E351-8B54-22C8-BA0044898570}"/>
              </a:ext>
            </a:extLst>
          </p:cNvPr>
          <p:cNvSpPr>
            <a:spLocks noGrp="1"/>
          </p:cNvSpPr>
          <p:nvPr>
            <p:ph type="title"/>
          </p:nvPr>
        </p:nvSpPr>
        <p:spPr>
          <a:xfrm>
            <a:off x="1142999" y="209753"/>
            <a:ext cx="10439907" cy="553998"/>
          </a:xfrm>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76B61321-595E-1BDC-855C-F43B27B3EFBE}"/>
              </a:ext>
            </a:extLst>
          </p:cNvPr>
          <p:cNvSpPr>
            <a:spLocks noGrp="1"/>
          </p:cNvSpPr>
          <p:nvPr>
            <p:ph type="body" idx="1"/>
          </p:nvPr>
        </p:nvSpPr>
        <p:spPr>
          <a:xfrm>
            <a:off x="1066800" y="914400"/>
            <a:ext cx="10896601" cy="5478423"/>
          </a:xfrm>
        </p:spPr>
        <p:txBody>
          <a:bodyPr/>
          <a:lstStyle/>
          <a:p>
            <a:r>
              <a:rPr lang="en-US" sz="1600" dirty="0"/>
              <a:t>The integration of AI in autonomous vehicles is transforming the future of transportation, bringing forward exciting innovations and challenges. As self-driving cars continue to evolve, AI technologies such as machine learning, computer vision, sensor fusion, and natural language processing are playing pivotal roles in enabling vehicles to navigate, make decisions, and ensure passenger safety with minimal human intervention.</a:t>
            </a:r>
          </a:p>
          <a:p>
            <a:r>
              <a:rPr lang="en-US" sz="1600" dirty="0"/>
              <a:t>Key takeaways:</a:t>
            </a:r>
          </a:p>
          <a:p>
            <a:endParaRPr lang="en-US" sz="1600" dirty="0"/>
          </a:p>
          <a:p>
            <a:pPr>
              <a:buFont typeface="+mj-lt"/>
              <a:buAutoNum type="arabicPeriod"/>
            </a:pPr>
            <a:r>
              <a:rPr lang="en-US" sz="1600" b="1" dirty="0"/>
              <a:t>AI’s Role in Autonomy</a:t>
            </a:r>
            <a:r>
              <a:rPr lang="en-US" sz="1600" dirty="0"/>
              <a:t>: AI helps autonomous vehicles to perceive their environment, interpret data from various sensors, and make real-time decisions with high accuracy. Through continuous learning, these systems become smarter and more efficient over time.</a:t>
            </a:r>
          </a:p>
          <a:p>
            <a:pPr>
              <a:buFont typeface="+mj-lt"/>
              <a:buAutoNum type="arabicPeriod"/>
            </a:pPr>
            <a:r>
              <a:rPr lang="en-US" sz="1600" b="1" dirty="0"/>
              <a:t>Challenges and Limitations</a:t>
            </a:r>
            <a:r>
              <a:rPr lang="en-US" sz="1600" dirty="0"/>
              <a:t>: While autonomous vehicles hold great potential, challenges such as system safety, reliability, ethics in decision-making, regulatory hurdles, and public trust remain significant. The advancement of AI algorithms and the availability of more data are necessary to address these concerns.</a:t>
            </a:r>
          </a:p>
          <a:p>
            <a:pPr>
              <a:buFont typeface="+mj-lt"/>
              <a:buAutoNum type="arabicPeriod"/>
            </a:pPr>
            <a:r>
              <a:rPr lang="en-US" sz="1600" b="1" dirty="0"/>
              <a:t>Impact on Society</a:t>
            </a:r>
            <a:r>
              <a:rPr lang="en-US" sz="1600" dirty="0"/>
              <a:t>: Autonomous vehicles have the potential to revolutionize industries, reduce traffic accidents, increase efficiency, and change urban mobility. They could also have broader societal benefits, such as reducing congestion, lowering carbon emissions, and improving the quality of life for people with disabilities or the elderly.</a:t>
            </a:r>
          </a:p>
          <a:p>
            <a:pPr>
              <a:buFont typeface="+mj-lt"/>
              <a:buAutoNum type="arabicPeriod"/>
            </a:pPr>
            <a:r>
              <a:rPr lang="en-US" sz="1600" b="1" dirty="0"/>
              <a:t>The Future Outlook</a:t>
            </a:r>
            <a:r>
              <a:rPr lang="en-US" sz="1600" dirty="0"/>
              <a:t>: The future of self-driving cars is promising, but the technology is still in its developmental stage. Collaboration between automakers, tech companies, and policymakers will be essential in addressing the existing challenges and ensuring the safe and widespread adoption of autonomous vehicles.</a:t>
            </a:r>
          </a:p>
          <a:p>
            <a:r>
              <a:rPr lang="en-US" sz="1600" dirty="0"/>
              <a:t>In conclusion, AI is crucial for the development of self-driving cars, which are expected to reshape transportation as we know it. With continued advancements, increased safety measures, and regulatory support, autonomous vehicles could become a dominant force in the automotive industry in the coming decades.</a:t>
            </a:r>
          </a:p>
          <a:p>
            <a:endParaRPr lang="en-IN" dirty="0"/>
          </a:p>
        </p:txBody>
      </p:sp>
      <p:pic>
        <p:nvPicPr>
          <p:cNvPr id="4" name="Picture 3">
            <a:extLst>
              <a:ext uri="{FF2B5EF4-FFF2-40B4-BE49-F238E27FC236}">
                <a16:creationId xmlns:a16="http://schemas.microsoft.com/office/drawing/2014/main" id="{5805CECE-C4E2-8FD6-6BD7-AF93090553B6}"/>
              </a:ext>
            </a:extLst>
          </p:cNvPr>
          <p:cNvPicPr>
            <a:picLocks noChangeAspect="1"/>
          </p:cNvPicPr>
          <p:nvPr/>
        </p:nvPicPr>
        <p:blipFill>
          <a:blip r:embed="rId2"/>
          <a:stretch>
            <a:fillRect/>
          </a:stretch>
        </p:blipFill>
        <p:spPr>
          <a:xfrm>
            <a:off x="24063" y="52341"/>
            <a:ext cx="966537" cy="657317"/>
          </a:xfrm>
          <a:prstGeom prst="rect">
            <a:avLst/>
          </a:prstGeom>
        </p:spPr>
      </p:pic>
    </p:spTree>
    <p:extLst>
      <p:ext uri="{BB962C8B-B14F-4D97-AF65-F5344CB8AC3E}">
        <p14:creationId xmlns:p14="http://schemas.microsoft.com/office/powerpoint/2010/main" val="512616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14D6-CA4B-1456-3B80-1FC7E274BA91}"/>
              </a:ext>
            </a:extLst>
          </p:cNvPr>
          <p:cNvSpPr>
            <a:spLocks noGrp="1"/>
          </p:cNvSpPr>
          <p:nvPr>
            <p:ph type="title"/>
          </p:nvPr>
        </p:nvSpPr>
        <p:spPr>
          <a:xfrm>
            <a:off x="1524001" y="474959"/>
            <a:ext cx="10058906" cy="677108"/>
          </a:xfrm>
        </p:spPr>
        <p:txBody>
          <a:bodyPr/>
          <a:lstStyle/>
          <a:p>
            <a:r>
              <a:rPr lang="en-IN" sz="4400" dirty="0"/>
              <a:t>References:</a:t>
            </a:r>
          </a:p>
        </p:txBody>
      </p:sp>
      <p:sp>
        <p:nvSpPr>
          <p:cNvPr id="3" name="Text Placeholder 2">
            <a:extLst>
              <a:ext uri="{FF2B5EF4-FFF2-40B4-BE49-F238E27FC236}">
                <a16:creationId xmlns:a16="http://schemas.microsoft.com/office/drawing/2014/main" id="{E550E2BD-DEFC-6178-7AD2-BC69E5943065}"/>
              </a:ext>
            </a:extLst>
          </p:cNvPr>
          <p:cNvSpPr>
            <a:spLocks noGrp="1"/>
          </p:cNvSpPr>
          <p:nvPr>
            <p:ph type="body" idx="1"/>
          </p:nvPr>
        </p:nvSpPr>
        <p:spPr>
          <a:xfrm>
            <a:off x="1448054" y="1371600"/>
            <a:ext cx="10210800" cy="5047536"/>
          </a:xfrm>
        </p:spPr>
        <p:txBody>
          <a:bodyPr/>
          <a:lstStyle/>
          <a:p>
            <a:pPr>
              <a:buFont typeface="+mj-lt"/>
              <a:buAutoNum type="arabicPeriod"/>
            </a:pPr>
            <a:r>
              <a:rPr lang="en-US" sz="2800" dirty="0">
                <a:latin typeface="Times New Roman" panose="02020603050405020304" pitchFamily="18" charset="0"/>
                <a:cs typeface="Times New Roman" panose="02020603050405020304" pitchFamily="18" charset="0"/>
              </a:rPr>
              <a:t>Waymo. (2024). </a:t>
            </a:r>
            <a:r>
              <a:rPr lang="en-US" sz="2800" i="1" dirty="0">
                <a:latin typeface="Times New Roman" panose="02020603050405020304" pitchFamily="18" charset="0"/>
                <a:cs typeface="Times New Roman" panose="02020603050405020304" pitchFamily="18" charset="0"/>
              </a:rPr>
              <a:t>How Waymo self-driving cars use AI to navigate the roads</a:t>
            </a:r>
            <a:r>
              <a:rPr lang="en-US" sz="2800" dirty="0">
                <a:latin typeface="Times New Roman" panose="02020603050405020304" pitchFamily="18" charset="0"/>
                <a:cs typeface="Times New Roman" panose="02020603050405020304" pitchFamily="18" charset="0"/>
              </a:rPr>
              <a:t>. Retrieved from </a:t>
            </a:r>
            <a:r>
              <a:rPr lang="en-US" sz="2800" dirty="0">
                <a:latin typeface="Times New Roman" panose="02020603050405020304" pitchFamily="18" charset="0"/>
                <a:cs typeface="Times New Roman" panose="02020603050405020304" pitchFamily="18" charset="0"/>
                <a:hlinkClick r:id="rId2"/>
              </a:rPr>
              <a:t>https://waymo.com</a:t>
            </a:r>
            <a:r>
              <a:rPr lang="en-US" sz="2800" dirty="0">
                <a:latin typeface="Times New Roman" panose="02020603050405020304" pitchFamily="18" charset="0"/>
                <a:cs typeface="Times New Roman" panose="02020603050405020304" pitchFamily="18" charset="0"/>
              </a:rPr>
              <a:t>.</a:t>
            </a:r>
          </a:p>
          <a:p>
            <a:pPr>
              <a:buFont typeface="+mj-lt"/>
              <a:buAutoNum type="arabicPeriod"/>
            </a:pPr>
            <a:r>
              <a:rPr lang="en-US" sz="2800" dirty="0">
                <a:latin typeface="Times New Roman" panose="02020603050405020304" pitchFamily="18" charset="0"/>
                <a:cs typeface="Times New Roman" panose="02020603050405020304" pitchFamily="18" charset="0"/>
              </a:rPr>
              <a:t>Tesla. (2024). </a:t>
            </a:r>
            <a:r>
              <a:rPr lang="en-US" sz="2800" i="1" dirty="0">
                <a:latin typeface="Times New Roman" panose="02020603050405020304" pitchFamily="18" charset="0"/>
                <a:cs typeface="Times New Roman" panose="02020603050405020304" pitchFamily="18" charset="0"/>
              </a:rPr>
              <a:t>Autopilot and full self-driving capability</a:t>
            </a:r>
            <a:r>
              <a:rPr lang="en-US" sz="2800" dirty="0">
                <a:latin typeface="Times New Roman" panose="02020603050405020304" pitchFamily="18" charset="0"/>
                <a:cs typeface="Times New Roman" panose="02020603050405020304" pitchFamily="18" charset="0"/>
              </a:rPr>
              <a:t>. Retrieved from https://www.tesla.com/autopilot.</a:t>
            </a:r>
          </a:p>
          <a:p>
            <a:pPr>
              <a:buFont typeface="+mj-lt"/>
              <a:buAutoNum type="arabicPeriod"/>
            </a:pPr>
            <a:r>
              <a:rPr lang="en-US" sz="2800" dirty="0">
                <a:latin typeface="Times New Roman" panose="02020603050405020304" pitchFamily="18" charset="0"/>
                <a:cs typeface="Times New Roman" panose="02020603050405020304" pitchFamily="18" charset="0"/>
              </a:rPr>
              <a:t>National Highway Traffic Safety Administration (NHTSA). (2023). </a:t>
            </a:r>
            <a:r>
              <a:rPr lang="en-US" sz="2800" i="1" dirty="0">
                <a:latin typeface="Times New Roman" panose="02020603050405020304" pitchFamily="18" charset="0"/>
                <a:cs typeface="Times New Roman" panose="02020603050405020304" pitchFamily="18" charset="0"/>
              </a:rPr>
              <a:t>Safety concerns and advantages of autonomous vehicles</a:t>
            </a:r>
            <a:r>
              <a:rPr lang="en-US" sz="2800" dirty="0">
                <a:latin typeface="Times New Roman" panose="02020603050405020304" pitchFamily="18" charset="0"/>
                <a:cs typeface="Times New Roman" panose="02020603050405020304" pitchFamily="18" charset="0"/>
              </a:rPr>
              <a:t>. Retrieved from </a:t>
            </a:r>
            <a:r>
              <a:rPr lang="en-US" sz="2800" dirty="0">
                <a:latin typeface="Times New Roman" panose="02020603050405020304" pitchFamily="18" charset="0"/>
                <a:cs typeface="Times New Roman" panose="02020603050405020304" pitchFamily="18" charset="0"/>
                <a:hlinkClick r:id="rId3"/>
              </a:rPr>
              <a:t>https://nhtsa.gov</a:t>
            </a:r>
            <a:r>
              <a:rPr lang="en-US" sz="2800" dirty="0">
                <a:latin typeface="Times New Roman" panose="02020603050405020304" pitchFamily="18" charset="0"/>
                <a:cs typeface="Times New Roman" panose="02020603050405020304" pitchFamily="18" charset="0"/>
              </a:rPr>
              <a:t>.</a:t>
            </a:r>
          </a:p>
          <a:p>
            <a:pPr>
              <a:buFont typeface="+mj-lt"/>
              <a:buAutoNum type="arabicPeriod"/>
            </a:pPr>
            <a:r>
              <a:rPr lang="en-US" sz="2800" dirty="0">
                <a:latin typeface="Times New Roman" panose="02020603050405020304" pitchFamily="18" charset="0"/>
                <a:cs typeface="Times New Roman" panose="02020603050405020304" pitchFamily="18" charset="0"/>
              </a:rPr>
              <a:t>IEEE Spectrum. (2023). </a:t>
            </a:r>
            <a:r>
              <a:rPr lang="en-US" sz="2800" i="1" dirty="0">
                <a:latin typeface="Times New Roman" panose="02020603050405020304" pitchFamily="18" charset="0"/>
                <a:cs typeface="Times New Roman" panose="02020603050405020304" pitchFamily="18" charset="0"/>
              </a:rPr>
              <a:t>How AI revolutionizes autonomous vehicle safety and decision-making</a:t>
            </a:r>
            <a:r>
              <a:rPr lang="en-US" sz="2800" dirty="0">
                <a:latin typeface="Times New Roman" panose="02020603050405020304" pitchFamily="18" charset="0"/>
                <a:cs typeface="Times New Roman" panose="02020603050405020304" pitchFamily="18" charset="0"/>
              </a:rPr>
              <a:t>. Retrieved from </a:t>
            </a:r>
            <a:r>
              <a:rPr lang="en-US" sz="2800" dirty="0">
                <a:latin typeface="Times New Roman" panose="02020603050405020304" pitchFamily="18" charset="0"/>
                <a:cs typeface="Times New Roman" panose="02020603050405020304" pitchFamily="18" charset="0"/>
                <a:hlinkClick r:id="rId4"/>
              </a:rPr>
              <a:t>https://ieeexplore.ieee.org</a:t>
            </a:r>
            <a:r>
              <a:rPr lang="en-US" sz="2800" dirty="0">
                <a:latin typeface="Times New Roman" panose="02020603050405020304" pitchFamily="18" charset="0"/>
                <a:cs typeface="Times New Roman" panose="02020603050405020304" pitchFamily="18" charset="0"/>
              </a:rPr>
              <a:t>.</a:t>
            </a:r>
          </a:p>
          <a:p>
            <a:pPr>
              <a:buFont typeface="+mj-lt"/>
              <a:buAutoNum type="arabicPeriod"/>
            </a:pPr>
            <a:r>
              <a:rPr lang="en-US" sz="2800" dirty="0">
                <a:latin typeface="Times New Roman" panose="02020603050405020304" pitchFamily="18" charset="0"/>
                <a:cs typeface="Times New Roman" panose="02020603050405020304" pitchFamily="18" charset="0"/>
              </a:rPr>
              <a:t>Goodall, N. J. (2019). </a:t>
            </a:r>
            <a:r>
              <a:rPr lang="en-US" sz="2800" i="1" dirty="0">
                <a:latin typeface="Times New Roman" panose="02020603050405020304" pitchFamily="18" charset="0"/>
                <a:cs typeface="Times New Roman" panose="02020603050405020304" pitchFamily="18" charset="0"/>
              </a:rPr>
              <a:t>Ethical decision-making during vehicle automation</a:t>
            </a:r>
            <a:r>
              <a:rPr lang="en-US" sz="2800" dirty="0">
                <a:latin typeface="Times New Roman" panose="02020603050405020304" pitchFamily="18" charset="0"/>
                <a:cs typeface="Times New Roman" panose="02020603050405020304" pitchFamily="18" charset="0"/>
              </a:rPr>
              <a:t>. Transportation Research Part C, 56, 1-11.</a:t>
            </a:r>
          </a:p>
          <a:p>
            <a:endParaRPr lang="en-IN" dirty="0"/>
          </a:p>
        </p:txBody>
      </p:sp>
      <p:pic>
        <p:nvPicPr>
          <p:cNvPr id="4" name="Picture 3">
            <a:extLst>
              <a:ext uri="{FF2B5EF4-FFF2-40B4-BE49-F238E27FC236}">
                <a16:creationId xmlns:a16="http://schemas.microsoft.com/office/drawing/2014/main" id="{0BD54EE5-FDDA-DD77-61DA-4D3D208FAF7F}"/>
              </a:ext>
            </a:extLst>
          </p:cNvPr>
          <p:cNvPicPr>
            <a:picLocks noChangeAspect="1"/>
          </p:cNvPicPr>
          <p:nvPr/>
        </p:nvPicPr>
        <p:blipFill>
          <a:blip r:embed="rId5"/>
          <a:stretch>
            <a:fillRect/>
          </a:stretch>
        </p:blipFill>
        <p:spPr>
          <a:xfrm>
            <a:off x="24063" y="52341"/>
            <a:ext cx="1192269" cy="657317"/>
          </a:xfrm>
          <a:prstGeom prst="rect">
            <a:avLst/>
          </a:prstGeom>
        </p:spPr>
      </p:pic>
    </p:spTree>
    <p:extLst>
      <p:ext uri="{BB962C8B-B14F-4D97-AF65-F5344CB8AC3E}">
        <p14:creationId xmlns:p14="http://schemas.microsoft.com/office/powerpoint/2010/main" val="1736403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7414-27E7-8369-4E2C-D0642A6F978C}"/>
              </a:ext>
            </a:extLst>
          </p:cNvPr>
          <p:cNvSpPr>
            <a:spLocks noGrp="1"/>
          </p:cNvSpPr>
          <p:nvPr>
            <p:ph type="title"/>
          </p:nvPr>
        </p:nvSpPr>
        <p:spPr>
          <a:xfrm>
            <a:off x="1828800" y="457200"/>
            <a:ext cx="10973816" cy="553998"/>
          </a:xfrm>
        </p:spPr>
        <p:txBody>
          <a:bodyPr/>
          <a:lstStyle/>
          <a:p>
            <a:r>
              <a:rPr lang="en-IN" dirty="0"/>
              <a:t>Bibliography:</a:t>
            </a:r>
          </a:p>
        </p:txBody>
      </p:sp>
      <p:sp>
        <p:nvSpPr>
          <p:cNvPr id="3" name="Text Placeholder 2">
            <a:extLst>
              <a:ext uri="{FF2B5EF4-FFF2-40B4-BE49-F238E27FC236}">
                <a16:creationId xmlns:a16="http://schemas.microsoft.com/office/drawing/2014/main" id="{2A94CF15-C686-F836-E805-AFC180C643BF}"/>
              </a:ext>
            </a:extLst>
          </p:cNvPr>
          <p:cNvSpPr>
            <a:spLocks noGrp="1"/>
          </p:cNvSpPr>
          <p:nvPr>
            <p:ph type="body" idx="1"/>
          </p:nvPr>
        </p:nvSpPr>
        <p:spPr>
          <a:xfrm>
            <a:off x="1832810" y="1295400"/>
            <a:ext cx="10054389" cy="5105400"/>
          </a:xfrm>
        </p:spPr>
        <p:txBody>
          <a:bodyPr/>
          <a:lstStyle/>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Goodall, N. J. (2019). Ethical decision-making during vehicle automation. </a:t>
            </a:r>
            <a:r>
              <a:rPr lang="en-US" i="1" dirty="0">
                <a:latin typeface="Times New Roman" panose="02020603050405020304" pitchFamily="18" charset="0"/>
                <a:cs typeface="Times New Roman" panose="02020603050405020304" pitchFamily="18" charset="0"/>
              </a:rPr>
              <a:t>Transportation Research Part C: Emerging Technologies, 56</a:t>
            </a:r>
            <a:r>
              <a:rPr lang="en-US" dirty="0">
                <a:latin typeface="Times New Roman" panose="02020603050405020304" pitchFamily="18" charset="0"/>
                <a:cs typeface="Times New Roman" panose="02020603050405020304" pitchFamily="18" charset="0"/>
              </a:rPr>
              <a:t>, 1-11. </a:t>
            </a:r>
            <a:r>
              <a:rPr lang="en-US" dirty="0">
                <a:latin typeface="Times New Roman" panose="02020603050405020304" pitchFamily="18" charset="0"/>
                <a:cs typeface="Times New Roman" panose="02020603050405020304" pitchFamily="18" charset="0"/>
                <a:hlinkClick r:id="rId2"/>
              </a:rPr>
              <a:t>https://doi.org/10.xxxxxxx</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National Highway Traffic Safety Administration (NHTSA). (2023). </a:t>
            </a:r>
            <a:r>
              <a:rPr lang="en-US" i="1" dirty="0">
                <a:latin typeface="Times New Roman" panose="02020603050405020304" pitchFamily="18" charset="0"/>
                <a:cs typeface="Times New Roman" panose="02020603050405020304" pitchFamily="18" charset="0"/>
              </a:rPr>
              <a:t>Safety concerns and advantages of autonomous vehicles</a:t>
            </a:r>
            <a:r>
              <a:rPr lang="en-US" dirty="0">
                <a:latin typeface="Times New Roman" panose="02020603050405020304" pitchFamily="18" charset="0"/>
                <a:cs typeface="Times New Roman" panose="02020603050405020304" pitchFamily="18" charset="0"/>
              </a:rPr>
              <a:t>. Retrieved from </a:t>
            </a:r>
            <a:r>
              <a:rPr lang="en-US" dirty="0">
                <a:latin typeface="Times New Roman" panose="02020603050405020304" pitchFamily="18" charset="0"/>
                <a:cs typeface="Times New Roman" panose="02020603050405020304" pitchFamily="18" charset="0"/>
                <a:hlinkClick r:id="rId3"/>
              </a:rPr>
              <a:t>https://nhtsa.gov</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Waymo. (2024). </a:t>
            </a:r>
            <a:r>
              <a:rPr lang="en-US" i="1" dirty="0">
                <a:latin typeface="Times New Roman" panose="02020603050405020304" pitchFamily="18" charset="0"/>
                <a:cs typeface="Times New Roman" panose="02020603050405020304" pitchFamily="18" charset="0"/>
              </a:rPr>
              <a:t>How Waymo self-driving cars use AI to navigate the roads</a:t>
            </a:r>
            <a:r>
              <a:rPr lang="en-US" dirty="0">
                <a:latin typeface="Times New Roman" panose="02020603050405020304" pitchFamily="18" charset="0"/>
                <a:cs typeface="Times New Roman" panose="02020603050405020304" pitchFamily="18" charset="0"/>
              </a:rPr>
              <a:t>. Retrieved from </a:t>
            </a:r>
            <a:r>
              <a:rPr lang="en-US" dirty="0">
                <a:latin typeface="Times New Roman" panose="02020603050405020304" pitchFamily="18" charset="0"/>
                <a:cs typeface="Times New Roman" panose="02020603050405020304" pitchFamily="18" charset="0"/>
                <a:hlinkClick r:id="rId4"/>
              </a:rPr>
              <a:t>https://waymo.com</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Tesla. (2024). </a:t>
            </a:r>
            <a:r>
              <a:rPr lang="en-US" i="1" dirty="0">
                <a:latin typeface="Times New Roman" panose="02020603050405020304" pitchFamily="18" charset="0"/>
                <a:cs typeface="Times New Roman" panose="02020603050405020304" pitchFamily="18" charset="0"/>
              </a:rPr>
              <a:t>Autopilot and full self-driving capability</a:t>
            </a:r>
            <a:r>
              <a:rPr lang="en-US" dirty="0">
                <a:latin typeface="Times New Roman" panose="02020603050405020304" pitchFamily="18" charset="0"/>
                <a:cs typeface="Times New Roman" panose="02020603050405020304" pitchFamily="18" charset="0"/>
              </a:rPr>
              <a:t>. Retrieved from </a:t>
            </a:r>
            <a:r>
              <a:rPr lang="en-US" dirty="0">
                <a:latin typeface="Times New Roman" panose="02020603050405020304" pitchFamily="18" charset="0"/>
                <a:cs typeface="Times New Roman" panose="02020603050405020304" pitchFamily="18" charset="0"/>
                <a:hlinkClick r:id="rId5"/>
              </a:rPr>
              <a:t>https://www.tesla.com/autopilot</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IEEE Spectrum. (2023). </a:t>
            </a:r>
            <a:r>
              <a:rPr lang="en-US" i="1" dirty="0">
                <a:latin typeface="Times New Roman" panose="02020603050405020304" pitchFamily="18" charset="0"/>
                <a:cs typeface="Times New Roman" panose="02020603050405020304" pitchFamily="18" charset="0"/>
              </a:rPr>
              <a:t>How AI revolutionizes autonomous vehicle safety and decision-making</a:t>
            </a:r>
            <a:r>
              <a:rPr lang="en-US" dirty="0">
                <a:latin typeface="Times New Roman" panose="02020603050405020304" pitchFamily="18" charset="0"/>
                <a:cs typeface="Times New Roman" panose="02020603050405020304" pitchFamily="18" charset="0"/>
              </a:rPr>
              <a:t>. Retrieved from </a:t>
            </a:r>
            <a:r>
              <a:rPr lang="en-US" dirty="0">
                <a:latin typeface="Times New Roman" panose="02020603050405020304" pitchFamily="18" charset="0"/>
                <a:cs typeface="Times New Roman" panose="02020603050405020304" pitchFamily="18" charset="0"/>
                <a:hlinkClick r:id="rId6"/>
              </a:rPr>
              <a:t>https://ieeexplore.ieee.org</a:t>
            </a:r>
            <a:r>
              <a:rPr lang="en-US" dirty="0">
                <a:latin typeface="Times New Roman" panose="02020603050405020304" pitchFamily="18" charset="0"/>
                <a:cs typeface="Times New Roman" panose="02020603050405020304" pitchFamily="18" charset="0"/>
              </a:rPr>
              <a:t>.</a:t>
            </a:r>
          </a:p>
          <a:p>
            <a:endParaRPr lang="en-IN" dirty="0"/>
          </a:p>
        </p:txBody>
      </p:sp>
      <p:pic>
        <p:nvPicPr>
          <p:cNvPr id="4" name="Picture 3">
            <a:extLst>
              <a:ext uri="{FF2B5EF4-FFF2-40B4-BE49-F238E27FC236}">
                <a16:creationId xmlns:a16="http://schemas.microsoft.com/office/drawing/2014/main" id="{727BAA00-2529-09FF-49BF-0EA0CB1B3B45}"/>
              </a:ext>
            </a:extLst>
          </p:cNvPr>
          <p:cNvPicPr>
            <a:picLocks noChangeAspect="1"/>
          </p:cNvPicPr>
          <p:nvPr/>
        </p:nvPicPr>
        <p:blipFill>
          <a:blip r:embed="rId7"/>
          <a:stretch>
            <a:fillRect/>
          </a:stretch>
        </p:blipFill>
        <p:spPr>
          <a:xfrm>
            <a:off x="24063" y="52341"/>
            <a:ext cx="1192269" cy="657317"/>
          </a:xfrm>
          <a:prstGeom prst="rect">
            <a:avLst/>
          </a:prstGeom>
        </p:spPr>
      </p:pic>
    </p:spTree>
    <p:extLst>
      <p:ext uri="{BB962C8B-B14F-4D97-AF65-F5344CB8AC3E}">
        <p14:creationId xmlns:p14="http://schemas.microsoft.com/office/powerpoint/2010/main" val="2831303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1600" y="2895600"/>
            <a:ext cx="3107055" cy="756920"/>
          </a:xfrm>
          <a:prstGeom prst="rect">
            <a:avLst/>
          </a:prstGeom>
        </p:spPr>
        <p:txBody>
          <a:bodyPr vert="horz" wrap="square" lIns="0" tIns="12700" rIns="0" bIns="0" rtlCol="0">
            <a:spAutoFit/>
          </a:bodyPr>
          <a:lstStyle/>
          <a:p>
            <a:pPr marL="12700">
              <a:lnSpc>
                <a:spcPct val="100000"/>
              </a:lnSpc>
              <a:spcBef>
                <a:spcPts val="100"/>
              </a:spcBef>
            </a:pPr>
            <a:r>
              <a:rPr sz="4800" dirty="0"/>
              <a:t>Thank</a:t>
            </a:r>
            <a:r>
              <a:rPr sz="4800" spc="-240" dirty="0"/>
              <a:t> </a:t>
            </a:r>
            <a:r>
              <a:rPr sz="4800" spc="-135" dirty="0"/>
              <a:t>You!</a:t>
            </a:r>
            <a:endParaRPr sz="4800" dirty="0"/>
          </a:p>
        </p:txBody>
      </p:sp>
      <p:pic>
        <p:nvPicPr>
          <p:cNvPr id="3" name="Picture 2">
            <a:extLst>
              <a:ext uri="{FF2B5EF4-FFF2-40B4-BE49-F238E27FC236}">
                <a16:creationId xmlns:a16="http://schemas.microsoft.com/office/drawing/2014/main" id="{27A2E657-F266-C0C0-8FDF-659F3759E321}"/>
              </a:ext>
            </a:extLst>
          </p:cNvPr>
          <p:cNvPicPr>
            <a:picLocks noChangeAspect="1"/>
          </p:cNvPicPr>
          <p:nvPr/>
        </p:nvPicPr>
        <p:blipFill>
          <a:blip r:embed="rId2"/>
          <a:stretch>
            <a:fillRect/>
          </a:stretch>
        </p:blipFill>
        <p:spPr>
          <a:xfrm>
            <a:off x="24063" y="52341"/>
            <a:ext cx="1192269" cy="657317"/>
          </a:xfrm>
          <a:prstGeom prst="rect">
            <a:avLst/>
          </a:prstGeom>
        </p:spPr>
      </p:pic>
      <p:pic>
        <p:nvPicPr>
          <p:cNvPr id="5" name="Picture 4">
            <a:extLst>
              <a:ext uri="{FF2B5EF4-FFF2-40B4-BE49-F238E27FC236}">
                <a16:creationId xmlns:a16="http://schemas.microsoft.com/office/drawing/2014/main" id="{0A4EBE13-62EB-B91D-7BCA-BE406C1226CF}"/>
              </a:ext>
            </a:extLst>
          </p:cNvPr>
          <p:cNvPicPr>
            <a:picLocks noChangeAspect="1"/>
          </p:cNvPicPr>
          <p:nvPr/>
        </p:nvPicPr>
        <p:blipFill>
          <a:blip r:embed="rId3"/>
          <a:stretch>
            <a:fillRect/>
          </a:stretch>
        </p:blipFill>
        <p:spPr>
          <a:xfrm>
            <a:off x="0" y="1"/>
            <a:ext cx="12192000" cy="6858000"/>
          </a:xfrm>
          <a:prstGeom prst="rect">
            <a:avLst/>
          </a:prstGeom>
        </p:spPr>
      </p:pic>
      <p:pic>
        <p:nvPicPr>
          <p:cNvPr id="4" name="Picture 3">
            <a:extLst>
              <a:ext uri="{FF2B5EF4-FFF2-40B4-BE49-F238E27FC236}">
                <a16:creationId xmlns:a16="http://schemas.microsoft.com/office/drawing/2014/main" id="{60D9E890-991B-40CE-BF96-AFB0757325C5}"/>
              </a:ext>
            </a:extLst>
          </p:cNvPr>
          <p:cNvPicPr>
            <a:picLocks noChangeAspect="1"/>
          </p:cNvPicPr>
          <p:nvPr/>
        </p:nvPicPr>
        <p:blipFill>
          <a:blip r:embed="rId2"/>
          <a:stretch>
            <a:fillRect/>
          </a:stretch>
        </p:blipFill>
        <p:spPr>
          <a:xfrm>
            <a:off x="176463" y="204741"/>
            <a:ext cx="1192269" cy="657317"/>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741421"/>
            <a:ext cx="12191746" cy="2116576"/>
          </a:xfrm>
          <a:prstGeom prst="rect">
            <a:avLst/>
          </a:prstGeom>
        </p:spPr>
      </p:pic>
      <p:sp>
        <p:nvSpPr>
          <p:cNvPr id="4" name="object 2">
            <a:extLst>
              <a:ext uri="{FF2B5EF4-FFF2-40B4-BE49-F238E27FC236}">
                <a16:creationId xmlns:a16="http://schemas.microsoft.com/office/drawing/2014/main" id="{C922CF1F-68F1-6549-4B65-F75165391617}"/>
              </a:ext>
            </a:extLst>
          </p:cNvPr>
          <p:cNvSpPr txBox="1">
            <a:spLocks/>
          </p:cNvSpPr>
          <p:nvPr/>
        </p:nvSpPr>
        <p:spPr>
          <a:xfrm>
            <a:off x="4542345" y="2819400"/>
            <a:ext cx="3107055" cy="84382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5400" kern="0" dirty="0">
                <a:solidFill>
                  <a:schemeClr val="accent1"/>
                </a:solidFill>
              </a:rPr>
              <a:t>Thank</a:t>
            </a:r>
            <a:r>
              <a:rPr lang="en-IN" sz="5400" kern="0" spc="-240" dirty="0">
                <a:solidFill>
                  <a:schemeClr val="accent1"/>
                </a:solidFill>
              </a:rPr>
              <a:t> </a:t>
            </a:r>
            <a:r>
              <a:rPr lang="en-IN" sz="5400" kern="0" spc="-135" dirty="0">
                <a:solidFill>
                  <a:schemeClr val="accent1"/>
                </a:solidFill>
              </a:rPr>
              <a:t>You!</a:t>
            </a:r>
            <a:endParaRPr lang="en-IN" sz="5400" kern="0" dirty="0">
              <a:solidFill>
                <a:schemeClr val="accent1"/>
              </a:solidFill>
            </a:endParaRPr>
          </a:p>
        </p:txBody>
      </p:sp>
      <p:pic>
        <p:nvPicPr>
          <p:cNvPr id="5" name="Picture 4">
            <a:extLst>
              <a:ext uri="{FF2B5EF4-FFF2-40B4-BE49-F238E27FC236}">
                <a16:creationId xmlns:a16="http://schemas.microsoft.com/office/drawing/2014/main" id="{1DD785A9-7A31-3A5A-C2E9-D4D7BC248540}"/>
              </a:ext>
            </a:extLst>
          </p:cNvPr>
          <p:cNvPicPr>
            <a:picLocks noChangeAspect="1"/>
          </p:cNvPicPr>
          <p:nvPr/>
        </p:nvPicPr>
        <p:blipFill>
          <a:blip r:embed="rId3"/>
          <a:stretch>
            <a:fillRect/>
          </a:stretch>
        </p:blipFill>
        <p:spPr>
          <a:xfrm>
            <a:off x="24063" y="52341"/>
            <a:ext cx="1192269" cy="6573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23415" y="609878"/>
            <a:ext cx="8345170" cy="757555"/>
          </a:xfrm>
          <a:prstGeom prst="rect">
            <a:avLst/>
          </a:prstGeom>
        </p:spPr>
        <p:txBody>
          <a:bodyPr vert="horz" wrap="square" lIns="0" tIns="12700" rIns="0" bIns="0" rtlCol="0">
            <a:spAutoFit/>
          </a:bodyPr>
          <a:lstStyle/>
          <a:p>
            <a:pPr marL="12700">
              <a:lnSpc>
                <a:spcPct val="100000"/>
              </a:lnSpc>
              <a:spcBef>
                <a:spcPts val="100"/>
              </a:spcBef>
            </a:pPr>
            <a:r>
              <a:rPr sz="4800" dirty="0"/>
              <a:t>History</a:t>
            </a:r>
            <a:r>
              <a:rPr sz="4800" spc="-25" dirty="0"/>
              <a:t> </a:t>
            </a:r>
            <a:r>
              <a:rPr sz="4800" dirty="0"/>
              <a:t>of</a:t>
            </a:r>
            <a:r>
              <a:rPr sz="4800" spc="-290" dirty="0"/>
              <a:t> </a:t>
            </a:r>
            <a:r>
              <a:rPr sz="4800" spc="-5" dirty="0"/>
              <a:t>Autonomous</a:t>
            </a:r>
            <a:r>
              <a:rPr sz="4800" spc="-100" dirty="0"/>
              <a:t> </a:t>
            </a:r>
            <a:r>
              <a:rPr sz="4800" spc="-55" dirty="0"/>
              <a:t>Vehicles</a:t>
            </a:r>
            <a:endParaRPr sz="4800" dirty="0"/>
          </a:p>
        </p:txBody>
      </p:sp>
      <p:sp>
        <p:nvSpPr>
          <p:cNvPr id="3" name="object 3"/>
          <p:cNvSpPr/>
          <p:nvPr/>
        </p:nvSpPr>
        <p:spPr>
          <a:xfrm>
            <a:off x="1347469" y="3429000"/>
            <a:ext cx="8839200" cy="0"/>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p>
            <a:endParaRPr/>
          </a:p>
        </p:txBody>
      </p:sp>
      <p:sp>
        <p:nvSpPr>
          <p:cNvPr id="4" name="object 4"/>
          <p:cNvSpPr/>
          <p:nvPr/>
        </p:nvSpPr>
        <p:spPr>
          <a:xfrm>
            <a:off x="2940685" y="3118230"/>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p>
            <a:endParaRPr/>
          </a:p>
        </p:txBody>
      </p:sp>
      <p:sp>
        <p:nvSpPr>
          <p:cNvPr id="5" name="object 5"/>
          <p:cNvSpPr txBox="1"/>
          <p:nvPr/>
        </p:nvSpPr>
        <p:spPr>
          <a:xfrm>
            <a:off x="2811907" y="3241929"/>
            <a:ext cx="25146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1999</a:t>
            </a:r>
            <a:endParaRPr sz="800">
              <a:latin typeface="Arial MT"/>
              <a:cs typeface="Arial MT"/>
            </a:endParaRPr>
          </a:p>
        </p:txBody>
      </p:sp>
      <p:sp>
        <p:nvSpPr>
          <p:cNvPr id="6" name="object 6"/>
          <p:cNvSpPr txBox="1"/>
          <p:nvPr/>
        </p:nvSpPr>
        <p:spPr>
          <a:xfrm>
            <a:off x="2453258" y="2302052"/>
            <a:ext cx="987425" cy="769620"/>
          </a:xfrm>
          <a:prstGeom prst="rect">
            <a:avLst/>
          </a:prstGeom>
          <a:ln w="12700">
            <a:solidFill>
              <a:srgbClr val="000000"/>
            </a:solidFill>
          </a:ln>
        </p:spPr>
        <p:txBody>
          <a:bodyPr vert="horz" wrap="square" lIns="0" tIns="635" rIns="0" bIns="0" rtlCol="0">
            <a:spAutoFit/>
          </a:bodyPr>
          <a:lstStyle/>
          <a:p>
            <a:pPr marL="8255" algn="ctr">
              <a:lnSpc>
                <a:spcPct val="100000"/>
              </a:lnSpc>
              <a:spcBef>
                <a:spcPts val="5"/>
              </a:spcBef>
            </a:pPr>
            <a:r>
              <a:rPr sz="1000" spc="-5" dirty="0">
                <a:latin typeface="Arial MT"/>
                <a:cs typeface="Arial MT"/>
              </a:rPr>
              <a:t>FCC</a:t>
            </a:r>
            <a:r>
              <a:rPr sz="1000" spc="-30" dirty="0">
                <a:latin typeface="Arial MT"/>
                <a:cs typeface="Arial MT"/>
              </a:rPr>
              <a:t> </a:t>
            </a:r>
            <a:r>
              <a:rPr sz="1000" spc="-5" dirty="0">
                <a:latin typeface="Arial MT"/>
                <a:cs typeface="Arial MT"/>
              </a:rPr>
              <a:t>allocates</a:t>
            </a:r>
            <a:r>
              <a:rPr sz="1000" spc="-40" dirty="0">
                <a:latin typeface="Arial MT"/>
                <a:cs typeface="Arial MT"/>
              </a:rPr>
              <a:t> </a:t>
            </a:r>
            <a:r>
              <a:rPr sz="1000" spc="-5" dirty="0">
                <a:latin typeface="Arial MT"/>
                <a:cs typeface="Arial MT"/>
              </a:rPr>
              <a:t>75 </a:t>
            </a:r>
            <a:r>
              <a:rPr sz="1000" spc="-260" dirty="0">
                <a:latin typeface="Arial MT"/>
                <a:cs typeface="Arial MT"/>
              </a:rPr>
              <a:t> </a:t>
            </a:r>
            <a:r>
              <a:rPr sz="1000" spc="-5" dirty="0">
                <a:latin typeface="Arial MT"/>
                <a:cs typeface="Arial MT"/>
              </a:rPr>
              <a:t>MHz of spectrum </a:t>
            </a:r>
            <a:r>
              <a:rPr sz="1000" spc="-265" dirty="0">
                <a:latin typeface="Arial MT"/>
                <a:cs typeface="Arial MT"/>
              </a:rPr>
              <a:t> </a:t>
            </a:r>
            <a:r>
              <a:rPr sz="1000" spc="-5" dirty="0">
                <a:latin typeface="Arial MT"/>
                <a:cs typeface="Arial MT"/>
              </a:rPr>
              <a:t>to Dedicated </a:t>
            </a:r>
            <a:r>
              <a:rPr sz="1000" dirty="0">
                <a:latin typeface="Arial MT"/>
                <a:cs typeface="Arial MT"/>
              </a:rPr>
              <a:t> </a:t>
            </a:r>
            <a:r>
              <a:rPr sz="1000" spc="-5" dirty="0">
                <a:latin typeface="Arial MT"/>
                <a:cs typeface="Arial MT"/>
              </a:rPr>
              <a:t>Short Range </a:t>
            </a:r>
            <a:r>
              <a:rPr sz="1000" dirty="0">
                <a:latin typeface="Arial MT"/>
                <a:cs typeface="Arial MT"/>
              </a:rPr>
              <a:t> </a:t>
            </a:r>
            <a:r>
              <a:rPr sz="1000" spc="-5" dirty="0">
                <a:latin typeface="Arial MT"/>
                <a:cs typeface="Arial MT"/>
              </a:rPr>
              <a:t>Communications</a:t>
            </a:r>
            <a:endParaRPr sz="1000">
              <a:latin typeface="Arial MT"/>
              <a:cs typeface="Arial MT"/>
            </a:endParaRPr>
          </a:p>
        </p:txBody>
      </p:sp>
      <p:sp>
        <p:nvSpPr>
          <p:cNvPr id="7" name="object 7"/>
          <p:cNvSpPr txBox="1"/>
          <p:nvPr/>
        </p:nvSpPr>
        <p:spPr>
          <a:xfrm>
            <a:off x="1333500" y="2625826"/>
            <a:ext cx="729615" cy="462280"/>
          </a:xfrm>
          <a:prstGeom prst="rect">
            <a:avLst/>
          </a:prstGeom>
          <a:ln w="12700">
            <a:solidFill>
              <a:srgbClr val="000000"/>
            </a:solidFill>
          </a:ln>
        </p:spPr>
        <p:txBody>
          <a:bodyPr vert="horz" wrap="square" lIns="0" tIns="4445" rIns="0" bIns="0" rtlCol="0">
            <a:spAutoFit/>
          </a:bodyPr>
          <a:lstStyle/>
          <a:p>
            <a:pPr marL="33655" marR="27940" algn="ctr">
              <a:lnSpc>
                <a:spcPts val="1200"/>
              </a:lnSpc>
              <a:spcBef>
                <a:spcPts val="35"/>
              </a:spcBef>
            </a:pPr>
            <a:r>
              <a:rPr sz="1000" spc="-5" dirty="0">
                <a:latin typeface="Arial MT"/>
                <a:cs typeface="Arial MT"/>
              </a:rPr>
              <a:t>In</a:t>
            </a:r>
            <a:r>
              <a:rPr sz="1000" spc="-10" dirty="0">
                <a:latin typeface="Arial MT"/>
                <a:cs typeface="Arial MT"/>
              </a:rPr>
              <a:t>t</a:t>
            </a:r>
            <a:r>
              <a:rPr sz="1000" spc="-5" dirty="0">
                <a:latin typeface="Arial MT"/>
                <a:cs typeface="Arial MT"/>
              </a:rPr>
              <a:t>ro</a:t>
            </a:r>
            <a:r>
              <a:rPr sz="1000" spc="-10" dirty="0">
                <a:latin typeface="Arial MT"/>
                <a:cs typeface="Arial MT"/>
              </a:rPr>
              <a:t>d</a:t>
            </a:r>
            <a:r>
              <a:rPr sz="1000" spc="-5" dirty="0">
                <a:latin typeface="Arial MT"/>
                <a:cs typeface="Arial MT"/>
              </a:rPr>
              <a:t>uct</a:t>
            </a:r>
            <a:r>
              <a:rPr sz="1000" spc="-15" dirty="0">
                <a:latin typeface="Arial MT"/>
                <a:cs typeface="Arial MT"/>
              </a:rPr>
              <a:t>i</a:t>
            </a:r>
            <a:r>
              <a:rPr sz="1000" spc="-5" dirty="0">
                <a:latin typeface="Arial MT"/>
                <a:cs typeface="Arial MT"/>
              </a:rPr>
              <a:t>on  of Cruise </a:t>
            </a:r>
            <a:r>
              <a:rPr sz="1000" dirty="0">
                <a:latin typeface="Arial MT"/>
                <a:cs typeface="Arial MT"/>
              </a:rPr>
              <a:t> </a:t>
            </a:r>
            <a:r>
              <a:rPr sz="1000" spc="-5" dirty="0">
                <a:latin typeface="Arial MT"/>
                <a:cs typeface="Arial MT"/>
              </a:rPr>
              <a:t>Control</a:t>
            </a:r>
            <a:endParaRPr sz="1000">
              <a:latin typeface="Arial MT"/>
              <a:cs typeface="Arial MT"/>
            </a:endParaRPr>
          </a:p>
        </p:txBody>
      </p:sp>
      <p:sp>
        <p:nvSpPr>
          <p:cNvPr id="8" name="object 8"/>
          <p:cNvSpPr txBox="1"/>
          <p:nvPr/>
        </p:nvSpPr>
        <p:spPr>
          <a:xfrm>
            <a:off x="1547622" y="3231261"/>
            <a:ext cx="25146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1948</a:t>
            </a:r>
            <a:endParaRPr sz="800">
              <a:latin typeface="Arial MT"/>
              <a:cs typeface="Arial MT"/>
            </a:endParaRPr>
          </a:p>
        </p:txBody>
      </p:sp>
      <p:sp>
        <p:nvSpPr>
          <p:cNvPr id="9" name="object 9"/>
          <p:cNvSpPr/>
          <p:nvPr/>
        </p:nvSpPr>
        <p:spPr>
          <a:xfrm>
            <a:off x="1682623" y="3111626"/>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p>
            <a:endParaRPr/>
          </a:p>
        </p:txBody>
      </p:sp>
      <p:sp>
        <p:nvSpPr>
          <p:cNvPr id="10" name="object 10"/>
          <p:cNvSpPr txBox="1"/>
          <p:nvPr/>
        </p:nvSpPr>
        <p:spPr>
          <a:xfrm>
            <a:off x="3483990" y="3487292"/>
            <a:ext cx="25146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2007</a:t>
            </a:r>
            <a:endParaRPr sz="800">
              <a:latin typeface="Arial MT"/>
              <a:cs typeface="Arial MT"/>
            </a:endParaRPr>
          </a:p>
        </p:txBody>
      </p:sp>
      <p:sp>
        <p:nvSpPr>
          <p:cNvPr id="11" name="object 11"/>
          <p:cNvSpPr txBox="1"/>
          <p:nvPr/>
        </p:nvSpPr>
        <p:spPr>
          <a:xfrm>
            <a:off x="2992627" y="3784053"/>
            <a:ext cx="1282065" cy="923925"/>
          </a:xfrm>
          <a:prstGeom prst="rect">
            <a:avLst/>
          </a:prstGeom>
          <a:ln w="12700">
            <a:solidFill>
              <a:srgbClr val="000000"/>
            </a:solidFill>
          </a:ln>
        </p:spPr>
        <p:txBody>
          <a:bodyPr vert="horz" wrap="square" lIns="0" tIns="1905" rIns="0" bIns="0" rtlCol="0">
            <a:spAutoFit/>
          </a:bodyPr>
          <a:lstStyle/>
          <a:p>
            <a:pPr marL="125095" marR="116205" indent="-2540" algn="ctr">
              <a:lnSpc>
                <a:spcPct val="100000"/>
              </a:lnSpc>
              <a:spcBef>
                <a:spcPts val="15"/>
              </a:spcBef>
            </a:pPr>
            <a:r>
              <a:rPr sz="1000" dirty="0">
                <a:latin typeface="Arial MT"/>
                <a:cs typeface="Arial MT"/>
              </a:rPr>
              <a:t>Teams </a:t>
            </a:r>
            <a:r>
              <a:rPr sz="1000" spc="-5" dirty="0">
                <a:latin typeface="Arial MT"/>
                <a:cs typeface="Arial MT"/>
              </a:rPr>
              <a:t>create </a:t>
            </a:r>
            <a:r>
              <a:rPr sz="1000" dirty="0">
                <a:latin typeface="Arial MT"/>
                <a:cs typeface="Arial MT"/>
              </a:rPr>
              <a:t> </a:t>
            </a:r>
            <a:r>
              <a:rPr sz="1000" spc="-5" dirty="0">
                <a:latin typeface="Arial MT"/>
                <a:cs typeface="Arial MT"/>
              </a:rPr>
              <a:t>vehicles that </a:t>
            </a:r>
            <a:r>
              <a:rPr sz="1000" dirty="0">
                <a:latin typeface="Arial MT"/>
                <a:cs typeface="Arial MT"/>
              </a:rPr>
              <a:t>self- </a:t>
            </a:r>
            <a:r>
              <a:rPr sz="1000" spc="5" dirty="0">
                <a:latin typeface="Arial MT"/>
                <a:cs typeface="Arial MT"/>
              </a:rPr>
              <a:t> </a:t>
            </a:r>
            <a:r>
              <a:rPr sz="1000" spc="-10" dirty="0">
                <a:latin typeface="Arial MT"/>
                <a:cs typeface="Arial MT"/>
              </a:rPr>
              <a:t>navigate</a:t>
            </a:r>
            <a:r>
              <a:rPr sz="1000" spc="-25" dirty="0">
                <a:latin typeface="Arial MT"/>
                <a:cs typeface="Arial MT"/>
              </a:rPr>
              <a:t> </a:t>
            </a:r>
            <a:r>
              <a:rPr sz="1000" spc="-5" dirty="0">
                <a:latin typeface="Arial MT"/>
                <a:cs typeface="Arial MT"/>
              </a:rPr>
              <a:t>a</a:t>
            </a:r>
            <a:r>
              <a:rPr sz="1000" spc="-20" dirty="0">
                <a:latin typeface="Arial MT"/>
                <a:cs typeface="Arial MT"/>
              </a:rPr>
              <a:t> </a:t>
            </a:r>
            <a:r>
              <a:rPr sz="1000" spc="-5" dirty="0">
                <a:latin typeface="Arial MT"/>
                <a:cs typeface="Arial MT"/>
              </a:rPr>
              <a:t>60-mile </a:t>
            </a:r>
            <a:r>
              <a:rPr sz="1000" spc="-265" dirty="0">
                <a:latin typeface="Arial MT"/>
                <a:cs typeface="Arial MT"/>
              </a:rPr>
              <a:t> </a:t>
            </a:r>
            <a:r>
              <a:rPr sz="1000" spc="-5" dirty="0">
                <a:latin typeface="Arial MT"/>
                <a:cs typeface="Arial MT"/>
              </a:rPr>
              <a:t>course as part of </a:t>
            </a:r>
            <a:r>
              <a:rPr sz="1000" dirty="0">
                <a:latin typeface="Arial MT"/>
                <a:cs typeface="Arial MT"/>
              </a:rPr>
              <a:t> </a:t>
            </a:r>
            <a:r>
              <a:rPr sz="1000" spc="-10" dirty="0">
                <a:latin typeface="Arial MT"/>
                <a:cs typeface="Arial MT"/>
              </a:rPr>
              <a:t>DARPA </a:t>
            </a:r>
            <a:r>
              <a:rPr sz="1000" spc="-5" dirty="0">
                <a:latin typeface="Arial MT"/>
                <a:cs typeface="Arial MT"/>
              </a:rPr>
              <a:t>“Grand </a:t>
            </a:r>
            <a:r>
              <a:rPr sz="1000" dirty="0">
                <a:latin typeface="Arial MT"/>
                <a:cs typeface="Arial MT"/>
              </a:rPr>
              <a:t> </a:t>
            </a:r>
            <a:r>
              <a:rPr sz="1000" spc="-10" dirty="0">
                <a:latin typeface="Arial MT"/>
                <a:cs typeface="Arial MT"/>
              </a:rPr>
              <a:t>Challenge”</a:t>
            </a:r>
            <a:endParaRPr sz="1000">
              <a:latin typeface="Arial MT"/>
              <a:cs typeface="Arial MT"/>
            </a:endParaRPr>
          </a:p>
        </p:txBody>
      </p:sp>
      <p:sp>
        <p:nvSpPr>
          <p:cNvPr id="12" name="object 12"/>
          <p:cNvSpPr/>
          <p:nvPr/>
        </p:nvSpPr>
        <p:spPr>
          <a:xfrm>
            <a:off x="3626611" y="36231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p>
            <a:endParaRPr/>
          </a:p>
        </p:txBody>
      </p:sp>
      <p:sp>
        <p:nvSpPr>
          <p:cNvPr id="13" name="object 13"/>
          <p:cNvSpPr txBox="1"/>
          <p:nvPr/>
        </p:nvSpPr>
        <p:spPr>
          <a:xfrm>
            <a:off x="4093590" y="3231261"/>
            <a:ext cx="25146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2009</a:t>
            </a:r>
            <a:endParaRPr sz="800">
              <a:latin typeface="Arial MT"/>
              <a:cs typeface="Arial MT"/>
            </a:endParaRPr>
          </a:p>
        </p:txBody>
      </p:sp>
      <p:sp>
        <p:nvSpPr>
          <p:cNvPr id="14" name="object 14"/>
          <p:cNvSpPr txBox="1"/>
          <p:nvPr/>
        </p:nvSpPr>
        <p:spPr>
          <a:xfrm>
            <a:off x="3862070" y="2474226"/>
            <a:ext cx="762000" cy="615950"/>
          </a:xfrm>
          <a:prstGeom prst="rect">
            <a:avLst/>
          </a:prstGeom>
          <a:ln w="12700">
            <a:solidFill>
              <a:srgbClr val="000000"/>
            </a:solidFill>
          </a:ln>
        </p:spPr>
        <p:txBody>
          <a:bodyPr vert="horz" wrap="square" lIns="0" tIns="0" rIns="0" bIns="0" rtlCol="0">
            <a:spAutoFit/>
          </a:bodyPr>
          <a:lstStyle/>
          <a:p>
            <a:pPr marL="56515" marR="50165" algn="ctr">
              <a:lnSpc>
                <a:spcPct val="100000"/>
              </a:lnSpc>
            </a:pPr>
            <a:r>
              <a:rPr sz="1000" spc="-10" dirty="0">
                <a:latin typeface="Arial MT"/>
                <a:cs typeface="Arial MT"/>
              </a:rPr>
              <a:t>Google </a:t>
            </a:r>
            <a:r>
              <a:rPr sz="1000" spc="-5" dirty="0">
                <a:latin typeface="Arial MT"/>
                <a:cs typeface="Arial MT"/>
              </a:rPr>
              <a:t> b</a:t>
            </a:r>
            <a:r>
              <a:rPr sz="1000" spc="-10" dirty="0">
                <a:latin typeface="Arial MT"/>
                <a:cs typeface="Arial MT"/>
              </a:rPr>
              <a:t>e</a:t>
            </a:r>
            <a:r>
              <a:rPr sz="1000" spc="-5" dirty="0">
                <a:latin typeface="Arial MT"/>
                <a:cs typeface="Arial MT"/>
              </a:rPr>
              <a:t>g</a:t>
            </a:r>
            <a:r>
              <a:rPr sz="1000" spc="-15" dirty="0">
                <a:latin typeface="Arial MT"/>
                <a:cs typeface="Arial MT"/>
              </a:rPr>
              <a:t>i</a:t>
            </a:r>
            <a:r>
              <a:rPr sz="1000" spc="-5" dirty="0">
                <a:latin typeface="Arial MT"/>
                <a:cs typeface="Arial MT"/>
              </a:rPr>
              <a:t>ns</a:t>
            </a:r>
            <a:r>
              <a:rPr sz="1000" dirty="0">
                <a:latin typeface="Arial MT"/>
                <a:cs typeface="Arial MT"/>
              </a:rPr>
              <a:t> </a:t>
            </a:r>
            <a:r>
              <a:rPr sz="1000" spc="-5" dirty="0">
                <a:latin typeface="Arial MT"/>
                <a:cs typeface="Arial MT"/>
              </a:rPr>
              <a:t>se</a:t>
            </a:r>
            <a:r>
              <a:rPr sz="1000" spc="-15" dirty="0">
                <a:latin typeface="Arial MT"/>
                <a:cs typeface="Arial MT"/>
              </a:rPr>
              <a:t>l</a:t>
            </a:r>
            <a:r>
              <a:rPr sz="1000" spc="10" dirty="0">
                <a:latin typeface="Arial MT"/>
                <a:cs typeface="Arial MT"/>
              </a:rPr>
              <a:t>f</a:t>
            </a:r>
            <a:r>
              <a:rPr sz="1000" spc="-5" dirty="0">
                <a:latin typeface="Arial MT"/>
                <a:cs typeface="Arial MT"/>
              </a:rPr>
              <a:t>-  driving car </a:t>
            </a:r>
            <a:r>
              <a:rPr sz="1000" dirty="0">
                <a:latin typeface="Arial MT"/>
                <a:cs typeface="Arial MT"/>
              </a:rPr>
              <a:t> </a:t>
            </a:r>
            <a:r>
              <a:rPr sz="1000" spc="-5" dirty="0">
                <a:latin typeface="Arial MT"/>
                <a:cs typeface="Arial MT"/>
              </a:rPr>
              <a:t>project</a:t>
            </a:r>
            <a:endParaRPr sz="1000">
              <a:latin typeface="Arial MT"/>
              <a:cs typeface="Arial MT"/>
            </a:endParaRPr>
          </a:p>
        </p:txBody>
      </p:sp>
      <p:sp>
        <p:nvSpPr>
          <p:cNvPr id="15" name="object 15"/>
          <p:cNvSpPr/>
          <p:nvPr/>
        </p:nvSpPr>
        <p:spPr>
          <a:xfrm>
            <a:off x="4236211" y="3111626"/>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p>
            <a:endParaRPr/>
          </a:p>
        </p:txBody>
      </p:sp>
      <p:sp>
        <p:nvSpPr>
          <p:cNvPr id="16" name="object 16"/>
          <p:cNvSpPr txBox="1"/>
          <p:nvPr/>
        </p:nvSpPr>
        <p:spPr>
          <a:xfrm>
            <a:off x="5008245" y="3244342"/>
            <a:ext cx="25146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2012</a:t>
            </a:r>
            <a:endParaRPr sz="800">
              <a:latin typeface="Arial MT"/>
              <a:cs typeface="Arial MT"/>
            </a:endParaRPr>
          </a:p>
        </p:txBody>
      </p:sp>
      <p:sp>
        <p:nvSpPr>
          <p:cNvPr id="17" name="object 17"/>
          <p:cNvSpPr txBox="1"/>
          <p:nvPr/>
        </p:nvSpPr>
        <p:spPr>
          <a:xfrm>
            <a:off x="4776470" y="2170264"/>
            <a:ext cx="762000" cy="923925"/>
          </a:xfrm>
          <a:prstGeom prst="rect">
            <a:avLst/>
          </a:prstGeom>
          <a:ln w="12700">
            <a:solidFill>
              <a:srgbClr val="000000"/>
            </a:solidFill>
          </a:ln>
        </p:spPr>
        <p:txBody>
          <a:bodyPr vert="horz" wrap="square" lIns="0" tIns="1270" rIns="0" bIns="0" rtlCol="0">
            <a:spAutoFit/>
          </a:bodyPr>
          <a:lstStyle/>
          <a:p>
            <a:pPr marL="9525" marR="635" indent="-2540" algn="ctr">
              <a:lnSpc>
                <a:spcPct val="100000"/>
              </a:lnSpc>
              <a:spcBef>
                <a:spcPts val="10"/>
              </a:spcBef>
            </a:pPr>
            <a:r>
              <a:rPr sz="1000" spc="-10" dirty="0">
                <a:latin typeface="Arial MT"/>
                <a:cs typeface="Arial MT"/>
              </a:rPr>
              <a:t>Google’s </a:t>
            </a:r>
            <a:r>
              <a:rPr sz="1000" spc="-5" dirty="0">
                <a:latin typeface="Arial MT"/>
                <a:cs typeface="Arial MT"/>
              </a:rPr>
              <a:t> autonomous </a:t>
            </a:r>
            <a:r>
              <a:rPr sz="1000" dirty="0">
                <a:latin typeface="Arial MT"/>
                <a:cs typeface="Arial MT"/>
              </a:rPr>
              <a:t> </a:t>
            </a:r>
            <a:r>
              <a:rPr sz="1000" spc="-5" dirty="0">
                <a:latin typeface="Arial MT"/>
                <a:cs typeface="Arial MT"/>
              </a:rPr>
              <a:t>car passes a </a:t>
            </a:r>
            <a:r>
              <a:rPr sz="1000" spc="-265" dirty="0">
                <a:latin typeface="Arial MT"/>
                <a:cs typeface="Arial MT"/>
              </a:rPr>
              <a:t> </a:t>
            </a:r>
            <a:r>
              <a:rPr sz="1000" spc="-5" dirty="0">
                <a:latin typeface="Arial MT"/>
                <a:cs typeface="Arial MT"/>
              </a:rPr>
              <a:t>14-mile </a:t>
            </a:r>
            <a:r>
              <a:rPr sz="1000" dirty="0">
                <a:latin typeface="Arial MT"/>
                <a:cs typeface="Arial MT"/>
              </a:rPr>
              <a:t> </a:t>
            </a:r>
            <a:r>
              <a:rPr sz="1000" spc="-5" dirty="0">
                <a:latin typeface="Arial MT"/>
                <a:cs typeface="Arial MT"/>
              </a:rPr>
              <a:t>driving</a:t>
            </a:r>
            <a:r>
              <a:rPr sz="1000" spc="-25" dirty="0">
                <a:latin typeface="Arial MT"/>
                <a:cs typeface="Arial MT"/>
              </a:rPr>
              <a:t> </a:t>
            </a:r>
            <a:r>
              <a:rPr sz="1000" spc="-5" dirty="0">
                <a:latin typeface="Arial MT"/>
                <a:cs typeface="Arial MT"/>
              </a:rPr>
              <a:t>test</a:t>
            </a:r>
            <a:r>
              <a:rPr sz="1000" spc="-50" dirty="0">
                <a:latin typeface="Arial MT"/>
                <a:cs typeface="Arial MT"/>
              </a:rPr>
              <a:t> </a:t>
            </a:r>
            <a:r>
              <a:rPr sz="1000" spc="-5" dirty="0">
                <a:latin typeface="Arial MT"/>
                <a:cs typeface="Arial MT"/>
              </a:rPr>
              <a:t>in </a:t>
            </a:r>
            <a:r>
              <a:rPr sz="1000" spc="-265" dirty="0">
                <a:latin typeface="Arial MT"/>
                <a:cs typeface="Arial MT"/>
              </a:rPr>
              <a:t> </a:t>
            </a:r>
            <a:r>
              <a:rPr sz="1000" spc="-5" dirty="0">
                <a:latin typeface="Arial MT"/>
                <a:cs typeface="Arial MT"/>
              </a:rPr>
              <a:t>Nevada</a:t>
            </a:r>
            <a:endParaRPr sz="1000">
              <a:latin typeface="Arial MT"/>
              <a:cs typeface="Arial MT"/>
            </a:endParaRPr>
          </a:p>
        </p:txBody>
      </p:sp>
      <p:sp>
        <p:nvSpPr>
          <p:cNvPr id="18" name="object 18"/>
          <p:cNvSpPr/>
          <p:nvPr/>
        </p:nvSpPr>
        <p:spPr>
          <a:xfrm>
            <a:off x="5157470" y="312915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p>
            <a:endParaRPr/>
          </a:p>
        </p:txBody>
      </p:sp>
      <p:sp>
        <p:nvSpPr>
          <p:cNvPr id="19" name="object 19"/>
          <p:cNvSpPr txBox="1"/>
          <p:nvPr/>
        </p:nvSpPr>
        <p:spPr>
          <a:xfrm>
            <a:off x="5343905" y="3493770"/>
            <a:ext cx="25146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2013</a:t>
            </a:r>
            <a:endParaRPr sz="800">
              <a:latin typeface="Arial MT"/>
              <a:cs typeface="Arial MT"/>
            </a:endParaRPr>
          </a:p>
        </p:txBody>
      </p:sp>
      <p:sp>
        <p:nvSpPr>
          <p:cNvPr id="20" name="object 20"/>
          <p:cNvSpPr txBox="1"/>
          <p:nvPr/>
        </p:nvSpPr>
        <p:spPr>
          <a:xfrm>
            <a:off x="5020436" y="3784091"/>
            <a:ext cx="945515" cy="1077595"/>
          </a:xfrm>
          <a:prstGeom prst="rect">
            <a:avLst/>
          </a:prstGeom>
          <a:ln w="12700">
            <a:solidFill>
              <a:srgbClr val="000000"/>
            </a:solidFill>
          </a:ln>
        </p:spPr>
        <p:txBody>
          <a:bodyPr vert="horz" wrap="square" lIns="0" tIns="2540" rIns="0" bIns="0" rtlCol="0">
            <a:spAutoFit/>
          </a:bodyPr>
          <a:lstStyle/>
          <a:p>
            <a:pPr marL="38735" marR="32384" indent="635" algn="ctr">
              <a:lnSpc>
                <a:spcPct val="100000"/>
              </a:lnSpc>
              <a:spcBef>
                <a:spcPts val="20"/>
              </a:spcBef>
            </a:pPr>
            <a:r>
              <a:rPr sz="1000" spc="-5" dirty="0">
                <a:latin typeface="Arial MT"/>
                <a:cs typeface="Arial MT"/>
              </a:rPr>
              <a:t>Mercedes and </a:t>
            </a:r>
            <a:r>
              <a:rPr sz="1000" dirty="0">
                <a:latin typeface="Arial MT"/>
                <a:cs typeface="Arial MT"/>
              </a:rPr>
              <a:t> </a:t>
            </a:r>
            <a:r>
              <a:rPr sz="1000" spc="-5" dirty="0">
                <a:latin typeface="Arial MT"/>
                <a:cs typeface="Arial MT"/>
              </a:rPr>
              <a:t>Infiniti produce </a:t>
            </a:r>
            <a:r>
              <a:rPr sz="1000" dirty="0">
                <a:latin typeface="Arial MT"/>
                <a:cs typeface="Arial MT"/>
              </a:rPr>
              <a:t> </a:t>
            </a:r>
            <a:r>
              <a:rPr sz="1000" spc="-5" dirty="0">
                <a:latin typeface="Arial MT"/>
                <a:cs typeface="Arial MT"/>
              </a:rPr>
              <a:t>cars </a:t>
            </a:r>
            <a:r>
              <a:rPr sz="1000" spc="-10" dirty="0">
                <a:latin typeface="Arial MT"/>
                <a:cs typeface="Arial MT"/>
              </a:rPr>
              <a:t>with </a:t>
            </a:r>
            <a:r>
              <a:rPr sz="1000" spc="-5" dirty="0">
                <a:latin typeface="Arial MT"/>
                <a:cs typeface="Arial MT"/>
              </a:rPr>
              <a:t>radar </a:t>
            </a:r>
            <a:r>
              <a:rPr sz="1000" dirty="0">
                <a:latin typeface="Arial MT"/>
                <a:cs typeface="Arial MT"/>
              </a:rPr>
              <a:t> </a:t>
            </a:r>
            <a:r>
              <a:rPr sz="1000" spc="-5" dirty="0">
                <a:latin typeface="Arial MT"/>
                <a:cs typeface="Arial MT"/>
              </a:rPr>
              <a:t>sensors and </a:t>
            </a:r>
            <a:r>
              <a:rPr sz="1000" dirty="0">
                <a:latin typeface="Arial MT"/>
                <a:cs typeface="Arial MT"/>
              </a:rPr>
              <a:t> some </a:t>
            </a:r>
            <a:r>
              <a:rPr sz="1000" spc="5" dirty="0">
                <a:latin typeface="Arial MT"/>
                <a:cs typeface="Arial MT"/>
              </a:rPr>
              <a:t> </a:t>
            </a:r>
            <a:r>
              <a:rPr sz="1000" spc="-5" dirty="0">
                <a:latin typeface="Arial MT"/>
                <a:cs typeface="Arial MT"/>
              </a:rPr>
              <a:t>autonomous </a:t>
            </a:r>
            <a:r>
              <a:rPr sz="1000" dirty="0">
                <a:latin typeface="Arial MT"/>
                <a:cs typeface="Arial MT"/>
              </a:rPr>
              <a:t> </a:t>
            </a:r>
            <a:r>
              <a:rPr sz="1000" spc="-5" dirty="0">
                <a:latin typeface="Arial MT"/>
                <a:cs typeface="Arial MT"/>
              </a:rPr>
              <a:t>driving</a:t>
            </a:r>
            <a:r>
              <a:rPr sz="1000" spc="-45" dirty="0">
                <a:latin typeface="Arial MT"/>
                <a:cs typeface="Arial MT"/>
              </a:rPr>
              <a:t> </a:t>
            </a:r>
            <a:r>
              <a:rPr sz="1000" spc="-5" dirty="0">
                <a:latin typeface="Arial MT"/>
                <a:cs typeface="Arial MT"/>
              </a:rPr>
              <a:t>features</a:t>
            </a:r>
            <a:endParaRPr sz="1000">
              <a:latin typeface="Arial MT"/>
              <a:cs typeface="Arial MT"/>
            </a:endParaRPr>
          </a:p>
        </p:txBody>
      </p:sp>
      <p:sp>
        <p:nvSpPr>
          <p:cNvPr id="21" name="object 21"/>
          <p:cNvSpPr/>
          <p:nvPr/>
        </p:nvSpPr>
        <p:spPr>
          <a:xfrm>
            <a:off x="5493130" y="363562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p>
            <a:endParaRPr/>
          </a:p>
        </p:txBody>
      </p:sp>
      <p:sp>
        <p:nvSpPr>
          <p:cNvPr id="22" name="object 22"/>
          <p:cNvSpPr txBox="1"/>
          <p:nvPr/>
        </p:nvSpPr>
        <p:spPr>
          <a:xfrm>
            <a:off x="6314694" y="3481196"/>
            <a:ext cx="25146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2013</a:t>
            </a:r>
            <a:endParaRPr sz="800">
              <a:latin typeface="Arial MT"/>
              <a:cs typeface="Arial MT"/>
            </a:endParaRPr>
          </a:p>
        </p:txBody>
      </p:sp>
      <p:sp>
        <p:nvSpPr>
          <p:cNvPr id="23" name="object 23"/>
          <p:cNvSpPr txBox="1"/>
          <p:nvPr/>
        </p:nvSpPr>
        <p:spPr>
          <a:xfrm>
            <a:off x="6082791" y="3771481"/>
            <a:ext cx="762000" cy="923925"/>
          </a:xfrm>
          <a:prstGeom prst="rect">
            <a:avLst/>
          </a:prstGeom>
          <a:ln w="12700">
            <a:solidFill>
              <a:srgbClr val="000000"/>
            </a:solidFill>
          </a:ln>
        </p:spPr>
        <p:txBody>
          <a:bodyPr vert="horz" wrap="square" lIns="0" tIns="1270" rIns="0" bIns="0" rtlCol="0">
            <a:spAutoFit/>
          </a:bodyPr>
          <a:lstStyle/>
          <a:p>
            <a:pPr marL="1905" algn="ctr">
              <a:lnSpc>
                <a:spcPct val="100000"/>
              </a:lnSpc>
              <a:spcBef>
                <a:spcPts val="10"/>
              </a:spcBef>
            </a:pPr>
            <a:r>
              <a:rPr sz="1000" spc="-5" dirty="0">
                <a:latin typeface="Arial MT"/>
                <a:cs typeface="Arial MT"/>
              </a:rPr>
              <a:t>NHTSA</a:t>
            </a:r>
            <a:endParaRPr sz="1000">
              <a:latin typeface="Arial MT"/>
              <a:cs typeface="Arial MT"/>
            </a:endParaRPr>
          </a:p>
          <a:p>
            <a:pPr marL="32384" marR="24130" indent="-635" algn="ctr">
              <a:lnSpc>
                <a:spcPct val="100000"/>
              </a:lnSpc>
            </a:pPr>
            <a:r>
              <a:rPr sz="1000" spc="-5" dirty="0">
                <a:latin typeface="Arial MT"/>
                <a:cs typeface="Arial MT"/>
              </a:rPr>
              <a:t>releases </a:t>
            </a:r>
            <a:r>
              <a:rPr sz="1000" dirty="0">
                <a:latin typeface="Arial MT"/>
                <a:cs typeface="Arial MT"/>
              </a:rPr>
              <a:t> </a:t>
            </a:r>
            <a:r>
              <a:rPr sz="1000" spc="-5" dirty="0">
                <a:latin typeface="Arial MT"/>
                <a:cs typeface="Arial MT"/>
              </a:rPr>
              <a:t>initial policy </a:t>
            </a:r>
            <a:r>
              <a:rPr sz="1000" dirty="0">
                <a:latin typeface="Arial MT"/>
                <a:cs typeface="Arial MT"/>
              </a:rPr>
              <a:t> </a:t>
            </a:r>
            <a:r>
              <a:rPr sz="1000" spc="-10" dirty="0">
                <a:latin typeface="Arial MT"/>
                <a:cs typeface="Arial MT"/>
              </a:rPr>
              <a:t>on </a:t>
            </a:r>
            <a:r>
              <a:rPr sz="1000" spc="-5" dirty="0">
                <a:latin typeface="Arial MT"/>
                <a:cs typeface="Arial MT"/>
              </a:rPr>
              <a:t> a</a:t>
            </a:r>
            <a:r>
              <a:rPr sz="1000" spc="-10" dirty="0">
                <a:latin typeface="Arial MT"/>
                <a:cs typeface="Arial MT"/>
              </a:rPr>
              <a:t>u</a:t>
            </a:r>
            <a:r>
              <a:rPr sz="1000" spc="-5" dirty="0">
                <a:latin typeface="Arial MT"/>
                <a:cs typeface="Arial MT"/>
              </a:rPr>
              <a:t>to</a:t>
            </a:r>
            <a:r>
              <a:rPr sz="1000" spc="-10" dirty="0">
                <a:latin typeface="Arial MT"/>
                <a:cs typeface="Arial MT"/>
              </a:rPr>
              <a:t>n</a:t>
            </a:r>
            <a:r>
              <a:rPr sz="1000" spc="-5" dirty="0">
                <a:latin typeface="Arial MT"/>
                <a:cs typeface="Arial MT"/>
              </a:rPr>
              <a:t>o</a:t>
            </a:r>
            <a:r>
              <a:rPr sz="1000" spc="10" dirty="0">
                <a:latin typeface="Arial MT"/>
                <a:cs typeface="Arial MT"/>
              </a:rPr>
              <a:t>m</a:t>
            </a:r>
            <a:r>
              <a:rPr sz="1000" spc="-5" dirty="0">
                <a:latin typeface="Arial MT"/>
                <a:cs typeface="Arial MT"/>
              </a:rPr>
              <a:t>o</a:t>
            </a:r>
            <a:r>
              <a:rPr sz="1000" spc="-10" dirty="0">
                <a:latin typeface="Arial MT"/>
                <a:cs typeface="Arial MT"/>
              </a:rPr>
              <a:t>u</a:t>
            </a:r>
            <a:r>
              <a:rPr sz="1000" spc="-5" dirty="0">
                <a:latin typeface="Arial MT"/>
                <a:cs typeface="Arial MT"/>
              </a:rPr>
              <a:t>s  vehicles</a:t>
            </a:r>
            <a:endParaRPr sz="1000">
              <a:latin typeface="Arial MT"/>
              <a:cs typeface="Arial MT"/>
            </a:endParaRPr>
          </a:p>
        </p:txBody>
      </p:sp>
      <p:sp>
        <p:nvSpPr>
          <p:cNvPr id="24" name="object 24"/>
          <p:cNvSpPr/>
          <p:nvPr/>
        </p:nvSpPr>
        <p:spPr>
          <a:xfrm>
            <a:off x="6463791" y="363562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p>
            <a:endParaRPr/>
          </a:p>
        </p:txBody>
      </p:sp>
      <p:sp>
        <p:nvSpPr>
          <p:cNvPr id="25" name="object 25"/>
          <p:cNvSpPr txBox="1"/>
          <p:nvPr/>
        </p:nvSpPr>
        <p:spPr>
          <a:xfrm>
            <a:off x="6779132" y="3237357"/>
            <a:ext cx="25146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2015</a:t>
            </a:r>
            <a:endParaRPr sz="800">
              <a:latin typeface="Arial MT"/>
              <a:cs typeface="Arial MT"/>
            </a:endParaRPr>
          </a:p>
        </p:txBody>
      </p:sp>
      <p:sp>
        <p:nvSpPr>
          <p:cNvPr id="26" name="object 26"/>
          <p:cNvSpPr txBox="1"/>
          <p:nvPr/>
        </p:nvSpPr>
        <p:spPr>
          <a:xfrm>
            <a:off x="6537706" y="2325674"/>
            <a:ext cx="762000" cy="769620"/>
          </a:xfrm>
          <a:prstGeom prst="rect">
            <a:avLst/>
          </a:prstGeom>
          <a:ln w="12700">
            <a:solidFill>
              <a:srgbClr val="000000"/>
            </a:solidFill>
          </a:ln>
        </p:spPr>
        <p:txBody>
          <a:bodyPr vert="horz" wrap="square" lIns="0" tIns="635" rIns="0" bIns="0" rtlCol="0">
            <a:spAutoFit/>
          </a:bodyPr>
          <a:lstStyle/>
          <a:p>
            <a:pPr marL="61594" marR="54610" indent="2540" algn="ctr">
              <a:lnSpc>
                <a:spcPct val="100000"/>
              </a:lnSpc>
              <a:spcBef>
                <a:spcPts val="5"/>
              </a:spcBef>
            </a:pPr>
            <a:r>
              <a:rPr sz="1000" spc="-5" dirty="0">
                <a:latin typeface="Arial MT"/>
                <a:cs typeface="Arial MT"/>
              </a:rPr>
              <a:t>Tesla </a:t>
            </a:r>
            <a:r>
              <a:rPr sz="1000" dirty="0">
                <a:latin typeface="Arial MT"/>
                <a:cs typeface="Arial MT"/>
              </a:rPr>
              <a:t> </a:t>
            </a:r>
            <a:r>
              <a:rPr sz="1000" spc="-5" dirty="0">
                <a:latin typeface="Arial MT"/>
                <a:cs typeface="Arial MT"/>
              </a:rPr>
              <a:t>re</a:t>
            </a:r>
            <a:r>
              <a:rPr sz="1000" spc="-15" dirty="0">
                <a:latin typeface="Arial MT"/>
                <a:cs typeface="Arial MT"/>
              </a:rPr>
              <a:t>l</a:t>
            </a:r>
            <a:r>
              <a:rPr sz="1000" spc="-5" dirty="0">
                <a:latin typeface="Arial MT"/>
                <a:cs typeface="Arial MT"/>
              </a:rPr>
              <a:t>e</a:t>
            </a:r>
            <a:r>
              <a:rPr sz="1000" spc="-10" dirty="0">
                <a:latin typeface="Arial MT"/>
                <a:cs typeface="Arial MT"/>
              </a:rPr>
              <a:t>a</a:t>
            </a:r>
            <a:r>
              <a:rPr sz="1000" dirty="0">
                <a:latin typeface="Arial MT"/>
                <a:cs typeface="Arial MT"/>
              </a:rPr>
              <a:t>s</a:t>
            </a:r>
            <a:r>
              <a:rPr sz="1000" spc="-5" dirty="0">
                <a:latin typeface="Arial MT"/>
                <a:cs typeface="Arial MT"/>
              </a:rPr>
              <a:t>es</a:t>
            </a:r>
            <a:r>
              <a:rPr sz="1000" spc="-15" dirty="0">
                <a:latin typeface="Arial MT"/>
                <a:cs typeface="Arial MT"/>
              </a:rPr>
              <a:t> </a:t>
            </a:r>
            <a:r>
              <a:rPr sz="1000" spc="-10" dirty="0">
                <a:latin typeface="Arial MT"/>
                <a:cs typeface="Arial MT"/>
              </a:rPr>
              <a:t>i</a:t>
            </a:r>
            <a:r>
              <a:rPr sz="1000" spc="-5" dirty="0">
                <a:latin typeface="Arial MT"/>
                <a:cs typeface="Arial MT"/>
              </a:rPr>
              <a:t>ts  </a:t>
            </a:r>
            <a:r>
              <a:rPr sz="1000" spc="-10" dirty="0">
                <a:latin typeface="Arial MT"/>
                <a:cs typeface="Arial MT"/>
              </a:rPr>
              <a:t>Auto-Pilot </a:t>
            </a:r>
            <a:r>
              <a:rPr sz="1000" spc="-5" dirty="0">
                <a:latin typeface="Arial MT"/>
                <a:cs typeface="Arial MT"/>
              </a:rPr>
              <a:t> self-driving </a:t>
            </a:r>
            <a:r>
              <a:rPr sz="1000" spc="-265" dirty="0">
                <a:latin typeface="Arial MT"/>
                <a:cs typeface="Arial MT"/>
              </a:rPr>
              <a:t> </a:t>
            </a:r>
            <a:r>
              <a:rPr sz="1000" dirty="0">
                <a:latin typeface="Arial MT"/>
                <a:cs typeface="Arial MT"/>
              </a:rPr>
              <a:t>mode</a:t>
            </a:r>
            <a:endParaRPr sz="1000">
              <a:latin typeface="Arial MT"/>
              <a:cs typeface="Arial MT"/>
            </a:endParaRPr>
          </a:p>
        </p:txBody>
      </p:sp>
      <p:sp>
        <p:nvSpPr>
          <p:cNvPr id="27" name="object 27"/>
          <p:cNvSpPr/>
          <p:nvPr/>
        </p:nvSpPr>
        <p:spPr>
          <a:xfrm>
            <a:off x="6918706" y="314464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p>
            <a:endParaRPr/>
          </a:p>
        </p:txBody>
      </p:sp>
      <p:sp>
        <p:nvSpPr>
          <p:cNvPr id="28" name="object 28"/>
          <p:cNvSpPr txBox="1"/>
          <p:nvPr/>
        </p:nvSpPr>
        <p:spPr>
          <a:xfrm>
            <a:off x="7941691" y="3246196"/>
            <a:ext cx="25146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2015</a:t>
            </a:r>
            <a:endParaRPr sz="800">
              <a:latin typeface="Arial MT"/>
              <a:cs typeface="Arial MT"/>
            </a:endParaRPr>
          </a:p>
        </p:txBody>
      </p:sp>
      <p:sp>
        <p:nvSpPr>
          <p:cNvPr id="29" name="object 29"/>
          <p:cNvSpPr txBox="1"/>
          <p:nvPr/>
        </p:nvSpPr>
        <p:spPr>
          <a:xfrm>
            <a:off x="7443469" y="1546097"/>
            <a:ext cx="1258570" cy="1539240"/>
          </a:xfrm>
          <a:prstGeom prst="rect">
            <a:avLst/>
          </a:prstGeom>
          <a:ln w="12700">
            <a:solidFill>
              <a:srgbClr val="000000"/>
            </a:solidFill>
          </a:ln>
        </p:spPr>
        <p:txBody>
          <a:bodyPr vert="horz" wrap="square" lIns="0" tIns="3175" rIns="0" bIns="0" rtlCol="0">
            <a:spAutoFit/>
          </a:bodyPr>
          <a:lstStyle/>
          <a:p>
            <a:pPr>
              <a:lnSpc>
                <a:spcPct val="100000"/>
              </a:lnSpc>
              <a:spcBef>
                <a:spcPts val="25"/>
              </a:spcBef>
            </a:pPr>
            <a:endParaRPr sz="1050">
              <a:latin typeface="Times New Roman"/>
              <a:cs typeface="Times New Roman"/>
            </a:endParaRPr>
          </a:p>
          <a:p>
            <a:pPr marL="11430" marR="5080" indent="1270" algn="ctr">
              <a:lnSpc>
                <a:spcPct val="100000"/>
              </a:lnSpc>
            </a:pPr>
            <a:r>
              <a:rPr sz="1000" spc="-5" dirty="0">
                <a:latin typeface="Arial MT"/>
                <a:cs typeface="Arial MT"/>
              </a:rPr>
              <a:t>Uber hires 40 </a:t>
            </a:r>
            <a:r>
              <a:rPr sz="1000" dirty="0">
                <a:latin typeface="Arial MT"/>
                <a:cs typeface="Arial MT"/>
              </a:rPr>
              <a:t> </a:t>
            </a:r>
            <a:r>
              <a:rPr sz="1000" spc="-5" dirty="0">
                <a:latin typeface="Arial MT"/>
                <a:cs typeface="Arial MT"/>
              </a:rPr>
              <a:t>Carnegie </a:t>
            </a:r>
            <a:r>
              <a:rPr sz="1000" spc="-10" dirty="0">
                <a:latin typeface="Arial MT"/>
                <a:cs typeface="Arial MT"/>
              </a:rPr>
              <a:t>Mellon </a:t>
            </a:r>
            <a:r>
              <a:rPr sz="1000" spc="-5" dirty="0">
                <a:latin typeface="Arial MT"/>
                <a:cs typeface="Arial MT"/>
              </a:rPr>
              <a:t> robotics researchers </a:t>
            </a:r>
            <a:r>
              <a:rPr sz="1000" dirty="0">
                <a:latin typeface="Arial MT"/>
                <a:cs typeface="Arial MT"/>
              </a:rPr>
              <a:t> </a:t>
            </a:r>
            <a:r>
              <a:rPr sz="1000" spc="-5" dirty="0">
                <a:latin typeface="Arial MT"/>
                <a:cs typeface="Arial MT"/>
              </a:rPr>
              <a:t>to</a:t>
            </a:r>
            <a:r>
              <a:rPr sz="1000" spc="-10" dirty="0">
                <a:latin typeface="Arial MT"/>
                <a:cs typeface="Arial MT"/>
              </a:rPr>
              <a:t> work</a:t>
            </a:r>
            <a:r>
              <a:rPr sz="1000" spc="10" dirty="0">
                <a:latin typeface="Arial MT"/>
                <a:cs typeface="Arial MT"/>
              </a:rPr>
              <a:t> </a:t>
            </a:r>
            <a:r>
              <a:rPr sz="1000" spc="-5" dirty="0">
                <a:latin typeface="Arial MT"/>
                <a:cs typeface="Arial MT"/>
              </a:rPr>
              <a:t>on </a:t>
            </a:r>
            <a:r>
              <a:rPr sz="1000" dirty="0">
                <a:latin typeface="Arial MT"/>
                <a:cs typeface="Arial MT"/>
              </a:rPr>
              <a:t> </a:t>
            </a:r>
            <a:r>
              <a:rPr sz="1000" spc="-5" dirty="0">
                <a:latin typeface="Arial MT"/>
                <a:cs typeface="Arial MT"/>
              </a:rPr>
              <a:t>a</a:t>
            </a:r>
            <a:r>
              <a:rPr sz="1000" spc="-10" dirty="0">
                <a:latin typeface="Arial MT"/>
                <a:cs typeface="Arial MT"/>
              </a:rPr>
              <a:t>u</a:t>
            </a:r>
            <a:r>
              <a:rPr sz="1000" spc="-5" dirty="0">
                <a:latin typeface="Arial MT"/>
                <a:cs typeface="Arial MT"/>
              </a:rPr>
              <a:t>to</a:t>
            </a:r>
            <a:r>
              <a:rPr sz="1000" spc="-10" dirty="0">
                <a:latin typeface="Arial MT"/>
                <a:cs typeface="Arial MT"/>
              </a:rPr>
              <a:t>n</a:t>
            </a:r>
            <a:r>
              <a:rPr sz="1000" spc="-5" dirty="0">
                <a:latin typeface="Arial MT"/>
                <a:cs typeface="Arial MT"/>
              </a:rPr>
              <a:t>o</a:t>
            </a:r>
            <a:r>
              <a:rPr sz="1000" spc="10" dirty="0">
                <a:latin typeface="Arial MT"/>
                <a:cs typeface="Arial MT"/>
              </a:rPr>
              <a:t>m</a:t>
            </a:r>
            <a:r>
              <a:rPr sz="1000" spc="-5" dirty="0">
                <a:latin typeface="Arial MT"/>
                <a:cs typeface="Arial MT"/>
              </a:rPr>
              <a:t>o</a:t>
            </a:r>
            <a:r>
              <a:rPr sz="1000" spc="-10" dirty="0">
                <a:latin typeface="Arial MT"/>
                <a:cs typeface="Arial MT"/>
              </a:rPr>
              <a:t>u</a:t>
            </a:r>
            <a:r>
              <a:rPr sz="1000" spc="-5" dirty="0">
                <a:latin typeface="Arial MT"/>
                <a:cs typeface="Arial MT"/>
              </a:rPr>
              <a:t>s</a:t>
            </a:r>
            <a:r>
              <a:rPr sz="1000" spc="-35" dirty="0">
                <a:latin typeface="Arial MT"/>
                <a:cs typeface="Arial MT"/>
              </a:rPr>
              <a:t> </a:t>
            </a:r>
            <a:r>
              <a:rPr sz="1000" spc="-15" dirty="0">
                <a:latin typeface="Arial MT"/>
                <a:cs typeface="Arial MT"/>
              </a:rPr>
              <a:t>v</a:t>
            </a:r>
            <a:r>
              <a:rPr sz="1000" spc="-5" dirty="0">
                <a:latin typeface="Arial MT"/>
                <a:cs typeface="Arial MT"/>
              </a:rPr>
              <a:t>e</a:t>
            </a:r>
            <a:r>
              <a:rPr sz="1000" spc="-10" dirty="0">
                <a:latin typeface="Arial MT"/>
                <a:cs typeface="Arial MT"/>
              </a:rPr>
              <a:t>hi</a:t>
            </a:r>
            <a:r>
              <a:rPr sz="1000" dirty="0">
                <a:latin typeface="Arial MT"/>
                <a:cs typeface="Arial MT"/>
              </a:rPr>
              <a:t>c</a:t>
            </a:r>
            <a:r>
              <a:rPr sz="1000" spc="-10" dirty="0">
                <a:latin typeface="Arial MT"/>
                <a:cs typeface="Arial MT"/>
              </a:rPr>
              <a:t>l</a:t>
            </a:r>
            <a:r>
              <a:rPr sz="1000" spc="-5" dirty="0">
                <a:latin typeface="Arial MT"/>
                <a:cs typeface="Arial MT"/>
              </a:rPr>
              <a:t>es;  Ford</a:t>
            </a:r>
            <a:r>
              <a:rPr sz="1000" spc="-30" dirty="0">
                <a:latin typeface="Arial MT"/>
                <a:cs typeface="Arial MT"/>
              </a:rPr>
              <a:t> </a:t>
            </a:r>
            <a:r>
              <a:rPr sz="1000" spc="-5" dirty="0">
                <a:latin typeface="Arial MT"/>
                <a:cs typeface="Arial MT"/>
              </a:rPr>
              <a:t>begins</a:t>
            </a:r>
            <a:r>
              <a:rPr sz="1000" spc="-40" dirty="0">
                <a:latin typeface="Arial MT"/>
                <a:cs typeface="Arial MT"/>
              </a:rPr>
              <a:t> </a:t>
            </a:r>
            <a:r>
              <a:rPr sz="1000" spc="-5" dirty="0">
                <a:latin typeface="Arial MT"/>
                <a:cs typeface="Arial MT"/>
              </a:rPr>
              <a:t>testing</a:t>
            </a:r>
            <a:r>
              <a:rPr sz="1000" spc="-25" dirty="0">
                <a:latin typeface="Arial MT"/>
                <a:cs typeface="Arial MT"/>
              </a:rPr>
              <a:t> </a:t>
            </a:r>
            <a:r>
              <a:rPr sz="1000" spc="-5" dirty="0">
                <a:latin typeface="Arial MT"/>
                <a:cs typeface="Arial MT"/>
              </a:rPr>
              <a:t>its </a:t>
            </a:r>
            <a:r>
              <a:rPr sz="1000" spc="-265" dirty="0">
                <a:latin typeface="Arial MT"/>
                <a:cs typeface="Arial MT"/>
              </a:rPr>
              <a:t> </a:t>
            </a:r>
            <a:r>
              <a:rPr sz="1000" spc="-5" dirty="0">
                <a:latin typeface="Arial MT"/>
                <a:cs typeface="Arial MT"/>
              </a:rPr>
              <a:t>self-driving</a:t>
            </a:r>
            <a:r>
              <a:rPr sz="1000" spc="65" dirty="0">
                <a:latin typeface="Arial MT"/>
                <a:cs typeface="Arial MT"/>
              </a:rPr>
              <a:t> </a:t>
            </a:r>
            <a:r>
              <a:rPr sz="1000" spc="-5" dirty="0">
                <a:latin typeface="Arial MT"/>
                <a:cs typeface="Arial MT"/>
              </a:rPr>
              <a:t>cars</a:t>
            </a:r>
            <a:r>
              <a:rPr sz="1000" spc="50" dirty="0">
                <a:latin typeface="Arial MT"/>
                <a:cs typeface="Arial MT"/>
              </a:rPr>
              <a:t> </a:t>
            </a:r>
            <a:r>
              <a:rPr sz="1000" spc="-5" dirty="0">
                <a:latin typeface="Arial MT"/>
                <a:cs typeface="Arial MT"/>
              </a:rPr>
              <a:t>in </a:t>
            </a:r>
            <a:r>
              <a:rPr sz="1000" dirty="0">
                <a:latin typeface="Arial MT"/>
                <a:cs typeface="Arial MT"/>
              </a:rPr>
              <a:t> </a:t>
            </a:r>
            <a:r>
              <a:rPr sz="1000" spc="-5" dirty="0">
                <a:latin typeface="Arial MT"/>
                <a:cs typeface="Arial MT"/>
              </a:rPr>
              <a:t>CA,</a:t>
            </a:r>
            <a:r>
              <a:rPr sz="1000" spc="-10" dirty="0">
                <a:latin typeface="Arial MT"/>
                <a:cs typeface="Arial MT"/>
              </a:rPr>
              <a:t> AZ,</a:t>
            </a:r>
            <a:r>
              <a:rPr sz="1000" dirty="0">
                <a:latin typeface="Arial MT"/>
                <a:cs typeface="Arial MT"/>
              </a:rPr>
              <a:t> </a:t>
            </a:r>
            <a:r>
              <a:rPr sz="1000" spc="-5" dirty="0">
                <a:latin typeface="Arial MT"/>
                <a:cs typeface="Arial MT"/>
              </a:rPr>
              <a:t>MI</a:t>
            </a:r>
            <a:endParaRPr sz="1000">
              <a:latin typeface="Arial MT"/>
              <a:cs typeface="Arial MT"/>
            </a:endParaRPr>
          </a:p>
        </p:txBody>
      </p:sp>
      <p:sp>
        <p:nvSpPr>
          <p:cNvPr id="30" name="object 30"/>
          <p:cNvSpPr/>
          <p:nvPr/>
        </p:nvSpPr>
        <p:spPr>
          <a:xfrm>
            <a:off x="8057388" y="3133217"/>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p>
            <a:endParaRPr/>
          </a:p>
        </p:txBody>
      </p:sp>
      <p:sp>
        <p:nvSpPr>
          <p:cNvPr id="31" name="object 31"/>
          <p:cNvSpPr txBox="1"/>
          <p:nvPr/>
        </p:nvSpPr>
        <p:spPr>
          <a:xfrm>
            <a:off x="8180958" y="3474846"/>
            <a:ext cx="25146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2016</a:t>
            </a:r>
            <a:endParaRPr sz="800">
              <a:latin typeface="Arial MT"/>
              <a:cs typeface="Arial MT"/>
            </a:endParaRPr>
          </a:p>
        </p:txBody>
      </p:sp>
      <p:sp>
        <p:nvSpPr>
          <p:cNvPr id="32" name="object 32"/>
          <p:cNvSpPr txBox="1"/>
          <p:nvPr/>
        </p:nvSpPr>
        <p:spPr>
          <a:xfrm>
            <a:off x="7695945" y="3764788"/>
            <a:ext cx="1231900" cy="1077595"/>
          </a:xfrm>
          <a:prstGeom prst="rect">
            <a:avLst/>
          </a:prstGeom>
          <a:ln w="12700">
            <a:solidFill>
              <a:srgbClr val="000000"/>
            </a:solidFill>
          </a:ln>
        </p:spPr>
        <p:txBody>
          <a:bodyPr vert="horz" wrap="square" lIns="0" tIns="2540" rIns="0" bIns="0" rtlCol="0">
            <a:spAutoFit/>
          </a:bodyPr>
          <a:lstStyle/>
          <a:p>
            <a:pPr marL="5715" indent="-635" algn="ctr">
              <a:lnSpc>
                <a:spcPct val="100000"/>
              </a:lnSpc>
              <a:spcBef>
                <a:spcPts val="20"/>
              </a:spcBef>
            </a:pPr>
            <a:r>
              <a:rPr sz="1000" spc="-5" dirty="0">
                <a:latin typeface="Arial MT"/>
                <a:cs typeface="Arial MT"/>
              </a:rPr>
              <a:t>Major</a:t>
            </a:r>
            <a:r>
              <a:rPr sz="1000" spc="75" dirty="0">
                <a:latin typeface="Arial MT"/>
                <a:cs typeface="Arial MT"/>
              </a:rPr>
              <a:t> </a:t>
            </a:r>
            <a:r>
              <a:rPr sz="1000" spc="-5" dirty="0">
                <a:latin typeface="Arial MT"/>
                <a:cs typeface="Arial MT"/>
              </a:rPr>
              <a:t>acquisitions </a:t>
            </a:r>
            <a:r>
              <a:rPr sz="1000" dirty="0">
                <a:latin typeface="Arial MT"/>
                <a:cs typeface="Arial MT"/>
              </a:rPr>
              <a:t> </a:t>
            </a:r>
            <a:r>
              <a:rPr sz="1000" spc="-5" dirty="0">
                <a:latin typeface="Arial MT"/>
                <a:cs typeface="Arial MT"/>
              </a:rPr>
              <a:t>and</a:t>
            </a:r>
            <a:r>
              <a:rPr sz="1000" spc="-55" dirty="0">
                <a:latin typeface="Arial MT"/>
                <a:cs typeface="Arial MT"/>
              </a:rPr>
              <a:t> </a:t>
            </a:r>
            <a:r>
              <a:rPr sz="1000" spc="-5" dirty="0">
                <a:latin typeface="Arial MT"/>
                <a:cs typeface="Arial MT"/>
              </a:rPr>
              <a:t>partnerships</a:t>
            </a:r>
            <a:r>
              <a:rPr sz="1000" spc="-30" dirty="0">
                <a:latin typeface="Arial MT"/>
                <a:cs typeface="Arial MT"/>
              </a:rPr>
              <a:t> </a:t>
            </a:r>
            <a:r>
              <a:rPr sz="1000" spc="-5" dirty="0">
                <a:latin typeface="Arial MT"/>
                <a:cs typeface="Arial MT"/>
              </a:rPr>
              <a:t>(GM </a:t>
            </a:r>
            <a:r>
              <a:rPr sz="1000" spc="-265" dirty="0">
                <a:latin typeface="Arial MT"/>
                <a:cs typeface="Arial MT"/>
              </a:rPr>
              <a:t> </a:t>
            </a:r>
            <a:r>
              <a:rPr sz="1000" spc="-5" dirty="0">
                <a:latin typeface="Arial MT"/>
                <a:cs typeface="Arial MT"/>
              </a:rPr>
              <a:t>and Cruise </a:t>
            </a:r>
            <a:r>
              <a:rPr sz="1000" dirty="0">
                <a:latin typeface="Arial MT"/>
                <a:cs typeface="Arial MT"/>
              </a:rPr>
              <a:t> </a:t>
            </a:r>
            <a:r>
              <a:rPr sz="1000" spc="-5" dirty="0">
                <a:latin typeface="Arial MT"/>
                <a:cs typeface="Arial MT"/>
              </a:rPr>
              <a:t>Automation; GM and </a:t>
            </a:r>
            <a:r>
              <a:rPr sz="1000" dirty="0">
                <a:latin typeface="Arial MT"/>
                <a:cs typeface="Arial MT"/>
              </a:rPr>
              <a:t> </a:t>
            </a:r>
            <a:r>
              <a:rPr sz="1000" spc="-10" dirty="0">
                <a:latin typeface="Arial MT"/>
                <a:cs typeface="Arial MT"/>
              </a:rPr>
              <a:t>Lyft;</a:t>
            </a:r>
            <a:r>
              <a:rPr sz="1000" spc="-5" dirty="0">
                <a:latin typeface="Arial MT"/>
                <a:cs typeface="Arial MT"/>
              </a:rPr>
              <a:t> </a:t>
            </a:r>
            <a:r>
              <a:rPr sz="1000" spc="-10" dirty="0">
                <a:latin typeface="Arial MT"/>
                <a:cs typeface="Arial MT"/>
              </a:rPr>
              <a:t>Toyota</a:t>
            </a:r>
            <a:r>
              <a:rPr sz="1000" dirty="0">
                <a:latin typeface="Arial MT"/>
                <a:cs typeface="Arial MT"/>
              </a:rPr>
              <a:t> </a:t>
            </a:r>
            <a:r>
              <a:rPr sz="1000" spc="-5" dirty="0">
                <a:latin typeface="Arial MT"/>
                <a:cs typeface="Arial MT"/>
              </a:rPr>
              <a:t>and </a:t>
            </a:r>
            <a:r>
              <a:rPr sz="1000" dirty="0">
                <a:latin typeface="Arial MT"/>
                <a:cs typeface="Arial MT"/>
              </a:rPr>
              <a:t> </a:t>
            </a:r>
            <a:r>
              <a:rPr sz="1000" spc="-10" dirty="0">
                <a:latin typeface="Arial MT"/>
                <a:cs typeface="Arial MT"/>
              </a:rPr>
              <a:t>Jaybridge</a:t>
            </a:r>
            <a:r>
              <a:rPr sz="1000" spc="5" dirty="0">
                <a:latin typeface="Arial MT"/>
                <a:cs typeface="Arial MT"/>
              </a:rPr>
              <a:t> </a:t>
            </a:r>
            <a:r>
              <a:rPr sz="1000" spc="-5" dirty="0">
                <a:latin typeface="Arial MT"/>
                <a:cs typeface="Arial MT"/>
              </a:rPr>
              <a:t>Robotics; </a:t>
            </a:r>
            <a:r>
              <a:rPr sz="1000" dirty="0">
                <a:latin typeface="Arial MT"/>
                <a:cs typeface="Arial MT"/>
              </a:rPr>
              <a:t> </a:t>
            </a:r>
            <a:r>
              <a:rPr sz="1000" spc="-5" dirty="0">
                <a:latin typeface="Arial MT"/>
                <a:cs typeface="Arial MT"/>
              </a:rPr>
              <a:t>Uber</a:t>
            </a:r>
            <a:r>
              <a:rPr sz="1000" spc="-15" dirty="0">
                <a:latin typeface="Arial MT"/>
                <a:cs typeface="Arial MT"/>
              </a:rPr>
              <a:t> </a:t>
            </a:r>
            <a:r>
              <a:rPr sz="1000" spc="-5" dirty="0">
                <a:latin typeface="Arial MT"/>
                <a:cs typeface="Arial MT"/>
              </a:rPr>
              <a:t>and</a:t>
            </a:r>
            <a:r>
              <a:rPr sz="1000" spc="-15" dirty="0">
                <a:latin typeface="Arial MT"/>
                <a:cs typeface="Arial MT"/>
              </a:rPr>
              <a:t> </a:t>
            </a:r>
            <a:r>
              <a:rPr sz="1000" spc="-10" dirty="0">
                <a:latin typeface="Arial MT"/>
                <a:cs typeface="Arial MT"/>
              </a:rPr>
              <a:t>Volvo)</a:t>
            </a:r>
            <a:endParaRPr sz="1000">
              <a:latin typeface="Arial MT"/>
              <a:cs typeface="Arial MT"/>
            </a:endParaRPr>
          </a:p>
        </p:txBody>
      </p:sp>
      <p:sp>
        <p:nvSpPr>
          <p:cNvPr id="33" name="object 33"/>
          <p:cNvSpPr/>
          <p:nvPr/>
        </p:nvSpPr>
        <p:spPr>
          <a:xfrm>
            <a:off x="8313419" y="3617086"/>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p>
            <a:endParaRPr/>
          </a:p>
        </p:txBody>
      </p:sp>
      <p:sp>
        <p:nvSpPr>
          <p:cNvPr id="34" name="object 34"/>
          <p:cNvSpPr txBox="1"/>
          <p:nvPr/>
        </p:nvSpPr>
        <p:spPr>
          <a:xfrm>
            <a:off x="9755885" y="3244342"/>
            <a:ext cx="25146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2017</a:t>
            </a:r>
            <a:endParaRPr sz="800">
              <a:latin typeface="Arial MT"/>
              <a:cs typeface="Arial MT"/>
            </a:endParaRPr>
          </a:p>
        </p:txBody>
      </p:sp>
      <p:sp>
        <p:nvSpPr>
          <p:cNvPr id="35" name="object 35"/>
          <p:cNvSpPr txBox="1"/>
          <p:nvPr/>
        </p:nvSpPr>
        <p:spPr>
          <a:xfrm>
            <a:off x="9496552" y="2323134"/>
            <a:ext cx="846455" cy="769620"/>
          </a:xfrm>
          <a:prstGeom prst="rect">
            <a:avLst/>
          </a:prstGeom>
          <a:ln w="12700">
            <a:solidFill>
              <a:srgbClr val="000000"/>
            </a:solidFill>
          </a:ln>
        </p:spPr>
        <p:txBody>
          <a:bodyPr vert="horz" wrap="square" lIns="0" tIns="635" rIns="0" bIns="0" rtlCol="0">
            <a:spAutoFit/>
          </a:bodyPr>
          <a:lstStyle/>
          <a:p>
            <a:pPr marL="11430" marR="3175" algn="ctr">
              <a:lnSpc>
                <a:spcPct val="100000"/>
              </a:lnSpc>
              <a:spcBef>
                <a:spcPts val="5"/>
              </a:spcBef>
            </a:pPr>
            <a:r>
              <a:rPr sz="1000" spc="-5" dirty="0">
                <a:latin typeface="Arial MT"/>
                <a:cs typeface="Arial MT"/>
              </a:rPr>
              <a:t>NH</a:t>
            </a:r>
            <a:r>
              <a:rPr sz="1000" spc="10" dirty="0">
                <a:latin typeface="Arial MT"/>
                <a:cs typeface="Arial MT"/>
              </a:rPr>
              <a:t>T</a:t>
            </a:r>
            <a:r>
              <a:rPr sz="1000" spc="-10" dirty="0">
                <a:latin typeface="Arial MT"/>
                <a:cs typeface="Arial MT"/>
              </a:rPr>
              <a:t>S</a:t>
            </a:r>
            <a:r>
              <a:rPr sz="1000" spc="-5" dirty="0">
                <a:latin typeface="Arial MT"/>
                <a:cs typeface="Arial MT"/>
              </a:rPr>
              <a:t>A </a:t>
            </a:r>
            <a:r>
              <a:rPr sz="1000" spc="-15" dirty="0">
                <a:latin typeface="Arial MT"/>
                <a:cs typeface="Arial MT"/>
              </a:rPr>
              <a:t>i</a:t>
            </a:r>
            <a:r>
              <a:rPr sz="1000" dirty="0">
                <a:latin typeface="Arial MT"/>
                <a:cs typeface="Arial MT"/>
              </a:rPr>
              <a:t>ss</a:t>
            </a:r>
            <a:r>
              <a:rPr sz="1000" spc="-5" dirty="0">
                <a:latin typeface="Arial MT"/>
                <a:cs typeface="Arial MT"/>
              </a:rPr>
              <a:t>u</a:t>
            </a:r>
            <a:r>
              <a:rPr sz="1000" spc="-10" dirty="0">
                <a:latin typeface="Arial MT"/>
                <a:cs typeface="Arial MT"/>
              </a:rPr>
              <a:t>e</a:t>
            </a:r>
            <a:r>
              <a:rPr sz="1000" spc="-5" dirty="0">
                <a:latin typeface="Arial MT"/>
                <a:cs typeface="Arial MT"/>
              </a:rPr>
              <a:t>s  revised safety </a:t>
            </a:r>
            <a:r>
              <a:rPr sz="1000" dirty="0">
                <a:latin typeface="Arial MT"/>
                <a:cs typeface="Arial MT"/>
              </a:rPr>
              <a:t> </a:t>
            </a:r>
            <a:r>
              <a:rPr sz="1000" spc="-5" dirty="0">
                <a:latin typeface="Arial MT"/>
                <a:cs typeface="Arial MT"/>
              </a:rPr>
              <a:t>guidelines </a:t>
            </a:r>
            <a:r>
              <a:rPr sz="1000" dirty="0">
                <a:latin typeface="Arial MT"/>
                <a:cs typeface="Arial MT"/>
              </a:rPr>
              <a:t>for </a:t>
            </a:r>
            <a:r>
              <a:rPr sz="1000" spc="5" dirty="0">
                <a:latin typeface="Arial MT"/>
                <a:cs typeface="Arial MT"/>
              </a:rPr>
              <a:t> </a:t>
            </a:r>
            <a:r>
              <a:rPr sz="1000" spc="-5" dirty="0">
                <a:latin typeface="Arial MT"/>
                <a:cs typeface="Arial MT"/>
              </a:rPr>
              <a:t>autonomous </a:t>
            </a:r>
            <a:r>
              <a:rPr sz="1000" dirty="0">
                <a:latin typeface="Arial MT"/>
                <a:cs typeface="Arial MT"/>
              </a:rPr>
              <a:t> </a:t>
            </a:r>
            <a:r>
              <a:rPr sz="1000" spc="-5" dirty="0">
                <a:latin typeface="Arial MT"/>
                <a:cs typeface="Arial MT"/>
              </a:rPr>
              <a:t>vehicles</a:t>
            </a:r>
            <a:endParaRPr sz="1000">
              <a:latin typeface="Arial MT"/>
              <a:cs typeface="Arial MT"/>
            </a:endParaRPr>
          </a:p>
        </p:txBody>
      </p:sp>
      <p:sp>
        <p:nvSpPr>
          <p:cNvPr id="36" name="object 36"/>
          <p:cNvSpPr/>
          <p:nvPr/>
        </p:nvSpPr>
        <p:spPr>
          <a:xfrm>
            <a:off x="9879076" y="3149726"/>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p>
            <a:endParaRPr/>
          </a:p>
        </p:txBody>
      </p:sp>
      <p:sp>
        <p:nvSpPr>
          <p:cNvPr id="37" name="object 37"/>
          <p:cNvSpPr txBox="1"/>
          <p:nvPr/>
        </p:nvSpPr>
        <p:spPr>
          <a:xfrm>
            <a:off x="9110471" y="3764876"/>
            <a:ext cx="1029969" cy="923925"/>
          </a:xfrm>
          <a:prstGeom prst="rect">
            <a:avLst/>
          </a:prstGeom>
          <a:ln w="12700">
            <a:solidFill>
              <a:srgbClr val="000000"/>
            </a:solidFill>
          </a:ln>
        </p:spPr>
        <p:txBody>
          <a:bodyPr vert="horz" wrap="square" lIns="0" tIns="1905" rIns="0" bIns="0" rtlCol="0">
            <a:spAutoFit/>
          </a:bodyPr>
          <a:lstStyle/>
          <a:p>
            <a:pPr marL="103505" marR="94615" algn="ctr">
              <a:lnSpc>
                <a:spcPct val="100000"/>
              </a:lnSpc>
              <a:spcBef>
                <a:spcPts val="15"/>
              </a:spcBef>
            </a:pPr>
            <a:r>
              <a:rPr sz="1000" spc="-5" dirty="0">
                <a:latin typeface="Arial MT"/>
                <a:cs typeface="Arial MT"/>
              </a:rPr>
              <a:t>NH</a:t>
            </a:r>
            <a:r>
              <a:rPr sz="1000" spc="10" dirty="0">
                <a:latin typeface="Arial MT"/>
                <a:cs typeface="Arial MT"/>
              </a:rPr>
              <a:t>T</a:t>
            </a:r>
            <a:r>
              <a:rPr sz="1000" spc="-10" dirty="0">
                <a:latin typeface="Arial MT"/>
                <a:cs typeface="Arial MT"/>
              </a:rPr>
              <a:t>S</a:t>
            </a:r>
            <a:r>
              <a:rPr sz="1000" spc="-5" dirty="0">
                <a:latin typeface="Arial MT"/>
                <a:cs typeface="Arial MT"/>
              </a:rPr>
              <a:t>A </a:t>
            </a:r>
            <a:r>
              <a:rPr sz="1000" spc="-15" dirty="0">
                <a:latin typeface="Arial MT"/>
                <a:cs typeface="Arial MT"/>
              </a:rPr>
              <a:t>i</a:t>
            </a:r>
            <a:r>
              <a:rPr sz="1000" dirty="0">
                <a:latin typeface="Arial MT"/>
                <a:cs typeface="Arial MT"/>
              </a:rPr>
              <a:t>ss</a:t>
            </a:r>
            <a:r>
              <a:rPr sz="1000" spc="-5" dirty="0">
                <a:latin typeface="Arial MT"/>
                <a:cs typeface="Arial MT"/>
              </a:rPr>
              <a:t>u</a:t>
            </a:r>
            <a:r>
              <a:rPr sz="1000" spc="-10" dirty="0">
                <a:latin typeface="Arial MT"/>
                <a:cs typeface="Arial MT"/>
              </a:rPr>
              <a:t>e</a:t>
            </a:r>
            <a:r>
              <a:rPr sz="1000" spc="-5" dirty="0">
                <a:latin typeface="Arial MT"/>
                <a:cs typeface="Arial MT"/>
              </a:rPr>
              <a:t>s  guidelines </a:t>
            </a:r>
            <a:r>
              <a:rPr sz="1000" dirty="0">
                <a:latin typeface="Arial MT"/>
                <a:cs typeface="Arial MT"/>
              </a:rPr>
              <a:t>for </a:t>
            </a:r>
            <a:r>
              <a:rPr sz="1000" spc="5" dirty="0">
                <a:latin typeface="Arial MT"/>
                <a:cs typeface="Arial MT"/>
              </a:rPr>
              <a:t> </a:t>
            </a:r>
            <a:r>
              <a:rPr sz="1000" spc="-5" dirty="0">
                <a:latin typeface="Arial MT"/>
                <a:cs typeface="Arial MT"/>
              </a:rPr>
              <a:t>testing and </a:t>
            </a:r>
            <a:r>
              <a:rPr sz="1000" dirty="0">
                <a:latin typeface="Arial MT"/>
                <a:cs typeface="Arial MT"/>
              </a:rPr>
              <a:t> </a:t>
            </a:r>
            <a:r>
              <a:rPr sz="1000" spc="-10" dirty="0">
                <a:latin typeface="Arial MT"/>
                <a:cs typeface="Arial MT"/>
              </a:rPr>
              <a:t>deployment </a:t>
            </a:r>
            <a:r>
              <a:rPr sz="1000" spc="-5" dirty="0">
                <a:latin typeface="Arial MT"/>
                <a:cs typeface="Arial MT"/>
              </a:rPr>
              <a:t>of </a:t>
            </a:r>
            <a:r>
              <a:rPr sz="1000" spc="-265" dirty="0">
                <a:latin typeface="Arial MT"/>
                <a:cs typeface="Arial MT"/>
              </a:rPr>
              <a:t> </a:t>
            </a:r>
            <a:r>
              <a:rPr sz="1000" spc="-5" dirty="0">
                <a:latin typeface="Arial MT"/>
                <a:cs typeface="Arial MT"/>
              </a:rPr>
              <a:t>autonomous </a:t>
            </a:r>
            <a:r>
              <a:rPr sz="1000" dirty="0">
                <a:latin typeface="Arial MT"/>
                <a:cs typeface="Arial MT"/>
              </a:rPr>
              <a:t> </a:t>
            </a:r>
            <a:r>
              <a:rPr sz="1000" spc="-5" dirty="0">
                <a:latin typeface="Arial MT"/>
                <a:cs typeface="Arial MT"/>
              </a:rPr>
              <a:t>vehicles</a:t>
            </a:r>
            <a:endParaRPr sz="1000">
              <a:latin typeface="Arial MT"/>
              <a:cs typeface="Arial MT"/>
            </a:endParaRPr>
          </a:p>
        </p:txBody>
      </p:sp>
      <p:sp>
        <p:nvSpPr>
          <p:cNvPr id="38" name="object 38"/>
          <p:cNvSpPr txBox="1"/>
          <p:nvPr/>
        </p:nvSpPr>
        <p:spPr>
          <a:xfrm>
            <a:off x="9437623" y="3471163"/>
            <a:ext cx="25146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Arial MT"/>
                <a:cs typeface="Arial MT"/>
              </a:rPr>
              <a:t>2016</a:t>
            </a:r>
            <a:endParaRPr sz="800">
              <a:latin typeface="Arial MT"/>
              <a:cs typeface="Arial MT"/>
            </a:endParaRPr>
          </a:p>
        </p:txBody>
      </p:sp>
      <p:sp>
        <p:nvSpPr>
          <p:cNvPr id="39" name="object 39"/>
          <p:cNvSpPr/>
          <p:nvPr/>
        </p:nvSpPr>
        <p:spPr>
          <a:xfrm>
            <a:off x="9573259" y="3610736"/>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p>
            <a:endParaRPr/>
          </a:p>
        </p:txBody>
      </p:sp>
      <p:pic>
        <p:nvPicPr>
          <p:cNvPr id="40" name="Picture 39">
            <a:extLst>
              <a:ext uri="{FF2B5EF4-FFF2-40B4-BE49-F238E27FC236}">
                <a16:creationId xmlns:a16="http://schemas.microsoft.com/office/drawing/2014/main" id="{E54390B8-2611-F774-F37F-6946CD5C495A}"/>
              </a:ext>
            </a:extLst>
          </p:cNvPr>
          <p:cNvPicPr>
            <a:picLocks noChangeAspect="1"/>
          </p:cNvPicPr>
          <p:nvPr/>
        </p:nvPicPr>
        <p:blipFill>
          <a:blip r:embed="rId2"/>
          <a:stretch>
            <a:fillRect/>
          </a:stretch>
        </p:blipFill>
        <p:spPr>
          <a:xfrm>
            <a:off x="103131" y="91440"/>
            <a:ext cx="1524213" cy="6573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8425" y="237566"/>
            <a:ext cx="6915150" cy="757555"/>
          </a:xfrm>
          <a:prstGeom prst="rect">
            <a:avLst/>
          </a:prstGeom>
        </p:spPr>
        <p:txBody>
          <a:bodyPr vert="horz" wrap="square" lIns="0" tIns="12700" rIns="0" bIns="0" rtlCol="0">
            <a:spAutoFit/>
          </a:bodyPr>
          <a:lstStyle/>
          <a:p>
            <a:pPr marL="12700">
              <a:lnSpc>
                <a:spcPct val="100000"/>
              </a:lnSpc>
              <a:spcBef>
                <a:spcPts val="100"/>
              </a:spcBef>
            </a:pPr>
            <a:r>
              <a:rPr sz="4800" spc="-5" dirty="0"/>
              <a:t>SAE</a:t>
            </a:r>
            <a:r>
              <a:rPr sz="4800" spc="-30" dirty="0"/>
              <a:t> </a:t>
            </a:r>
            <a:r>
              <a:rPr sz="4800" dirty="0"/>
              <a:t>Levels</a:t>
            </a:r>
            <a:r>
              <a:rPr sz="4800" spc="-45" dirty="0"/>
              <a:t> </a:t>
            </a:r>
            <a:r>
              <a:rPr sz="4800" dirty="0"/>
              <a:t>of</a:t>
            </a:r>
            <a:r>
              <a:rPr sz="4800" spc="-290" dirty="0"/>
              <a:t> </a:t>
            </a:r>
            <a:r>
              <a:rPr sz="4800" spc="-5" dirty="0"/>
              <a:t>Automation</a:t>
            </a:r>
            <a:endParaRPr sz="4800" dirty="0"/>
          </a:p>
        </p:txBody>
      </p:sp>
      <p:sp>
        <p:nvSpPr>
          <p:cNvPr id="3" name="object 3"/>
          <p:cNvSpPr txBox="1"/>
          <p:nvPr/>
        </p:nvSpPr>
        <p:spPr>
          <a:xfrm>
            <a:off x="1494282" y="5862929"/>
            <a:ext cx="6307455" cy="239395"/>
          </a:xfrm>
          <a:prstGeom prst="rect">
            <a:avLst/>
          </a:prstGeom>
        </p:spPr>
        <p:txBody>
          <a:bodyPr vert="horz" wrap="square" lIns="0" tIns="12700" rIns="0" bIns="0" rtlCol="0">
            <a:spAutoFit/>
          </a:bodyPr>
          <a:lstStyle/>
          <a:p>
            <a:pPr marL="12700">
              <a:lnSpc>
                <a:spcPct val="100000"/>
              </a:lnSpc>
              <a:spcBef>
                <a:spcPts val="100"/>
              </a:spcBef>
            </a:pPr>
            <a:r>
              <a:rPr sz="1400" i="1" dirty="0">
                <a:latin typeface="Arial"/>
                <a:cs typeface="Arial"/>
              </a:rPr>
              <a:t>Source:</a:t>
            </a:r>
            <a:r>
              <a:rPr sz="1400" i="1" spc="-75" dirty="0">
                <a:latin typeface="Arial"/>
                <a:cs typeface="Arial"/>
              </a:rPr>
              <a:t> </a:t>
            </a:r>
            <a:r>
              <a:rPr sz="1400" i="1" spc="-5" dirty="0">
                <a:latin typeface="Arial"/>
                <a:cs typeface="Arial"/>
              </a:rPr>
              <a:t>https://</a:t>
            </a:r>
            <a:r>
              <a:rPr sz="1400" i="1" spc="-5" dirty="0">
                <a:latin typeface="Arial"/>
                <a:cs typeface="Arial"/>
                <a:hlinkClick r:id="rId2"/>
              </a:rPr>
              <a:t>www.nhtsa.gov/technology-innovation/automated-vehicles-safety</a:t>
            </a:r>
            <a:endParaRPr sz="1400">
              <a:latin typeface="Arial"/>
              <a:cs typeface="Arial"/>
            </a:endParaRPr>
          </a:p>
        </p:txBody>
      </p:sp>
      <p:pic>
        <p:nvPicPr>
          <p:cNvPr id="4" name="object 4"/>
          <p:cNvPicPr/>
          <p:nvPr/>
        </p:nvPicPr>
        <p:blipFill>
          <a:blip r:embed="rId3" cstate="print"/>
          <a:stretch>
            <a:fillRect/>
          </a:stretch>
        </p:blipFill>
        <p:spPr>
          <a:xfrm>
            <a:off x="1210513" y="1137310"/>
            <a:ext cx="9770999" cy="4583430"/>
          </a:xfrm>
          <a:prstGeom prst="rect">
            <a:avLst/>
          </a:prstGeom>
        </p:spPr>
      </p:pic>
      <p:pic>
        <p:nvPicPr>
          <p:cNvPr id="5" name="Picture 4">
            <a:extLst>
              <a:ext uri="{FF2B5EF4-FFF2-40B4-BE49-F238E27FC236}">
                <a16:creationId xmlns:a16="http://schemas.microsoft.com/office/drawing/2014/main" id="{665E714F-037E-3848-6B17-2C7C37A25EEB}"/>
              </a:ext>
            </a:extLst>
          </p:cNvPr>
          <p:cNvPicPr>
            <a:picLocks noChangeAspect="1"/>
          </p:cNvPicPr>
          <p:nvPr/>
        </p:nvPicPr>
        <p:blipFill>
          <a:blip r:embed="rId4"/>
          <a:stretch>
            <a:fillRect/>
          </a:stretch>
        </p:blipFill>
        <p:spPr>
          <a:xfrm>
            <a:off x="103131" y="91440"/>
            <a:ext cx="1524213" cy="657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99958" y="495528"/>
            <a:ext cx="10160000" cy="574675"/>
          </a:xfrm>
          <a:prstGeom prst="rect">
            <a:avLst/>
          </a:prstGeom>
        </p:spPr>
        <p:txBody>
          <a:bodyPr vert="horz" wrap="square" lIns="0" tIns="12700" rIns="0" bIns="0" rtlCol="0">
            <a:spAutoFit/>
          </a:bodyPr>
          <a:lstStyle/>
          <a:p>
            <a:pPr marL="12700">
              <a:lnSpc>
                <a:spcPct val="100000"/>
              </a:lnSpc>
              <a:spcBef>
                <a:spcPts val="100"/>
              </a:spcBef>
            </a:pPr>
            <a:r>
              <a:rPr dirty="0"/>
              <a:t>Basic</a:t>
            </a:r>
            <a:r>
              <a:rPr spc="-20" dirty="0"/>
              <a:t> </a:t>
            </a:r>
            <a:r>
              <a:rPr spc="-5" dirty="0"/>
              <a:t>Physical </a:t>
            </a:r>
            <a:r>
              <a:rPr dirty="0"/>
              <a:t>Ecosystem</a:t>
            </a:r>
            <a:r>
              <a:rPr spc="-5" dirty="0"/>
              <a:t> </a:t>
            </a:r>
            <a:r>
              <a:rPr dirty="0"/>
              <a:t>of an</a:t>
            </a:r>
            <a:r>
              <a:rPr spc="-215" dirty="0"/>
              <a:t> </a:t>
            </a:r>
            <a:r>
              <a:rPr spc="-5" dirty="0"/>
              <a:t>Autonomous</a:t>
            </a:r>
            <a:r>
              <a:rPr spc="-80" dirty="0"/>
              <a:t> </a:t>
            </a:r>
            <a:r>
              <a:rPr spc="-50" dirty="0"/>
              <a:t>Vehicle</a:t>
            </a:r>
          </a:p>
        </p:txBody>
      </p:sp>
      <p:sp>
        <p:nvSpPr>
          <p:cNvPr id="3" name="object 3"/>
          <p:cNvSpPr txBox="1"/>
          <p:nvPr/>
        </p:nvSpPr>
        <p:spPr>
          <a:xfrm>
            <a:off x="7194042" y="1070203"/>
            <a:ext cx="4027170" cy="3658235"/>
          </a:xfrm>
          <a:prstGeom prst="rect">
            <a:avLst/>
          </a:prstGeom>
        </p:spPr>
        <p:txBody>
          <a:bodyPr vert="horz" wrap="square" lIns="0" tIns="108585" rIns="0" bIns="0" rtlCol="0">
            <a:spAutoFit/>
          </a:bodyPr>
          <a:lstStyle/>
          <a:p>
            <a:pPr marL="241300" indent="-228600">
              <a:lnSpc>
                <a:spcPct val="100000"/>
              </a:lnSpc>
              <a:spcBef>
                <a:spcPts val="855"/>
              </a:spcBef>
              <a:buClr>
                <a:srgbClr val="359DD6"/>
              </a:buClr>
              <a:buChar char="•"/>
              <a:tabLst>
                <a:tab pos="240665" algn="l"/>
                <a:tab pos="241300" algn="l"/>
              </a:tabLst>
            </a:pPr>
            <a:r>
              <a:rPr sz="2000" dirty="0">
                <a:latin typeface="Arial MT"/>
                <a:cs typeface="Arial MT"/>
              </a:rPr>
              <a:t>Global</a:t>
            </a:r>
            <a:r>
              <a:rPr sz="2000" spc="-35" dirty="0">
                <a:latin typeface="Arial MT"/>
                <a:cs typeface="Arial MT"/>
              </a:rPr>
              <a:t> </a:t>
            </a:r>
            <a:r>
              <a:rPr sz="2000" dirty="0">
                <a:latin typeface="Arial MT"/>
                <a:cs typeface="Arial MT"/>
              </a:rPr>
              <a:t>Positioning</a:t>
            </a:r>
            <a:r>
              <a:rPr sz="2000" spc="-15" dirty="0">
                <a:latin typeface="Arial MT"/>
                <a:cs typeface="Arial MT"/>
              </a:rPr>
              <a:t> </a:t>
            </a:r>
            <a:r>
              <a:rPr sz="2000" dirty="0">
                <a:latin typeface="Arial MT"/>
                <a:cs typeface="Arial MT"/>
              </a:rPr>
              <a:t>System</a:t>
            </a:r>
            <a:r>
              <a:rPr sz="2000" spc="-40" dirty="0">
                <a:latin typeface="Arial MT"/>
                <a:cs typeface="Arial MT"/>
              </a:rPr>
              <a:t> </a:t>
            </a:r>
            <a:r>
              <a:rPr sz="2000" dirty="0">
                <a:latin typeface="Arial MT"/>
                <a:cs typeface="Arial MT"/>
              </a:rPr>
              <a:t>(GPS)</a:t>
            </a:r>
            <a:endParaRPr sz="2000">
              <a:latin typeface="Arial MT"/>
              <a:cs typeface="Arial MT"/>
            </a:endParaRPr>
          </a:p>
          <a:p>
            <a:pPr marL="241300" marR="572770" indent="-228600">
              <a:lnSpc>
                <a:spcPts val="2160"/>
              </a:lnSpc>
              <a:spcBef>
                <a:spcPts val="1025"/>
              </a:spcBef>
              <a:buClr>
                <a:srgbClr val="359DD6"/>
              </a:buClr>
              <a:buChar char="•"/>
              <a:tabLst>
                <a:tab pos="240665" algn="l"/>
                <a:tab pos="241300" algn="l"/>
              </a:tabLst>
            </a:pPr>
            <a:r>
              <a:rPr sz="2000" dirty="0">
                <a:latin typeface="Arial MT"/>
                <a:cs typeface="Arial MT"/>
              </a:rPr>
              <a:t>Light</a:t>
            </a:r>
            <a:r>
              <a:rPr sz="2000" spc="-40" dirty="0">
                <a:latin typeface="Arial MT"/>
                <a:cs typeface="Arial MT"/>
              </a:rPr>
              <a:t> </a:t>
            </a:r>
            <a:r>
              <a:rPr sz="2000" dirty="0">
                <a:latin typeface="Arial MT"/>
                <a:cs typeface="Arial MT"/>
              </a:rPr>
              <a:t>Detection</a:t>
            </a:r>
            <a:r>
              <a:rPr sz="2000" spc="-50" dirty="0">
                <a:latin typeface="Arial MT"/>
                <a:cs typeface="Arial MT"/>
              </a:rPr>
              <a:t> </a:t>
            </a:r>
            <a:r>
              <a:rPr sz="2000" dirty="0">
                <a:latin typeface="Arial MT"/>
                <a:cs typeface="Arial MT"/>
              </a:rPr>
              <a:t>and</a:t>
            </a:r>
            <a:r>
              <a:rPr sz="2000" spc="-35" dirty="0">
                <a:latin typeface="Arial MT"/>
                <a:cs typeface="Arial MT"/>
              </a:rPr>
              <a:t> </a:t>
            </a:r>
            <a:r>
              <a:rPr sz="2000" dirty="0">
                <a:latin typeface="Arial MT"/>
                <a:cs typeface="Arial MT"/>
              </a:rPr>
              <a:t>Ranging </a:t>
            </a:r>
            <a:r>
              <a:rPr sz="2000" spc="-540" dirty="0">
                <a:latin typeface="Arial MT"/>
                <a:cs typeface="Arial MT"/>
              </a:rPr>
              <a:t> </a:t>
            </a:r>
            <a:r>
              <a:rPr sz="2000" dirty="0">
                <a:latin typeface="Arial MT"/>
                <a:cs typeface="Arial MT"/>
              </a:rPr>
              <a:t>(LIDAR)</a:t>
            </a:r>
            <a:endParaRPr sz="2000">
              <a:latin typeface="Arial MT"/>
              <a:cs typeface="Arial MT"/>
            </a:endParaRPr>
          </a:p>
          <a:p>
            <a:pPr marL="241300" indent="-228600">
              <a:lnSpc>
                <a:spcPct val="100000"/>
              </a:lnSpc>
              <a:spcBef>
                <a:spcPts val="740"/>
              </a:spcBef>
              <a:buClr>
                <a:srgbClr val="359DD6"/>
              </a:buClr>
              <a:buChar char="•"/>
              <a:tabLst>
                <a:tab pos="240665" algn="l"/>
                <a:tab pos="241300" algn="l"/>
              </a:tabLst>
            </a:pPr>
            <a:r>
              <a:rPr sz="2000" dirty="0">
                <a:latin typeface="Arial MT"/>
                <a:cs typeface="Arial MT"/>
              </a:rPr>
              <a:t>Cameras</a:t>
            </a:r>
            <a:r>
              <a:rPr sz="2000" spc="-70" dirty="0">
                <a:latin typeface="Arial MT"/>
                <a:cs typeface="Arial MT"/>
              </a:rPr>
              <a:t> </a:t>
            </a:r>
            <a:r>
              <a:rPr sz="2000" spc="-5" dirty="0">
                <a:latin typeface="Arial MT"/>
                <a:cs typeface="Arial MT"/>
              </a:rPr>
              <a:t>(Video)</a:t>
            </a:r>
            <a:endParaRPr sz="2000">
              <a:latin typeface="Arial MT"/>
              <a:cs typeface="Arial MT"/>
            </a:endParaRPr>
          </a:p>
          <a:p>
            <a:pPr marL="241300" indent="-228600">
              <a:lnSpc>
                <a:spcPct val="100000"/>
              </a:lnSpc>
              <a:spcBef>
                <a:spcPts val="755"/>
              </a:spcBef>
              <a:buClr>
                <a:srgbClr val="359DD6"/>
              </a:buClr>
              <a:buChar char="•"/>
              <a:tabLst>
                <a:tab pos="240665" algn="l"/>
                <a:tab pos="241300" algn="l"/>
              </a:tabLst>
            </a:pPr>
            <a:r>
              <a:rPr sz="2000" dirty="0">
                <a:latin typeface="Arial MT"/>
                <a:cs typeface="Arial MT"/>
              </a:rPr>
              <a:t>Ultrasonic</a:t>
            </a:r>
            <a:r>
              <a:rPr sz="2000" spc="-65" dirty="0">
                <a:latin typeface="Arial MT"/>
                <a:cs typeface="Arial MT"/>
              </a:rPr>
              <a:t> </a:t>
            </a:r>
            <a:r>
              <a:rPr sz="2000" dirty="0">
                <a:latin typeface="Arial MT"/>
                <a:cs typeface="Arial MT"/>
              </a:rPr>
              <a:t>Sensors</a:t>
            </a:r>
            <a:endParaRPr sz="2000">
              <a:latin typeface="Arial MT"/>
              <a:cs typeface="Arial MT"/>
            </a:endParaRPr>
          </a:p>
          <a:p>
            <a:pPr marL="241300" indent="-228600">
              <a:lnSpc>
                <a:spcPct val="100000"/>
              </a:lnSpc>
              <a:spcBef>
                <a:spcPts val="760"/>
              </a:spcBef>
              <a:buClr>
                <a:srgbClr val="359DD6"/>
              </a:buClr>
              <a:buChar char="•"/>
              <a:tabLst>
                <a:tab pos="240665" algn="l"/>
                <a:tab pos="241300" algn="l"/>
              </a:tabLst>
            </a:pPr>
            <a:r>
              <a:rPr sz="2000" dirty="0">
                <a:latin typeface="Arial MT"/>
                <a:cs typeface="Arial MT"/>
              </a:rPr>
              <a:t>Central</a:t>
            </a:r>
            <a:r>
              <a:rPr sz="2000" spc="-55" dirty="0">
                <a:latin typeface="Arial MT"/>
                <a:cs typeface="Arial MT"/>
              </a:rPr>
              <a:t> </a:t>
            </a:r>
            <a:r>
              <a:rPr sz="2000" dirty="0">
                <a:latin typeface="Arial MT"/>
                <a:cs typeface="Arial MT"/>
              </a:rPr>
              <a:t>Computer</a:t>
            </a:r>
            <a:endParaRPr sz="2000">
              <a:latin typeface="Arial MT"/>
              <a:cs typeface="Arial MT"/>
            </a:endParaRPr>
          </a:p>
          <a:p>
            <a:pPr marL="241300" indent="-228600">
              <a:lnSpc>
                <a:spcPct val="100000"/>
              </a:lnSpc>
              <a:spcBef>
                <a:spcPts val="770"/>
              </a:spcBef>
              <a:buClr>
                <a:srgbClr val="359DD6"/>
              </a:buClr>
              <a:buChar char="•"/>
              <a:tabLst>
                <a:tab pos="240665" algn="l"/>
                <a:tab pos="241300" algn="l"/>
              </a:tabLst>
            </a:pPr>
            <a:r>
              <a:rPr sz="2000" dirty="0">
                <a:latin typeface="Arial MT"/>
                <a:cs typeface="Arial MT"/>
              </a:rPr>
              <a:t>Radar</a:t>
            </a:r>
            <a:r>
              <a:rPr sz="2000" spc="-60" dirty="0">
                <a:latin typeface="Arial MT"/>
                <a:cs typeface="Arial MT"/>
              </a:rPr>
              <a:t> </a:t>
            </a:r>
            <a:r>
              <a:rPr sz="2000" dirty="0">
                <a:latin typeface="Arial MT"/>
                <a:cs typeface="Arial MT"/>
              </a:rPr>
              <a:t>Sensors</a:t>
            </a:r>
            <a:endParaRPr sz="2000">
              <a:latin typeface="Arial MT"/>
              <a:cs typeface="Arial MT"/>
            </a:endParaRPr>
          </a:p>
          <a:p>
            <a:pPr marL="241300" marR="5080" indent="-228600">
              <a:lnSpc>
                <a:spcPct val="90100"/>
              </a:lnSpc>
              <a:spcBef>
                <a:spcPts val="990"/>
              </a:spcBef>
              <a:buClr>
                <a:srgbClr val="359DD6"/>
              </a:buClr>
              <a:buChar char="•"/>
              <a:tabLst>
                <a:tab pos="240665" algn="l"/>
                <a:tab pos="241300" algn="l"/>
              </a:tabLst>
            </a:pPr>
            <a:r>
              <a:rPr sz="2000" dirty="0">
                <a:latin typeface="Arial MT"/>
                <a:cs typeface="Arial MT"/>
              </a:rPr>
              <a:t>Dedicated Short-Range </a:t>
            </a:r>
            <a:r>
              <a:rPr sz="2000" spc="5" dirty="0">
                <a:latin typeface="Arial MT"/>
                <a:cs typeface="Arial MT"/>
              </a:rPr>
              <a:t> </a:t>
            </a:r>
            <a:r>
              <a:rPr sz="2000" dirty="0">
                <a:latin typeface="Arial MT"/>
                <a:cs typeface="Arial MT"/>
              </a:rPr>
              <a:t>Communications-Based</a:t>
            </a:r>
            <a:r>
              <a:rPr sz="2000" spc="-85" dirty="0">
                <a:latin typeface="Arial MT"/>
                <a:cs typeface="Arial MT"/>
              </a:rPr>
              <a:t> </a:t>
            </a:r>
            <a:r>
              <a:rPr sz="2000" dirty="0">
                <a:latin typeface="Arial MT"/>
                <a:cs typeface="Arial MT"/>
              </a:rPr>
              <a:t>Receiver </a:t>
            </a:r>
            <a:r>
              <a:rPr sz="2000" spc="-540" dirty="0">
                <a:latin typeface="Arial MT"/>
                <a:cs typeface="Arial MT"/>
              </a:rPr>
              <a:t> </a:t>
            </a:r>
            <a:r>
              <a:rPr sz="2000" dirty="0">
                <a:latin typeface="Arial MT"/>
                <a:cs typeface="Arial MT"/>
              </a:rPr>
              <a:t>(not</a:t>
            </a:r>
            <a:r>
              <a:rPr sz="2000" spc="-40" dirty="0">
                <a:latin typeface="Arial MT"/>
                <a:cs typeface="Arial MT"/>
              </a:rPr>
              <a:t> </a:t>
            </a:r>
            <a:r>
              <a:rPr sz="2000" dirty="0">
                <a:latin typeface="Arial MT"/>
                <a:cs typeface="Arial MT"/>
              </a:rPr>
              <a:t>pictured)</a:t>
            </a:r>
            <a:endParaRPr sz="2000">
              <a:latin typeface="Arial MT"/>
              <a:cs typeface="Arial MT"/>
            </a:endParaRPr>
          </a:p>
        </p:txBody>
      </p:sp>
      <p:pic>
        <p:nvPicPr>
          <p:cNvPr id="4" name="object 4"/>
          <p:cNvPicPr/>
          <p:nvPr/>
        </p:nvPicPr>
        <p:blipFill>
          <a:blip r:embed="rId2" cstate="print"/>
          <a:stretch>
            <a:fillRect/>
          </a:stretch>
        </p:blipFill>
        <p:spPr>
          <a:xfrm>
            <a:off x="1206182" y="1170419"/>
            <a:ext cx="5573776" cy="4786884"/>
          </a:xfrm>
          <a:prstGeom prst="rect">
            <a:avLst/>
          </a:prstGeom>
        </p:spPr>
      </p:pic>
      <p:sp>
        <p:nvSpPr>
          <p:cNvPr id="5" name="object 5"/>
          <p:cNvSpPr txBox="1"/>
          <p:nvPr/>
        </p:nvSpPr>
        <p:spPr>
          <a:xfrm>
            <a:off x="1285113" y="6008319"/>
            <a:ext cx="4119245" cy="208279"/>
          </a:xfrm>
          <a:prstGeom prst="rect">
            <a:avLst/>
          </a:prstGeom>
        </p:spPr>
        <p:txBody>
          <a:bodyPr vert="horz" wrap="square" lIns="0" tIns="12700" rIns="0" bIns="0" rtlCol="0">
            <a:spAutoFit/>
          </a:bodyPr>
          <a:lstStyle/>
          <a:p>
            <a:pPr marL="12700">
              <a:lnSpc>
                <a:spcPct val="100000"/>
              </a:lnSpc>
              <a:spcBef>
                <a:spcPts val="100"/>
              </a:spcBef>
            </a:pPr>
            <a:r>
              <a:rPr sz="1200" i="1" dirty="0">
                <a:latin typeface="Arial"/>
                <a:cs typeface="Arial"/>
              </a:rPr>
              <a:t>Source:</a:t>
            </a:r>
            <a:r>
              <a:rPr sz="1200" i="1" spc="295" dirty="0">
                <a:latin typeface="Arial"/>
                <a:cs typeface="Arial"/>
              </a:rPr>
              <a:t> </a:t>
            </a:r>
            <a:r>
              <a:rPr sz="1200" i="1" dirty="0">
                <a:latin typeface="Arial"/>
                <a:cs typeface="Arial"/>
              </a:rPr>
              <a:t>The</a:t>
            </a:r>
            <a:r>
              <a:rPr sz="1200" i="1" spc="-15" dirty="0">
                <a:latin typeface="Arial"/>
                <a:cs typeface="Arial"/>
              </a:rPr>
              <a:t> </a:t>
            </a:r>
            <a:r>
              <a:rPr sz="1200" i="1" spc="-5" dirty="0">
                <a:latin typeface="Arial"/>
                <a:cs typeface="Arial"/>
              </a:rPr>
              <a:t>Economist,</a:t>
            </a:r>
            <a:r>
              <a:rPr sz="1200" i="1" spc="-15" dirty="0">
                <a:latin typeface="Arial"/>
                <a:cs typeface="Arial"/>
              </a:rPr>
              <a:t> </a:t>
            </a:r>
            <a:r>
              <a:rPr sz="1200" i="1" spc="-5" dirty="0">
                <a:latin typeface="Arial"/>
                <a:cs typeface="Arial"/>
              </a:rPr>
              <a:t>“How</a:t>
            </a:r>
            <a:r>
              <a:rPr sz="1200" i="1" spc="-25" dirty="0">
                <a:latin typeface="Arial"/>
                <a:cs typeface="Arial"/>
              </a:rPr>
              <a:t> </a:t>
            </a:r>
            <a:r>
              <a:rPr sz="1200" i="1" dirty="0">
                <a:latin typeface="Arial"/>
                <a:cs typeface="Arial"/>
              </a:rPr>
              <a:t>does</a:t>
            </a:r>
            <a:r>
              <a:rPr sz="1200" i="1" spc="-30" dirty="0">
                <a:latin typeface="Arial"/>
                <a:cs typeface="Arial"/>
              </a:rPr>
              <a:t> </a:t>
            </a:r>
            <a:r>
              <a:rPr sz="1200" i="1" dirty="0">
                <a:latin typeface="Arial"/>
                <a:cs typeface="Arial"/>
              </a:rPr>
              <a:t>a</a:t>
            </a:r>
            <a:r>
              <a:rPr sz="1200" i="1" spc="-15" dirty="0">
                <a:latin typeface="Arial"/>
                <a:cs typeface="Arial"/>
              </a:rPr>
              <a:t> </a:t>
            </a:r>
            <a:r>
              <a:rPr sz="1200" i="1" dirty="0">
                <a:latin typeface="Arial"/>
                <a:cs typeface="Arial"/>
              </a:rPr>
              <a:t>self-driving</a:t>
            </a:r>
            <a:r>
              <a:rPr sz="1200" i="1" spc="-30" dirty="0">
                <a:latin typeface="Arial"/>
                <a:cs typeface="Arial"/>
              </a:rPr>
              <a:t> </a:t>
            </a:r>
            <a:r>
              <a:rPr sz="1200" i="1" dirty="0">
                <a:latin typeface="Arial"/>
                <a:cs typeface="Arial"/>
              </a:rPr>
              <a:t>car</a:t>
            </a:r>
            <a:r>
              <a:rPr sz="1200" i="1" spc="-20" dirty="0">
                <a:latin typeface="Arial"/>
                <a:cs typeface="Arial"/>
              </a:rPr>
              <a:t> </a:t>
            </a:r>
            <a:r>
              <a:rPr sz="1200" i="1" dirty="0">
                <a:latin typeface="Arial"/>
                <a:cs typeface="Arial"/>
              </a:rPr>
              <a:t>work?”</a:t>
            </a:r>
            <a:endParaRPr sz="1200">
              <a:latin typeface="Arial"/>
              <a:cs typeface="Arial"/>
            </a:endParaRPr>
          </a:p>
        </p:txBody>
      </p:sp>
      <p:pic>
        <p:nvPicPr>
          <p:cNvPr id="6" name="Picture 5">
            <a:extLst>
              <a:ext uri="{FF2B5EF4-FFF2-40B4-BE49-F238E27FC236}">
                <a16:creationId xmlns:a16="http://schemas.microsoft.com/office/drawing/2014/main" id="{0EC12A23-9EB4-ACC2-BE7D-0ADFAEC98FD0}"/>
              </a:ext>
            </a:extLst>
          </p:cNvPr>
          <p:cNvPicPr>
            <a:picLocks noChangeAspect="1"/>
          </p:cNvPicPr>
          <p:nvPr/>
        </p:nvPicPr>
        <p:blipFill>
          <a:blip r:embed="rId3"/>
          <a:stretch>
            <a:fillRect/>
          </a:stretch>
        </p:blipFill>
        <p:spPr>
          <a:xfrm>
            <a:off x="103131" y="91440"/>
            <a:ext cx="1524213" cy="657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222</TotalTime>
  <Words>5657</Words>
  <Application>Microsoft Office PowerPoint</Application>
  <PresentationFormat>Widescreen</PresentationFormat>
  <Paragraphs>391</Paragraphs>
  <Slides>66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Arial</vt:lpstr>
      <vt:lpstr>Arial Black</vt:lpstr>
      <vt:lpstr>Arial MT</vt:lpstr>
      <vt:lpstr>Calibri</vt:lpstr>
      <vt:lpstr>Neue Haas Grotesk Text Pro Blac</vt:lpstr>
      <vt:lpstr>Times New Roman</vt:lpstr>
      <vt:lpstr>TimesNewRomanPS</vt:lpstr>
      <vt:lpstr>TimesNewRomanPSMT</vt:lpstr>
      <vt:lpstr>Wingdings</vt:lpstr>
      <vt:lpstr>Office Theme</vt:lpstr>
      <vt:lpstr>PowerPoint Presentation</vt:lpstr>
      <vt:lpstr>“AI IN AUTONOMOUS VEHICLES:THE FUTURE              OF SELF-DRIVING CARS”</vt:lpstr>
      <vt:lpstr>PowerPoint Presentation</vt:lpstr>
      <vt:lpstr>Table of Contents</vt:lpstr>
      <vt:lpstr> Introduction</vt:lpstr>
      <vt:lpstr>Introduction</vt:lpstr>
      <vt:lpstr>History of Autonomous Vehicles</vt:lpstr>
      <vt:lpstr>SAE Levels of Automation</vt:lpstr>
      <vt:lpstr>Basic Physical Ecosystem of an Autonomous Vehicle</vt:lpstr>
      <vt:lpstr>Key Physical Components of Autonomous Vehicles</vt:lpstr>
      <vt:lpstr>    Companies Investing in Autonomous Vehicles</vt:lpstr>
      <vt:lpstr>Strategic Partnerships</vt:lpstr>
      <vt:lpstr>Recent Developments</vt:lpstr>
      <vt:lpstr>Legal Issues Around Autonomous Vehicles</vt:lpstr>
      <vt:lpstr>Federal and State  Regulations</vt:lpstr>
      <vt:lpstr>Federal Regulation of Autonomous Vehicles</vt:lpstr>
      <vt:lpstr>Federal Regulation of Autonomous Vehicles</vt:lpstr>
      <vt:lpstr>Federal Regulation of Autonomous Vehicles</vt:lpstr>
      <vt:lpstr>Federal Legislation Governing Autonomous Vehicles</vt:lpstr>
      <vt:lpstr>State Laws Governing Autonomous Vehicles</vt:lpstr>
      <vt:lpstr> Product Liability</vt:lpstr>
      <vt:lpstr>Liability for Autonomous Vehicle Accidents</vt:lpstr>
      <vt:lpstr>Product Liability: State Laws</vt:lpstr>
      <vt:lpstr>Managing Liability Among Parties</vt:lpstr>
      <vt:lpstr> Cybersecurity</vt:lpstr>
      <vt:lpstr>Potential Attack Gateways</vt:lpstr>
      <vt:lpstr>Explanation of Key Attack Gateways</vt:lpstr>
      <vt:lpstr>Common Security Vulnerabilities</vt:lpstr>
      <vt:lpstr>Cybersecurity Threats and Concerns</vt:lpstr>
      <vt:lpstr>Consumers Desire and Fear Connectivity</vt:lpstr>
      <vt:lpstr>Key Regulator – Dept. of Transportation and National  Highway Traffic Safety Administration</vt:lpstr>
      <vt:lpstr>Litigation Risks – Cybersecurity</vt:lpstr>
      <vt:lpstr>Key Cybersecurity Takeaways</vt:lpstr>
      <vt:lpstr> Data Privacy</vt:lpstr>
      <vt:lpstr>Privacy Concerns</vt:lpstr>
      <vt:lpstr>Multiple Players are Collecting Data from Multiple  Points Within Connected and Autonomous Vehicles</vt:lpstr>
      <vt:lpstr>Common Data Privacy Vulnerabilities</vt:lpstr>
      <vt:lpstr>Key Regulator – FTC</vt:lpstr>
      <vt:lpstr>Litigation Risks – Data Privacy</vt:lpstr>
      <vt:lpstr>Key Privacy Takeaways</vt:lpstr>
      <vt:lpstr>Protecting Intellectual  Property</vt:lpstr>
      <vt:lpstr>Patents</vt:lpstr>
      <vt:lpstr>PowerPoint Presentation</vt:lpstr>
      <vt:lpstr>Who Owns the Most Patents?</vt:lpstr>
      <vt:lpstr>Areas of Innovation</vt:lpstr>
      <vt:lpstr>Areas of Innovation</vt:lpstr>
      <vt:lpstr>Key Technology Areas</vt:lpstr>
      <vt:lpstr>Sample Autonomous Vehicle Patents</vt:lpstr>
      <vt:lpstr>Patent Litigation</vt:lpstr>
      <vt:lpstr>Future Areas of Litigation</vt:lpstr>
      <vt:lpstr>Protecting IP – Patents</vt:lpstr>
      <vt:lpstr>Protecting IP – Trade Secrets</vt:lpstr>
      <vt:lpstr>Protecting IP – Trade Secrets</vt:lpstr>
      <vt:lpstr>Protecting IP – Trade Secrets</vt:lpstr>
      <vt:lpstr>PowerPoint Presentation</vt:lpstr>
      <vt:lpstr>PowerPoint Presentation</vt:lpstr>
      <vt:lpstr>PowerPoint Presentation</vt:lpstr>
      <vt:lpstr>Case Study</vt:lpstr>
      <vt:lpstr>Autonomous Vehicles in Public Transportation</vt:lpstr>
      <vt:lpstr>Case Study – Keolis</vt:lpstr>
      <vt:lpstr>Case Study – Keolis</vt:lpstr>
      <vt:lpstr>Conclusion:</vt:lpstr>
      <vt:lpstr>References:</vt:lpstr>
      <vt:lpstr>Bibliography:</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Vehicles Presentation</dc:title>
  <dc:creator>nagrajvarma</dc:creator>
  <cp:lastModifiedBy>nagaj varma</cp:lastModifiedBy>
  <cp:revision>3</cp:revision>
  <dcterms:created xsi:type="dcterms:W3CDTF">2024-11-24T03:17:42Z</dcterms:created>
  <dcterms:modified xsi:type="dcterms:W3CDTF">2024-11-25T00:39:30Z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2018-04-09T00:00:00Z</vt:filetime>
  </property>
  <property fmtid="{D5CDD505-2E9C-101B-9397-08002B2CF9AE}" pid="3" name="Creator">
    <vt:lpwstr>Microsoft® PowerPoint® 2010</vt:lpwstr>
  </property>
  <property fmtid="{D5CDD505-2E9C-101B-9397-08002B2CF9AE}" pid="4" name="LastSaved">
    <vt:filetime>2024-11-24T00:00:00Z</vt:filetime>
  </property>
</Properties>
</file>